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slides/slide221.xml" ContentType="application/vnd.openxmlformats-officedocument.presentationml.slide+xml"/>
  <Override PartName="/ppt/slides/slide319.xml" ContentType="application/vnd.openxmlformats-officedocument.presentationml.slide+xml"/>
  <Override PartName="/ppt/slides/slide366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344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333.xml" ContentType="application/vnd.openxmlformats-officedocument.presentationml.slide+xml"/>
  <Override PartName="/ppt/diagrams/layout1.xml" ContentType="application/vnd.openxmlformats-officedocument.drawingml.diagramLayout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259.xml" ContentType="application/vnd.openxmlformats-officedocument.presentationml.slide+xml"/>
  <Override PartName="/ppt/slides/slide32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00.xml" ContentType="application/vnd.openxmlformats-officedocument.presentationml.slide+xml"/>
  <Override PartName="/ppt/slides/slide311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s/slide262.xml" ContentType="application/vnd.openxmlformats-officedocument.presentationml.slide+xml"/>
  <Override PartName="/ppt/slides/slide273.xml" ContentType="application/vnd.openxmlformats-officedocument.presentationml.slide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s/slide349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s/slide327.xml" ContentType="application/vnd.openxmlformats-officedocument.presentationml.slide+xml"/>
  <Override PartName="/ppt/slides/slide338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s/slide316.xml" ContentType="application/vnd.openxmlformats-officedocument.presentationml.slide+xml"/>
  <Override PartName="/ppt/slides/slide36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305.xml" ContentType="application/vnd.openxmlformats-officedocument.presentationml.slide+xml"/>
  <Override PartName="/ppt/slides/slide352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78.xml" ContentType="application/vnd.openxmlformats-officedocument.presentationml.slide+xml"/>
  <Override PartName="/ppt/slides/slide289.xml" ContentType="application/vnd.openxmlformats-officedocument.presentationml.slide+xml"/>
  <Override PartName="/ppt/slides/slide330.xml" ContentType="application/vnd.openxmlformats-officedocument.presentationml.slide+xml"/>
  <Override PartName="/ppt/slides/slide341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67.xml" ContentType="application/vnd.openxmlformats-officedocument.presentationml.slide+xml"/>
  <Override PartName="/ppt/diagrams/colors1.xml" ContentType="application/vnd.openxmlformats-officedocument.drawingml.diagramColors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281.xml" ContentType="application/vnd.openxmlformats-officedocument.presentationml.slide+xml"/>
  <Override PartName="/ppt/slides/slide292.xml" ContentType="application/vnd.openxmlformats-officedocument.presentationml.slide+xml"/>
  <Default Extension="wmf" ContentType="image/x-wmf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57.xml" ContentType="application/vnd.openxmlformats-officedocument.presentationml.slide+xml"/>
  <Override PartName="/ppt/slides/slide368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346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335.xml" ContentType="application/vnd.openxmlformats-officedocument.presentationml.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slides/slide324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297.xml" ContentType="application/vnd.openxmlformats-officedocument.presentationml.slide+xml"/>
  <Override PartName="/ppt/slides/slide302.xml" ContentType="application/vnd.openxmlformats-officedocument.presentationml.slide+xml"/>
  <Override PartName="/ppt/slides/slide313.xml" ContentType="application/vnd.openxmlformats-officedocument.presentationml.slide+xml"/>
  <Override PartName="/ppt/slides/slide360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64.xml" ContentType="application/vnd.openxmlformats-officedocument.presentationml.slide+xml"/>
  <Override PartName="/ppt/slides/slide275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242.xml" ContentType="application/vnd.openxmlformats-officedocument.presentationml.slide+xml"/>
  <Override PartName="/ppt/slides/slide329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231.xml" ContentType="application/vnd.openxmlformats-officedocument.presentationml.slide+xml"/>
  <Override PartName="/ppt/slides/slide318.xml" ContentType="application/vnd.openxmlformats-officedocument.presentationml.slide+xml"/>
  <Override PartName="/ppt/slides/slide365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slides/slide307.xml" ContentType="application/vnd.openxmlformats-officedocument.presentationml.slide+xml"/>
  <Override PartName="/ppt/slides/slide354.xml" ContentType="application/vnd.openxmlformats-officedocument.presentationml.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slides/slide332.xml" ContentType="application/vnd.openxmlformats-officedocument.presentationml.slide+xml"/>
  <Override PartName="/ppt/slides/slide343.xml" ContentType="application/vnd.openxmlformats-officedocument.presentationml.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321.xml" ContentType="application/vnd.openxmlformats-officedocument.presentationml.slide+xml"/>
  <Override PartName="/ppt/diagrams/data1.xml" ContentType="application/vnd.openxmlformats-officedocument.drawingml.diagramData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31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s/slide29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348.xml" ContentType="application/vnd.openxmlformats-officedocument.presentationml.slide+xml"/>
  <Override PartName="/ppt/slides/slide359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337.xml" ContentType="application/vnd.openxmlformats-officedocument.presentationml.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32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299.xml" ContentType="application/vnd.openxmlformats-officedocument.presentationml.slide+xml"/>
  <Override PartName="/ppt/slides/slide304.xml" ContentType="application/vnd.openxmlformats-officedocument.presentationml.slide+xml"/>
  <Override PartName="/ppt/slides/slide315.xml" ContentType="application/vnd.openxmlformats-officedocument.presentationml.slide+xml"/>
  <Override PartName="/ppt/slides/slide351.xml" ContentType="application/vnd.openxmlformats-officedocument.presentationml.slide+xml"/>
  <Override PartName="/ppt/slides/slide362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slides/slide34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367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309.xml" ContentType="application/vnd.openxmlformats-officedocument.presentationml.slide+xml"/>
  <Override PartName="/ppt/slides/slide356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s/slide345.xml" ContentType="application/vnd.openxmlformats-officedocument.presentationml.slide+xml"/>
  <Default Extension="vml" ContentType="application/vnd.openxmlformats-officedocument.vmlDrawing"/>
  <Default Extension="gif" ContentType="image/gif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323.xml" ContentType="application/vnd.openxmlformats-officedocument.presentationml.slide+xml"/>
  <Override PartName="/ppt/slides/slide334.xml" ContentType="application/vnd.openxmlformats-officedocument.presentationml.slide+xml"/>
  <Override PartName="/ppt/slides/slide370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s/slide31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Default Extension="xls" ContentType="application/vnd.ms-exce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339.xml" ContentType="application/vnd.openxmlformats-officedocument.presentationml.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s/slide328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317.xml" ContentType="application/vnd.openxmlformats-officedocument.presentationml.slide+xml"/>
  <Override PartName="/ppt/slides/slide353.xml" ContentType="application/vnd.openxmlformats-officedocument.presentationml.slide+xml"/>
  <Override PartName="/ppt/slides/slide364.xml" ContentType="application/vnd.openxmlformats-officedocument.presentationml.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34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331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32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slides/slide369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s/slide358.xml" ContentType="application/vnd.openxmlformats-officedocument.presentationml.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347.xml" ContentType="application/vnd.openxmlformats-officedocument.presentationml.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slides/slide325.xml" ContentType="application/vnd.openxmlformats-officedocument.presentationml.slide+xml"/>
  <Override PartName="/ppt/slides/slide336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314.xml" ContentType="application/vnd.openxmlformats-officedocument.presentationml.slide+xml"/>
  <Override PartName="/ppt/slides/slide361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slides/slide350.xml" ContentType="application/vnd.openxmlformats-officedocument.presentationml.slide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69.xml" ContentType="application/vnd.openxmlformats-officedocument.presentationml.slide+xml"/>
  <Override PartName="/ppt/slides/slide308.xml" ContentType="application/vnd.openxmlformats-officedocument.presentationml.slide+xml"/>
  <Override PartName="/ppt/slides/slide35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2"/>
  </p:notesMasterIdLst>
  <p:sldIdLst>
    <p:sldId id="256" r:id="rId2"/>
    <p:sldId id="604" r:id="rId3"/>
    <p:sldId id="605" r:id="rId4"/>
    <p:sldId id="376" r:id="rId5"/>
    <p:sldId id="378" r:id="rId6"/>
    <p:sldId id="377" r:id="rId7"/>
    <p:sldId id="379" r:id="rId8"/>
    <p:sldId id="380" r:id="rId9"/>
    <p:sldId id="381" r:id="rId10"/>
    <p:sldId id="389" r:id="rId11"/>
    <p:sldId id="390" r:id="rId12"/>
    <p:sldId id="391" r:id="rId13"/>
    <p:sldId id="392" r:id="rId14"/>
    <p:sldId id="382" r:id="rId15"/>
    <p:sldId id="356" r:id="rId16"/>
    <p:sldId id="383" r:id="rId17"/>
    <p:sldId id="384" r:id="rId18"/>
    <p:sldId id="385" r:id="rId19"/>
    <p:sldId id="386" r:id="rId20"/>
    <p:sldId id="387" r:id="rId21"/>
    <p:sldId id="388" r:id="rId22"/>
    <p:sldId id="396" r:id="rId23"/>
    <p:sldId id="616" r:id="rId24"/>
    <p:sldId id="617" r:id="rId25"/>
    <p:sldId id="618" r:id="rId26"/>
    <p:sldId id="619" r:id="rId27"/>
    <p:sldId id="620" r:id="rId28"/>
    <p:sldId id="621" r:id="rId29"/>
    <p:sldId id="622" r:id="rId30"/>
    <p:sldId id="906" r:id="rId31"/>
    <p:sldId id="624" r:id="rId32"/>
    <p:sldId id="916" r:id="rId33"/>
    <p:sldId id="917" r:id="rId34"/>
    <p:sldId id="907" r:id="rId35"/>
    <p:sldId id="625" r:id="rId36"/>
    <p:sldId id="910" r:id="rId37"/>
    <p:sldId id="912" r:id="rId38"/>
    <p:sldId id="911" r:id="rId39"/>
    <p:sldId id="913" r:id="rId40"/>
    <p:sldId id="627" r:id="rId41"/>
    <p:sldId id="628" r:id="rId42"/>
    <p:sldId id="629" r:id="rId43"/>
    <p:sldId id="630" r:id="rId44"/>
    <p:sldId id="637" r:id="rId45"/>
    <p:sldId id="638" r:id="rId46"/>
    <p:sldId id="640" r:id="rId47"/>
    <p:sldId id="639" r:id="rId48"/>
    <p:sldId id="641" r:id="rId49"/>
    <p:sldId id="642" r:id="rId50"/>
    <p:sldId id="643" r:id="rId51"/>
    <p:sldId id="644" r:id="rId52"/>
    <p:sldId id="645" r:id="rId53"/>
    <p:sldId id="646" r:id="rId54"/>
    <p:sldId id="648" r:id="rId55"/>
    <p:sldId id="647" r:id="rId56"/>
    <p:sldId id="659" r:id="rId57"/>
    <p:sldId id="657" r:id="rId58"/>
    <p:sldId id="649" r:id="rId59"/>
    <p:sldId id="650" r:id="rId60"/>
    <p:sldId id="651" r:id="rId61"/>
    <p:sldId id="653" r:id="rId62"/>
    <p:sldId id="654" r:id="rId63"/>
    <p:sldId id="655" r:id="rId64"/>
    <p:sldId id="656" r:id="rId65"/>
    <p:sldId id="658" r:id="rId66"/>
    <p:sldId id="660" r:id="rId67"/>
    <p:sldId id="661" r:id="rId68"/>
    <p:sldId id="662" r:id="rId69"/>
    <p:sldId id="663" r:id="rId70"/>
    <p:sldId id="664" r:id="rId71"/>
    <p:sldId id="665" r:id="rId72"/>
    <p:sldId id="666" r:id="rId73"/>
    <p:sldId id="667" r:id="rId74"/>
    <p:sldId id="668" r:id="rId75"/>
    <p:sldId id="669" r:id="rId76"/>
    <p:sldId id="670" r:id="rId77"/>
    <p:sldId id="671" r:id="rId78"/>
    <p:sldId id="672" r:id="rId79"/>
    <p:sldId id="680" r:id="rId80"/>
    <p:sldId id="681" r:id="rId81"/>
    <p:sldId id="674" r:id="rId82"/>
    <p:sldId id="675" r:id="rId83"/>
    <p:sldId id="676" r:id="rId84"/>
    <p:sldId id="677" r:id="rId85"/>
    <p:sldId id="679" r:id="rId86"/>
    <p:sldId id="918" r:id="rId87"/>
    <p:sldId id="684" r:id="rId88"/>
    <p:sldId id="683" r:id="rId89"/>
    <p:sldId id="921" r:id="rId90"/>
    <p:sldId id="922" r:id="rId91"/>
    <p:sldId id="923" r:id="rId92"/>
    <p:sldId id="940" r:id="rId93"/>
    <p:sldId id="924" r:id="rId94"/>
    <p:sldId id="920" r:id="rId95"/>
    <p:sldId id="925" r:id="rId96"/>
    <p:sldId id="927" r:id="rId97"/>
    <p:sldId id="928" r:id="rId98"/>
    <p:sldId id="929" r:id="rId99"/>
    <p:sldId id="930" r:id="rId100"/>
    <p:sldId id="932" r:id="rId101"/>
    <p:sldId id="931" r:id="rId102"/>
    <p:sldId id="685" r:id="rId103"/>
    <p:sldId id="933" r:id="rId104"/>
    <p:sldId id="934" r:id="rId105"/>
    <p:sldId id="936" r:id="rId106"/>
    <p:sldId id="937" r:id="rId107"/>
    <p:sldId id="939" r:id="rId108"/>
    <p:sldId id="938" r:id="rId109"/>
    <p:sldId id="926" r:id="rId110"/>
    <p:sldId id="941" r:id="rId111"/>
    <p:sldId id="686" r:id="rId112"/>
    <p:sldId id="942" r:id="rId113"/>
    <p:sldId id="943" r:id="rId114"/>
    <p:sldId id="944" r:id="rId115"/>
    <p:sldId id="945" r:id="rId116"/>
    <p:sldId id="946" r:id="rId117"/>
    <p:sldId id="947" r:id="rId118"/>
    <p:sldId id="687" r:id="rId119"/>
    <p:sldId id="688" r:id="rId120"/>
    <p:sldId id="689" r:id="rId121"/>
    <p:sldId id="690" r:id="rId122"/>
    <p:sldId id="691" r:id="rId123"/>
    <p:sldId id="693" r:id="rId124"/>
    <p:sldId id="694" r:id="rId125"/>
    <p:sldId id="695" r:id="rId126"/>
    <p:sldId id="698" r:id="rId127"/>
    <p:sldId id="696" r:id="rId128"/>
    <p:sldId id="699" r:id="rId129"/>
    <p:sldId id="700" r:id="rId130"/>
    <p:sldId id="702" r:id="rId131"/>
    <p:sldId id="703" r:id="rId132"/>
    <p:sldId id="704" r:id="rId133"/>
    <p:sldId id="705" r:id="rId134"/>
    <p:sldId id="706" r:id="rId135"/>
    <p:sldId id="707" r:id="rId136"/>
    <p:sldId id="708" r:id="rId137"/>
    <p:sldId id="709" r:id="rId138"/>
    <p:sldId id="711" r:id="rId139"/>
    <p:sldId id="712" r:id="rId140"/>
    <p:sldId id="713" r:id="rId141"/>
    <p:sldId id="714" r:id="rId142"/>
    <p:sldId id="715" r:id="rId143"/>
    <p:sldId id="717" r:id="rId144"/>
    <p:sldId id="716" r:id="rId145"/>
    <p:sldId id="718" r:id="rId146"/>
    <p:sldId id="719" r:id="rId147"/>
    <p:sldId id="720" r:id="rId148"/>
    <p:sldId id="721" r:id="rId149"/>
    <p:sldId id="722" r:id="rId150"/>
    <p:sldId id="723" r:id="rId151"/>
    <p:sldId id="724" r:id="rId152"/>
    <p:sldId id="725" r:id="rId153"/>
    <p:sldId id="726" r:id="rId154"/>
    <p:sldId id="727" r:id="rId155"/>
    <p:sldId id="728" r:id="rId156"/>
    <p:sldId id="729" r:id="rId157"/>
    <p:sldId id="730" r:id="rId158"/>
    <p:sldId id="732" r:id="rId159"/>
    <p:sldId id="985" r:id="rId160"/>
    <p:sldId id="991" r:id="rId161"/>
    <p:sldId id="992" r:id="rId162"/>
    <p:sldId id="989" r:id="rId163"/>
    <p:sldId id="734" r:id="rId164"/>
    <p:sldId id="735" r:id="rId165"/>
    <p:sldId id="736" r:id="rId166"/>
    <p:sldId id="737" r:id="rId167"/>
    <p:sldId id="993" r:id="rId168"/>
    <p:sldId id="738" r:id="rId169"/>
    <p:sldId id="739" r:id="rId170"/>
    <p:sldId id="994" r:id="rId171"/>
    <p:sldId id="740" r:id="rId172"/>
    <p:sldId id="393" r:id="rId173"/>
    <p:sldId id="394" r:id="rId174"/>
    <p:sldId id="397" r:id="rId175"/>
    <p:sldId id="398" r:id="rId176"/>
    <p:sldId id="399" r:id="rId177"/>
    <p:sldId id="999" r:id="rId178"/>
    <p:sldId id="400" r:id="rId179"/>
    <p:sldId id="401" r:id="rId180"/>
    <p:sldId id="402" r:id="rId181"/>
    <p:sldId id="403" r:id="rId182"/>
    <p:sldId id="405" r:id="rId183"/>
    <p:sldId id="406" r:id="rId184"/>
    <p:sldId id="407" r:id="rId185"/>
    <p:sldId id="408" r:id="rId186"/>
    <p:sldId id="409" r:id="rId187"/>
    <p:sldId id="410" r:id="rId188"/>
    <p:sldId id="412" r:id="rId189"/>
    <p:sldId id="413" r:id="rId190"/>
    <p:sldId id="414" r:id="rId191"/>
    <p:sldId id="415" r:id="rId192"/>
    <p:sldId id="416" r:id="rId193"/>
    <p:sldId id="419" r:id="rId194"/>
    <p:sldId id="420" r:id="rId195"/>
    <p:sldId id="421" r:id="rId196"/>
    <p:sldId id="422" r:id="rId197"/>
    <p:sldId id="423" r:id="rId198"/>
    <p:sldId id="1001" r:id="rId199"/>
    <p:sldId id="424" r:id="rId200"/>
    <p:sldId id="426" r:id="rId201"/>
    <p:sldId id="425" r:id="rId202"/>
    <p:sldId id="427" r:id="rId203"/>
    <p:sldId id="428" r:id="rId204"/>
    <p:sldId id="430" r:id="rId205"/>
    <p:sldId id="431" r:id="rId206"/>
    <p:sldId id="432" r:id="rId207"/>
    <p:sldId id="433" r:id="rId208"/>
    <p:sldId id="434" r:id="rId209"/>
    <p:sldId id="435" r:id="rId210"/>
    <p:sldId id="437" r:id="rId211"/>
    <p:sldId id="436" r:id="rId212"/>
    <p:sldId id="438" r:id="rId213"/>
    <p:sldId id="439" r:id="rId214"/>
    <p:sldId id="447" r:id="rId215"/>
    <p:sldId id="449" r:id="rId216"/>
    <p:sldId id="448" r:id="rId217"/>
    <p:sldId id="450" r:id="rId218"/>
    <p:sldId id="441" r:id="rId219"/>
    <p:sldId id="440" r:id="rId220"/>
    <p:sldId id="443" r:id="rId221"/>
    <p:sldId id="442" r:id="rId222"/>
    <p:sldId id="444" r:id="rId223"/>
    <p:sldId id="452" r:id="rId224"/>
    <p:sldId id="453" r:id="rId225"/>
    <p:sldId id="451" r:id="rId226"/>
    <p:sldId id="445" r:id="rId227"/>
    <p:sldId id="446" r:id="rId228"/>
    <p:sldId id="780" r:id="rId229"/>
    <p:sldId id="606" r:id="rId230"/>
    <p:sldId id="607" r:id="rId231"/>
    <p:sldId id="608" r:id="rId232"/>
    <p:sldId id="610" r:id="rId233"/>
    <p:sldId id="1007" r:id="rId234"/>
    <p:sldId id="1008" r:id="rId235"/>
    <p:sldId id="1006" r:id="rId236"/>
    <p:sldId id="611" r:id="rId237"/>
    <p:sldId id="613" r:id="rId238"/>
    <p:sldId id="614" r:id="rId239"/>
    <p:sldId id="741" r:id="rId240"/>
    <p:sldId id="742" r:id="rId241"/>
    <p:sldId id="746" r:id="rId242"/>
    <p:sldId id="744" r:id="rId243"/>
    <p:sldId id="747" r:id="rId244"/>
    <p:sldId id="748" r:id="rId245"/>
    <p:sldId id="749" r:id="rId246"/>
    <p:sldId id="750" r:id="rId247"/>
    <p:sldId id="751" r:id="rId248"/>
    <p:sldId id="752" r:id="rId249"/>
    <p:sldId id="753" r:id="rId250"/>
    <p:sldId id="754" r:id="rId251"/>
    <p:sldId id="755" r:id="rId252"/>
    <p:sldId id="756" r:id="rId253"/>
    <p:sldId id="757" r:id="rId254"/>
    <p:sldId id="759" r:id="rId255"/>
    <p:sldId id="760" r:id="rId256"/>
    <p:sldId id="761" r:id="rId257"/>
    <p:sldId id="762" r:id="rId258"/>
    <p:sldId id="763" r:id="rId259"/>
    <p:sldId id="765" r:id="rId260"/>
    <p:sldId id="767" r:id="rId261"/>
    <p:sldId id="772" r:id="rId262"/>
    <p:sldId id="781" r:id="rId263"/>
    <p:sldId id="782" r:id="rId264"/>
    <p:sldId id="787" r:id="rId265"/>
    <p:sldId id="788" r:id="rId266"/>
    <p:sldId id="784" r:id="rId267"/>
    <p:sldId id="783" r:id="rId268"/>
    <p:sldId id="785" r:id="rId269"/>
    <p:sldId id="786" r:id="rId270"/>
    <p:sldId id="789" r:id="rId271"/>
    <p:sldId id="790" r:id="rId272"/>
    <p:sldId id="791" r:id="rId273"/>
    <p:sldId id="792" r:id="rId274"/>
    <p:sldId id="794" r:id="rId275"/>
    <p:sldId id="795" r:id="rId276"/>
    <p:sldId id="798" r:id="rId277"/>
    <p:sldId id="796" r:id="rId278"/>
    <p:sldId id="797" r:id="rId279"/>
    <p:sldId id="807" r:id="rId280"/>
    <p:sldId id="808" r:id="rId281"/>
    <p:sldId id="809" r:id="rId282"/>
    <p:sldId id="810" r:id="rId283"/>
    <p:sldId id="811" r:id="rId284"/>
    <p:sldId id="812" r:id="rId285"/>
    <p:sldId id="813" r:id="rId286"/>
    <p:sldId id="814" r:id="rId287"/>
    <p:sldId id="815" r:id="rId288"/>
    <p:sldId id="816" r:id="rId289"/>
    <p:sldId id="817" r:id="rId290"/>
    <p:sldId id="818" r:id="rId291"/>
    <p:sldId id="819" r:id="rId292"/>
    <p:sldId id="820" r:id="rId293"/>
    <p:sldId id="1029" r:id="rId294"/>
    <p:sldId id="1031" r:id="rId295"/>
    <p:sldId id="1030" r:id="rId296"/>
    <p:sldId id="1028" r:id="rId297"/>
    <p:sldId id="821" r:id="rId298"/>
    <p:sldId id="822" r:id="rId299"/>
    <p:sldId id="823" r:id="rId300"/>
    <p:sldId id="824" r:id="rId301"/>
    <p:sldId id="825" r:id="rId302"/>
    <p:sldId id="826" r:id="rId303"/>
    <p:sldId id="827" r:id="rId304"/>
    <p:sldId id="828" r:id="rId305"/>
    <p:sldId id="829" r:id="rId306"/>
    <p:sldId id="965" r:id="rId307"/>
    <p:sldId id="966" r:id="rId308"/>
    <p:sldId id="967" r:id="rId309"/>
    <p:sldId id="968" r:id="rId310"/>
    <p:sldId id="969" r:id="rId311"/>
    <p:sldId id="970" r:id="rId312"/>
    <p:sldId id="971" r:id="rId313"/>
    <p:sldId id="972" r:id="rId314"/>
    <p:sldId id="973" r:id="rId315"/>
    <p:sldId id="974" r:id="rId316"/>
    <p:sldId id="975" r:id="rId317"/>
    <p:sldId id="976" r:id="rId318"/>
    <p:sldId id="977" r:id="rId319"/>
    <p:sldId id="830" r:id="rId320"/>
    <p:sldId id="875" r:id="rId321"/>
    <p:sldId id="1032" r:id="rId322"/>
    <p:sldId id="831" r:id="rId323"/>
    <p:sldId id="1033" r:id="rId324"/>
    <p:sldId id="1035" r:id="rId325"/>
    <p:sldId id="1036" r:id="rId326"/>
    <p:sldId id="1037" r:id="rId327"/>
    <p:sldId id="1034" r:id="rId328"/>
    <p:sldId id="1038" r:id="rId329"/>
    <p:sldId id="1039" r:id="rId330"/>
    <p:sldId id="1040" r:id="rId331"/>
    <p:sldId id="1041" r:id="rId332"/>
    <p:sldId id="1042" r:id="rId333"/>
    <p:sldId id="1043" r:id="rId334"/>
    <p:sldId id="1044" r:id="rId335"/>
    <p:sldId id="1046" r:id="rId336"/>
    <p:sldId id="1045" r:id="rId337"/>
    <p:sldId id="1048" r:id="rId338"/>
    <p:sldId id="1047" r:id="rId339"/>
    <p:sldId id="832" r:id="rId340"/>
    <p:sldId id="833" r:id="rId341"/>
    <p:sldId id="834" r:id="rId342"/>
    <p:sldId id="835" r:id="rId343"/>
    <p:sldId id="836" r:id="rId344"/>
    <p:sldId id="837" r:id="rId345"/>
    <p:sldId id="838" r:id="rId346"/>
    <p:sldId id="839" r:id="rId347"/>
    <p:sldId id="849" r:id="rId348"/>
    <p:sldId id="850" r:id="rId349"/>
    <p:sldId id="851" r:id="rId350"/>
    <p:sldId id="852" r:id="rId351"/>
    <p:sldId id="853" r:id="rId352"/>
    <p:sldId id="854" r:id="rId353"/>
    <p:sldId id="857" r:id="rId354"/>
    <p:sldId id="858" r:id="rId355"/>
    <p:sldId id="859" r:id="rId356"/>
    <p:sldId id="860" r:id="rId357"/>
    <p:sldId id="861" r:id="rId358"/>
    <p:sldId id="862" r:id="rId359"/>
    <p:sldId id="863" r:id="rId360"/>
    <p:sldId id="864" r:id="rId361"/>
    <p:sldId id="865" r:id="rId362"/>
    <p:sldId id="866" r:id="rId363"/>
    <p:sldId id="867" r:id="rId364"/>
    <p:sldId id="868" r:id="rId365"/>
    <p:sldId id="869" r:id="rId366"/>
    <p:sldId id="870" r:id="rId367"/>
    <p:sldId id="871" r:id="rId368"/>
    <p:sldId id="872" r:id="rId369"/>
    <p:sldId id="873" r:id="rId370"/>
    <p:sldId id="874" r:id="rId371"/>
  </p:sldIdLst>
  <p:sldSz cx="9144000" cy="6858000" type="screen4x3"/>
  <p:notesSz cx="6794500" cy="99234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408" end="469"/>
    <p:penClr>
      <a:srgbClr val="FF0000"/>
    </p:penClr>
  </p:showPr>
  <p:clrMru>
    <a:srgbClr val="000000"/>
    <a:srgbClr val="BEEFF4"/>
    <a:srgbClr val="F09AD9"/>
    <a:srgbClr val="0033CC"/>
    <a:srgbClr val="65ACBD"/>
    <a:srgbClr val="9999FF"/>
    <a:srgbClr val="6598D1"/>
    <a:srgbClr val="CCECFF"/>
    <a:srgbClr val="FF3300"/>
    <a:srgbClr val="3621B5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1029" autoAdjust="0"/>
    <p:restoredTop sz="95481" autoAdjust="0"/>
  </p:normalViewPr>
  <p:slideViewPr>
    <p:cSldViewPr>
      <p:cViewPr varScale="1">
        <p:scale>
          <a:sx n="97" d="100"/>
          <a:sy n="97" d="100"/>
        </p:scale>
        <p:origin x="-90" y="-3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56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45" Type="http://schemas.openxmlformats.org/officeDocument/2006/relationships/slide" Target="slides/slide344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356" Type="http://schemas.openxmlformats.org/officeDocument/2006/relationships/slide" Target="slides/slide355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367" Type="http://schemas.openxmlformats.org/officeDocument/2006/relationships/slide" Target="slides/slide366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notesMaster" Target="notesMasters/notesMaster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theme" Target="theme/theme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306E04-C3DC-4E4F-8076-59B49E6EF1D0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7B3CA33A-7E69-4906-8DF9-0E2D8A4FE93B}">
      <dgm:prSet phldrT="[Текст]"/>
      <dgm:spPr/>
      <dgm:t>
        <a:bodyPr/>
        <a:lstStyle/>
        <a:p>
          <a:r>
            <a:rPr lang="ru-RU" i="1" dirty="0" smtClean="0">
              <a:solidFill>
                <a:srgbClr val="FF0000"/>
              </a:solidFill>
            </a:rPr>
            <a:t>Целевая функция</a:t>
          </a:r>
          <a:endParaRPr lang="ru-RU" i="1" dirty="0">
            <a:solidFill>
              <a:srgbClr val="FF0000"/>
            </a:solidFill>
          </a:endParaRPr>
        </a:p>
      </dgm:t>
    </dgm:pt>
    <dgm:pt modelId="{B8704A59-8CCB-4875-BCF4-AF2D84786E10}" type="parTrans" cxnId="{27AB784A-92EE-4CE5-93E8-5824A909E016}">
      <dgm:prSet/>
      <dgm:spPr/>
      <dgm:t>
        <a:bodyPr/>
        <a:lstStyle/>
        <a:p>
          <a:endParaRPr lang="ru-RU"/>
        </a:p>
      </dgm:t>
    </dgm:pt>
    <dgm:pt modelId="{21E2DDEE-A19F-4886-9876-910C02828429}" type="sibTrans" cxnId="{27AB784A-92EE-4CE5-93E8-5824A909E016}">
      <dgm:prSet/>
      <dgm:spPr/>
      <dgm:t>
        <a:bodyPr/>
        <a:lstStyle/>
        <a:p>
          <a:endParaRPr lang="ru-RU"/>
        </a:p>
      </dgm:t>
    </dgm:pt>
    <dgm:pt modelId="{B4BC443C-9264-4220-B28B-76B5BE4BD1E7}">
      <dgm:prSet phldrT="[Текст]"/>
      <dgm:spPr/>
      <dgm:t>
        <a:bodyPr/>
        <a:lstStyle/>
        <a:p>
          <a:r>
            <a:rPr lang="ru-RU" i="1" dirty="0" smtClean="0">
              <a:solidFill>
                <a:srgbClr val="FF0000"/>
              </a:solidFill>
            </a:rPr>
            <a:t>Сегмент 1</a:t>
          </a:r>
          <a:endParaRPr lang="ru-RU" i="1" dirty="0">
            <a:solidFill>
              <a:srgbClr val="FF0000"/>
            </a:solidFill>
          </a:endParaRPr>
        </a:p>
      </dgm:t>
    </dgm:pt>
    <dgm:pt modelId="{266EFC15-9253-46CE-A0DA-24A30F03E6F6}" type="parTrans" cxnId="{B993D8D4-6C5B-4E0B-836D-7FB5C34FE769}">
      <dgm:prSet/>
      <dgm:spPr/>
      <dgm:t>
        <a:bodyPr/>
        <a:lstStyle/>
        <a:p>
          <a:endParaRPr lang="ru-RU"/>
        </a:p>
      </dgm:t>
    </dgm:pt>
    <dgm:pt modelId="{32042D22-1E16-490D-B6C7-BEB730028CB0}" type="sibTrans" cxnId="{B993D8D4-6C5B-4E0B-836D-7FB5C34FE769}">
      <dgm:prSet/>
      <dgm:spPr/>
      <dgm:t>
        <a:bodyPr/>
        <a:lstStyle/>
        <a:p>
          <a:endParaRPr lang="ru-RU"/>
        </a:p>
      </dgm:t>
    </dgm:pt>
    <dgm:pt modelId="{F6966B72-FAD5-4BA1-AD0E-4A91D1E59A3B}">
      <dgm:prSet phldrT="[Текст]"/>
      <dgm:spPr/>
      <dgm:t>
        <a:bodyPr/>
        <a:lstStyle/>
        <a:p>
          <a:r>
            <a:rPr lang="ru-RU" i="1" dirty="0" smtClean="0">
              <a:solidFill>
                <a:srgbClr val="FF0000"/>
              </a:solidFill>
            </a:rPr>
            <a:t>Сегмент 1</a:t>
          </a:r>
          <a:r>
            <a:rPr lang="en-US" i="1" dirty="0" smtClean="0">
              <a:solidFill>
                <a:srgbClr val="FF0000"/>
              </a:solidFill>
            </a:rPr>
            <a:t>n</a:t>
          </a:r>
          <a:endParaRPr lang="ru-RU" i="1" dirty="0">
            <a:solidFill>
              <a:srgbClr val="FF0000"/>
            </a:solidFill>
          </a:endParaRPr>
        </a:p>
      </dgm:t>
    </dgm:pt>
    <dgm:pt modelId="{AE92025C-292D-4595-9A57-5F00A7243F78}" type="parTrans" cxnId="{A6420F51-3A43-4E7A-BB29-271B73ABC5C9}">
      <dgm:prSet/>
      <dgm:spPr/>
      <dgm:t>
        <a:bodyPr/>
        <a:lstStyle/>
        <a:p>
          <a:endParaRPr lang="ru-RU"/>
        </a:p>
      </dgm:t>
    </dgm:pt>
    <dgm:pt modelId="{CCE62373-0BA0-4B8A-A0D5-C53DC3B70DE2}" type="sibTrans" cxnId="{A6420F51-3A43-4E7A-BB29-271B73ABC5C9}">
      <dgm:prSet/>
      <dgm:spPr/>
      <dgm:t>
        <a:bodyPr/>
        <a:lstStyle/>
        <a:p>
          <a:endParaRPr lang="ru-RU"/>
        </a:p>
      </dgm:t>
    </dgm:pt>
    <dgm:pt modelId="{E0EE7175-B600-4307-812B-3A17B29CCCF5}" type="pres">
      <dgm:prSet presAssocID="{B1306E04-C3DC-4E4F-8076-59B49E6EF1D0}" presName="compositeShape" presStyleCnt="0">
        <dgm:presLayoutVars>
          <dgm:dir/>
          <dgm:resizeHandles/>
        </dgm:presLayoutVars>
      </dgm:prSet>
      <dgm:spPr/>
    </dgm:pt>
    <dgm:pt modelId="{256C46D6-5C31-4219-879A-0BB094D8D73A}" type="pres">
      <dgm:prSet presAssocID="{B1306E04-C3DC-4E4F-8076-59B49E6EF1D0}" presName="pyramid" presStyleLbl="node1" presStyleIdx="0" presStyleCnt="1"/>
      <dgm:spPr/>
    </dgm:pt>
    <dgm:pt modelId="{84F41EE8-8C88-491D-9C45-927245FA41E5}" type="pres">
      <dgm:prSet presAssocID="{B1306E04-C3DC-4E4F-8076-59B49E6EF1D0}" presName="theList" presStyleCnt="0"/>
      <dgm:spPr/>
    </dgm:pt>
    <dgm:pt modelId="{76AB94AE-E1EE-41A8-8C8E-0F1BE87DA316}" type="pres">
      <dgm:prSet presAssocID="{7B3CA33A-7E69-4906-8DF9-0E2D8A4FE93B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45683AC-F582-4A06-9840-AED1CF888CAC}" type="pres">
      <dgm:prSet presAssocID="{7B3CA33A-7E69-4906-8DF9-0E2D8A4FE93B}" presName="aSpace" presStyleCnt="0"/>
      <dgm:spPr/>
    </dgm:pt>
    <dgm:pt modelId="{135FA287-605F-4FE8-BC33-2B24459CE8E9}" type="pres">
      <dgm:prSet presAssocID="{B4BC443C-9264-4220-B28B-76B5BE4BD1E7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79DC1D-64E7-4C70-B9EB-2E23779E3DF1}" type="pres">
      <dgm:prSet presAssocID="{B4BC443C-9264-4220-B28B-76B5BE4BD1E7}" presName="aSpace" presStyleCnt="0"/>
      <dgm:spPr/>
    </dgm:pt>
    <dgm:pt modelId="{A374F6F6-9C28-4286-AA7D-18E33342ECFF}" type="pres">
      <dgm:prSet presAssocID="{F6966B72-FAD5-4BA1-AD0E-4A91D1E59A3B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A47EABD-2765-4EEE-BCBB-5EE00D986364}" type="pres">
      <dgm:prSet presAssocID="{F6966B72-FAD5-4BA1-AD0E-4A91D1E59A3B}" presName="aSpace" presStyleCnt="0"/>
      <dgm:spPr/>
    </dgm:pt>
  </dgm:ptLst>
  <dgm:cxnLst>
    <dgm:cxn modelId="{B993D8D4-6C5B-4E0B-836D-7FB5C34FE769}" srcId="{B1306E04-C3DC-4E4F-8076-59B49E6EF1D0}" destId="{B4BC443C-9264-4220-B28B-76B5BE4BD1E7}" srcOrd="1" destOrd="0" parTransId="{266EFC15-9253-46CE-A0DA-24A30F03E6F6}" sibTransId="{32042D22-1E16-490D-B6C7-BEB730028CB0}"/>
    <dgm:cxn modelId="{A6420F51-3A43-4E7A-BB29-271B73ABC5C9}" srcId="{B1306E04-C3DC-4E4F-8076-59B49E6EF1D0}" destId="{F6966B72-FAD5-4BA1-AD0E-4A91D1E59A3B}" srcOrd="2" destOrd="0" parTransId="{AE92025C-292D-4595-9A57-5F00A7243F78}" sibTransId="{CCE62373-0BA0-4B8A-A0D5-C53DC3B70DE2}"/>
    <dgm:cxn modelId="{31D8AD42-F2C8-4A37-8767-5F88528DF352}" type="presOf" srcId="{F6966B72-FAD5-4BA1-AD0E-4A91D1E59A3B}" destId="{A374F6F6-9C28-4286-AA7D-18E33342ECFF}" srcOrd="0" destOrd="0" presId="urn:microsoft.com/office/officeart/2005/8/layout/pyramid2"/>
    <dgm:cxn modelId="{27AB784A-92EE-4CE5-93E8-5824A909E016}" srcId="{B1306E04-C3DC-4E4F-8076-59B49E6EF1D0}" destId="{7B3CA33A-7E69-4906-8DF9-0E2D8A4FE93B}" srcOrd="0" destOrd="0" parTransId="{B8704A59-8CCB-4875-BCF4-AF2D84786E10}" sibTransId="{21E2DDEE-A19F-4886-9876-910C02828429}"/>
    <dgm:cxn modelId="{80B25148-CE17-45B3-BF3B-5DEA4DC5871A}" type="presOf" srcId="{B1306E04-C3DC-4E4F-8076-59B49E6EF1D0}" destId="{E0EE7175-B600-4307-812B-3A17B29CCCF5}" srcOrd="0" destOrd="0" presId="urn:microsoft.com/office/officeart/2005/8/layout/pyramid2"/>
    <dgm:cxn modelId="{E7D7ECDC-468E-43B4-AFCA-1037BFAA492D}" type="presOf" srcId="{7B3CA33A-7E69-4906-8DF9-0E2D8A4FE93B}" destId="{76AB94AE-E1EE-41A8-8C8E-0F1BE87DA316}" srcOrd="0" destOrd="0" presId="urn:microsoft.com/office/officeart/2005/8/layout/pyramid2"/>
    <dgm:cxn modelId="{0B7C4676-F988-4631-AAD0-856DA5328C84}" type="presOf" srcId="{B4BC443C-9264-4220-B28B-76B5BE4BD1E7}" destId="{135FA287-605F-4FE8-BC33-2B24459CE8E9}" srcOrd="0" destOrd="0" presId="urn:microsoft.com/office/officeart/2005/8/layout/pyramid2"/>
    <dgm:cxn modelId="{8430886C-A50B-4928-9990-7838D9F01F8B}" type="presParOf" srcId="{E0EE7175-B600-4307-812B-3A17B29CCCF5}" destId="{256C46D6-5C31-4219-879A-0BB094D8D73A}" srcOrd="0" destOrd="0" presId="urn:microsoft.com/office/officeart/2005/8/layout/pyramid2"/>
    <dgm:cxn modelId="{56E1EFB9-E4DF-4DF5-99CC-0B9765AFC940}" type="presParOf" srcId="{E0EE7175-B600-4307-812B-3A17B29CCCF5}" destId="{84F41EE8-8C88-491D-9C45-927245FA41E5}" srcOrd="1" destOrd="0" presId="urn:microsoft.com/office/officeart/2005/8/layout/pyramid2"/>
    <dgm:cxn modelId="{1752618E-CF48-405E-AAC6-08A31BAB18EE}" type="presParOf" srcId="{84F41EE8-8C88-491D-9C45-927245FA41E5}" destId="{76AB94AE-E1EE-41A8-8C8E-0F1BE87DA316}" srcOrd="0" destOrd="0" presId="urn:microsoft.com/office/officeart/2005/8/layout/pyramid2"/>
    <dgm:cxn modelId="{DBB37DF0-1A4F-4205-A6BF-885253C9AB22}" type="presParOf" srcId="{84F41EE8-8C88-491D-9C45-927245FA41E5}" destId="{945683AC-F582-4A06-9840-AED1CF888CAC}" srcOrd="1" destOrd="0" presId="urn:microsoft.com/office/officeart/2005/8/layout/pyramid2"/>
    <dgm:cxn modelId="{479C4ED4-59EA-4719-8E6F-A793119611D4}" type="presParOf" srcId="{84F41EE8-8C88-491D-9C45-927245FA41E5}" destId="{135FA287-605F-4FE8-BC33-2B24459CE8E9}" srcOrd="2" destOrd="0" presId="urn:microsoft.com/office/officeart/2005/8/layout/pyramid2"/>
    <dgm:cxn modelId="{F7B44548-6717-4BB5-B3B4-6659B0C4F84E}" type="presParOf" srcId="{84F41EE8-8C88-491D-9C45-927245FA41E5}" destId="{CC79DC1D-64E7-4C70-B9EB-2E23779E3DF1}" srcOrd="3" destOrd="0" presId="urn:microsoft.com/office/officeart/2005/8/layout/pyramid2"/>
    <dgm:cxn modelId="{FBD298B3-1BA8-41F2-84C9-D388BB33B793}" type="presParOf" srcId="{84F41EE8-8C88-491D-9C45-927245FA41E5}" destId="{A374F6F6-9C28-4286-AA7D-18E33342ECFF}" srcOrd="4" destOrd="0" presId="urn:microsoft.com/office/officeart/2005/8/layout/pyramid2"/>
    <dgm:cxn modelId="{CC44A7EA-9F88-4995-A3C7-D78FE6686AC7}" type="presParOf" srcId="{84F41EE8-8C88-491D-9C45-927245FA41E5}" destId="{9A47EABD-2765-4EEE-BCBB-5EE00D986364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56C46D6-5C31-4219-879A-0BB094D8D73A}">
      <dsp:nvSpPr>
        <dsp:cNvPr id="0" name=""/>
        <dsp:cNvSpPr/>
      </dsp:nvSpPr>
      <dsp:spPr>
        <a:xfrm>
          <a:off x="1097041" y="0"/>
          <a:ext cx="5248275" cy="5248275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AB94AE-E1EE-41A8-8C8E-0F1BE87DA316}">
      <dsp:nvSpPr>
        <dsp:cNvPr id="0" name=""/>
        <dsp:cNvSpPr/>
      </dsp:nvSpPr>
      <dsp:spPr>
        <a:xfrm>
          <a:off x="3721179" y="527646"/>
          <a:ext cx="3411378" cy="124236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300" i="1" kern="1200" dirty="0" smtClean="0">
              <a:solidFill>
                <a:srgbClr val="FF0000"/>
              </a:solidFill>
            </a:rPr>
            <a:t>Целевая функция</a:t>
          </a:r>
          <a:endParaRPr lang="ru-RU" sz="3300" i="1" kern="1200" dirty="0">
            <a:solidFill>
              <a:srgbClr val="FF0000"/>
            </a:solidFill>
          </a:endParaRPr>
        </a:p>
      </dsp:txBody>
      <dsp:txXfrm>
        <a:off x="3721179" y="527646"/>
        <a:ext cx="3411378" cy="1242365"/>
      </dsp:txXfrm>
    </dsp:sp>
    <dsp:sp modelId="{135FA287-605F-4FE8-BC33-2B24459CE8E9}">
      <dsp:nvSpPr>
        <dsp:cNvPr id="0" name=""/>
        <dsp:cNvSpPr/>
      </dsp:nvSpPr>
      <dsp:spPr>
        <a:xfrm>
          <a:off x="3721179" y="1925307"/>
          <a:ext cx="3411378" cy="124236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300" i="1" kern="1200" dirty="0" smtClean="0">
              <a:solidFill>
                <a:srgbClr val="FF0000"/>
              </a:solidFill>
            </a:rPr>
            <a:t>Сегмент 1</a:t>
          </a:r>
          <a:endParaRPr lang="ru-RU" sz="3300" i="1" kern="1200" dirty="0">
            <a:solidFill>
              <a:srgbClr val="FF0000"/>
            </a:solidFill>
          </a:endParaRPr>
        </a:p>
      </dsp:txBody>
      <dsp:txXfrm>
        <a:off x="3721179" y="1925307"/>
        <a:ext cx="3411378" cy="1242365"/>
      </dsp:txXfrm>
    </dsp:sp>
    <dsp:sp modelId="{A374F6F6-9C28-4286-AA7D-18E33342ECFF}">
      <dsp:nvSpPr>
        <dsp:cNvPr id="0" name=""/>
        <dsp:cNvSpPr/>
      </dsp:nvSpPr>
      <dsp:spPr>
        <a:xfrm>
          <a:off x="3721179" y="3322967"/>
          <a:ext cx="3411378" cy="124236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300" i="1" kern="1200" dirty="0" smtClean="0">
              <a:solidFill>
                <a:srgbClr val="FF0000"/>
              </a:solidFill>
            </a:rPr>
            <a:t>Сегмент 1</a:t>
          </a:r>
          <a:r>
            <a:rPr lang="en-US" sz="3300" i="1" kern="1200" dirty="0" smtClean="0">
              <a:solidFill>
                <a:srgbClr val="FF0000"/>
              </a:solidFill>
            </a:rPr>
            <a:t>n</a:t>
          </a:r>
          <a:endParaRPr lang="ru-RU" sz="3300" i="1" kern="1200" dirty="0">
            <a:solidFill>
              <a:srgbClr val="FF0000"/>
            </a:solidFill>
          </a:endParaRPr>
        </a:p>
      </dsp:txBody>
      <dsp:txXfrm>
        <a:off x="3721179" y="3322967"/>
        <a:ext cx="3411378" cy="1242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64196F9-8383-4058-A61A-51473E6CE831}" type="datetimeFigureOut">
              <a:rPr lang="ru-RU"/>
              <a:pPr>
                <a:defRPr/>
              </a:pPr>
              <a:t>07.12.2016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smtClean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450" y="4713288"/>
            <a:ext cx="5435600" cy="4465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4988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8100" y="9424988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8DB28CE-7C1B-482D-A6FC-4F671310FA9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34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2334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FEA8A89-4189-466B-822C-994FBD9374AE}" type="slidenum">
              <a:rPr lang="ru-RU" smtClean="0"/>
              <a:pPr/>
              <a:t>17</a:t>
            </a:fld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 bwMode="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>
            <a:spLocks noChangeArrowheads="1"/>
          </p:cNvSpPr>
          <p:nvPr/>
        </p:nvSpPr>
        <p:spPr bwMode="white">
          <a:xfrm>
            <a:off x="0" y="4221163"/>
            <a:ext cx="9144000" cy="263683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 rot="10800000">
            <a:off x="7413625" y="5162550"/>
            <a:ext cx="1655763" cy="1630363"/>
            <a:chOff x="0" y="2704"/>
            <a:chExt cx="1063" cy="1086"/>
          </a:xfrm>
        </p:grpSpPr>
        <p:sp>
          <p:nvSpPr>
            <p:cNvPr id="6" name="Rectangle 19"/>
            <p:cNvSpPr>
              <a:spLocks noChangeArrowheads="1"/>
            </p:cNvSpPr>
            <p:nvPr userDrawn="1"/>
          </p:nvSpPr>
          <p:spPr bwMode="ltGray">
            <a:xfrm>
              <a:off x="-28" y="2704"/>
              <a:ext cx="223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" name="Rectangle 20"/>
            <p:cNvSpPr>
              <a:spLocks noChangeArrowheads="1"/>
            </p:cNvSpPr>
            <p:nvPr userDrawn="1"/>
          </p:nvSpPr>
          <p:spPr bwMode="ltGray">
            <a:xfrm>
              <a:off x="270" y="2704"/>
              <a:ext cx="216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8" name="Rectangle 21"/>
            <p:cNvSpPr>
              <a:spLocks noChangeArrowheads="1"/>
            </p:cNvSpPr>
            <p:nvPr userDrawn="1"/>
          </p:nvSpPr>
          <p:spPr bwMode="ltGray">
            <a:xfrm>
              <a:off x="542" y="2704"/>
              <a:ext cx="216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9" name="Rectangle 22"/>
            <p:cNvSpPr>
              <a:spLocks noChangeArrowheads="1"/>
            </p:cNvSpPr>
            <p:nvPr userDrawn="1"/>
          </p:nvSpPr>
          <p:spPr bwMode="ltGray">
            <a:xfrm>
              <a:off x="-28" y="2990"/>
              <a:ext cx="223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" name="Rectangle 23"/>
            <p:cNvSpPr>
              <a:spLocks noChangeArrowheads="1"/>
            </p:cNvSpPr>
            <p:nvPr userDrawn="1"/>
          </p:nvSpPr>
          <p:spPr bwMode="ltGray">
            <a:xfrm>
              <a:off x="270" y="2990"/>
              <a:ext cx="216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1" name="Rectangle 24"/>
            <p:cNvSpPr>
              <a:spLocks noChangeArrowheads="1"/>
            </p:cNvSpPr>
            <p:nvPr userDrawn="1"/>
          </p:nvSpPr>
          <p:spPr bwMode="ltGray">
            <a:xfrm>
              <a:off x="542" y="2990"/>
              <a:ext cx="216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2" name="Rectangle 25"/>
            <p:cNvSpPr>
              <a:spLocks noChangeArrowheads="1"/>
            </p:cNvSpPr>
            <p:nvPr userDrawn="1"/>
          </p:nvSpPr>
          <p:spPr bwMode="ltGray">
            <a:xfrm>
              <a:off x="814" y="2704"/>
              <a:ext cx="216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" name="Rectangle 26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4" name="Rectangle 27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5" name="Rectangle 28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16" name="Group 29"/>
          <p:cNvGrpSpPr>
            <a:grpSpLocks/>
          </p:cNvGrpSpPr>
          <p:nvPr/>
        </p:nvGrpSpPr>
        <p:grpSpPr bwMode="auto">
          <a:xfrm>
            <a:off x="20638" y="4281488"/>
            <a:ext cx="1655762" cy="1630362"/>
            <a:chOff x="0" y="2704"/>
            <a:chExt cx="1063" cy="1086"/>
          </a:xfrm>
        </p:grpSpPr>
        <p:sp>
          <p:nvSpPr>
            <p:cNvPr id="17" name="Rectangle 30"/>
            <p:cNvSpPr>
              <a:spLocks noChangeArrowheads="1"/>
            </p:cNvSpPr>
            <p:nvPr userDrawn="1"/>
          </p:nvSpPr>
          <p:spPr bwMode="ltGray">
            <a:xfrm>
              <a:off x="0" y="2704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" name="Rectangle 31"/>
            <p:cNvSpPr>
              <a:spLocks noChangeArrowheads="1"/>
            </p:cNvSpPr>
            <p:nvPr userDrawn="1"/>
          </p:nvSpPr>
          <p:spPr bwMode="ltGray">
            <a:xfrm>
              <a:off x="295" y="2704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9" name="Rectangle 32"/>
            <p:cNvSpPr>
              <a:spLocks noChangeArrowheads="1"/>
            </p:cNvSpPr>
            <p:nvPr userDrawn="1"/>
          </p:nvSpPr>
          <p:spPr bwMode="ltGray">
            <a:xfrm>
              <a:off x="567" y="2704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0" name="Rectangle 33"/>
            <p:cNvSpPr>
              <a:spLocks noChangeArrowheads="1"/>
            </p:cNvSpPr>
            <p:nvPr userDrawn="1"/>
          </p:nvSpPr>
          <p:spPr bwMode="ltGray">
            <a:xfrm>
              <a:off x="0" y="2990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1" name="Rectangle 34"/>
            <p:cNvSpPr>
              <a:spLocks noChangeArrowheads="1"/>
            </p:cNvSpPr>
            <p:nvPr userDrawn="1"/>
          </p:nvSpPr>
          <p:spPr bwMode="ltGray">
            <a:xfrm>
              <a:off x="295" y="2990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2" name="Rectangle 35"/>
            <p:cNvSpPr>
              <a:spLocks noChangeArrowheads="1"/>
            </p:cNvSpPr>
            <p:nvPr userDrawn="1"/>
          </p:nvSpPr>
          <p:spPr bwMode="ltGray">
            <a:xfrm>
              <a:off x="567" y="2990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3" name="Rectangle 36"/>
            <p:cNvSpPr>
              <a:spLocks noChangeArrowheads="1"/>
            </p:cNvSpPr>
            <p:nvPr userDrawn="1"/>
          </p:nvSpPr>
          <p:spPr bwMode="ltGray">
            <a:xfrm>
              <a:off x="839" y="2704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4" name="Rectangle 37"/>
            <p:cNvSpPr>
              <a:spLocks noChangeArrowheads="1"/>
            </p:cNvSpPr>
            <p:nvPr userDrawn="1"/>
          </p:nvSpPr>
          <p:spPr bwMode="ltGray">
            <a:xfrm>
              <a:off x="295" y="3273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5" name="Rectangle 38"/>
            <p:cNvSpPr>
              <a:spLocks noChangeArrowheads="1"/>
            </p:cNvSpPr>
            <p:nvPr userDrawn="1"/>
          </p:nvSpPr>
          <p:spPr bwMode="ltGray">
            <a:xfrm>
              <a:off x="0" y="3273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6" name="Rectangle 39"/>
            <p:cNvSpPr>
              <a:spLocks noChangeArrowheads="1"/>
            </p:cNvSpPr>
            <p:nvPr userDrawn="1"/>
          </p:nvSpPr>
          <p:spPr bwMode="ltGray">
            <a:xfrm>
              <a:off x="0" y="3563"/>
              <a:ext cx="224" cy="227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scene3d>
              <a:camera prst="legacyPerspectiveBottom">
                <a:rot lat="0" lon="300000" rev="0"/>
              </a:camera>
              <a:lightRig rig="legacyFlat4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081088" y="5443538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4572000"/>
            <a:ext cx="7239000" cy="631825"/>
          </a:xfrm>
        </p:spPr>
        <p:txBody>
          <a:bodyPr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 Logo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4B93E-0C4E-4572-8074-F8C55C287C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 Logo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CB65B9-0EFF-4218-A19B-7377744BBB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Заголовок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9088"/>
            <a:ext cx="7391400" cy="56356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иаграмма 2"/>
          <p:cNvSpPr>
            <a:spLocks noGrp="1"/>
          </p:cNvSpPr>
          <p:nvPr>
            <p:ph type="chart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 Logo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06A405-1EAC-4F73-8A22-8FE5FAA51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9088"/>
            <a:ext cx="7391400" cy="56356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 Logo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38528-4244-44CD-9B18-100A40ED7B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 Logo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0C22D-5371-4D68-BE04-1BFAE04C59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 Logo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2BFDC-64DA-4BEB-8F71-F1A9F32837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 Logo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55190-76EC-4F70-95C1-4D7D4A5E26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 Logo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B4692-6EC7-42D7-9831-9063707D7A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 Logo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29ECC-9640-4E04-9155-EB4F60F2D3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 Logo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C9E976-D443-46AC-AC6E-278F32D056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 Logo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FA8C09-D12D-468C-9E60-48A8D086FB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 Logo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4AB094-5D51-4272-A449-58CDBC4B4F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Rectangle 38"/>
          <p:cNvSpPr>
            <a:spLocks noChangeArrowheads="1"/>
          </p:cNvSpPr>
          <p:nvPr/>
        </p:nvSpPr>
        <p:spPr bwMode="gray">
          <a:xfrm>
            <a:off x="0" y="6562725"/>
            <a:ext cx="9144000" cy="304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white">
          <a:xfrm>
            <a:off x="0" y="0"/>
            <a:ext cx="9144000" cy="914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grpSp>
        <p:nvGrpSpPr>
          <p:cNvPr id="17412" name="Group 16"/>
          <p:cNvGrpSpPr>
            <a:grpSpLocks/>
          </p:cNvGrpSpPr>
          <p:nvPr/>
        </p:nvGrpSpPr>
        <p:grpSpPr bwMode="auto">
          <a:xfrm>
            <a:off x="44450" y="44450"/>
            <a:ext cx="863600" cy="847725"/>
            <a:chOff x="0" y="2704"/>
            <a:chExt cx="1063" cy="1086"/>
          </a:xfrm>
        </p:grpSpPr>
        <p:sp>
          <p:nvSpPr>
            <p:cNvPr id="1041" name="Rectangle 17"/>
            <p:cNvSpPr>
              <a:spLocks noChangeArrowheads="1"/>
            </p:cNvSpPr>
            <p:nvPr userDrawn="1"/>
          </p:nvSpPr>
          <p:spPr bwMode="gray">
            <a:xfrm>
              <a:off x="0" y="2704"/>
              <a:ext cx="225" cy="22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42" name="Rectangle 18"/>
            <p:cNvSpPr>
              <a:spLocks noChangeArrowheads="1"/>
            </p:cNvSpPr>
            <p:nvPr userDrawn="1"/>
          </p:nvSpPr>
          <p:spPr bwMode="gray">
            <a:xfrm>
              <a:off x="295" y="2704"/>
              <a:ext cx="225" cy="22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43" name="Rectangle 19"/>
            <p:cNvSpPr>
              <a:spLocks noChangeArrowheads="1"/>
            </p:cNvSpPr>
            <p:nvPr userDrawn="1"/>
          </p:nvSpPr>
          <p:spPr bwMode="gray">
            <a:xfrm>
              <a:off x="567" y="2704"/>
              <a:ext cx="225" cy="22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44" name="Rectangle 20"/>
            <p:cNvSpPr>
              <a:spLocks noChangeArrowheads="1"/>
            </p:cNvSpPr>
            <p:nvPr userDrawn="1"/>
          </p:nvSpPr>
          <p:spPr bwMode="gray">
            <a:xfrm>
              <a:off x="0" y="2991"/>
              <a:ext cx="225" cy="22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45" name="Rectangle 21"/>
            <p:cNvSpPr>
              <a:spLocks noChangeArrowheads="1"/>
            </p:cNvSpPr>
            <p:nvPr userDrawn="1"/>
          </p:nvSpPr>
          <p:spPr bwMode="gray">
            <a:xfrm>
              <a:off x="295" y="2991"/>
              <a:ext cx="225" cy="22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46" name="Rectangle 22"/>
            <p:cNvSpPr>
              <a:spLocks noChangeArrowheads="1"/>
            </p:cNvSpPr>
            <p:nvPr userDrawn="1"/>
          </p:nvSpPr>
          <p:spPr bwMode="gray">
            <a:xfrm>
              <a:off x="567" y="2991"/>
              <a:ext cx="225" cy="22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47" name="Rectangle 23"/>
            <p:cNvSpPr>
              <a:spLocks noChangeArrowheads="1"/>
            </p:cNvSpPr>
            <p:nvPr userDrawn="1"/>
          </p:nvSpPr>
          <p:spPr bwMode="gray">
            <a:xfrm>
              <a:off x="838" y="2704"/>
              <a:ext cx="225" cy="22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48" name="Rectangle 24"/>
            <p:cNvSpPr>
              <a:spLocks noChangeArrowheads="1"/>
            </p:cNvSpPr>
            <p:nvPr userDrawn="1"/>
          </p:nvSpPr>
          <p:spPr bwMode="gray">
            <a:xfrm>
              <a:off x="295" y="3273"/>
              <a:ext cx="225" cy="22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49" name="Rectangle 25"/>
            <p:cNvSpPr>
              <a:spLocks noChangeArrowheads="1"/>
            </p:cNvSpPr>
            <p:nvPr userDrawn="1"/>
          </p:nvSpPr>
          <p:spPr bwMode="gray">
            <a:xfrm>
              <a:off x="0" y="3273"/>
              <a:ext cx="225" cy="22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50" name="Rectangle 26"/>
            <p:cNvSpPr>
              <a:spLocks noChangeArrowheads="1"/>
            </p:cNvSpPr>
            <p:nvPr userDrawn="1"/>
          </p:nvSpPr>
          <p:spPr bwMode="gray">
            <a:xfrm>
              <a:off x="0" y="3562"/>
              <a:ext cx="225" cy="22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17413" name="Group 27"/>
          <p:cNvGrpSpPr>
            <a:grpSpLocks/>
          </p:cNvGrpSpPr>
          <p:nvPr/>
        </p:nvGrpSpPr>
        <p:grpSpPr bwMode="auto">
          <a:xfrm rot="10800000">
            <a:off x="8228013" y="22225"/>
            <a:ext cx="863600" cy="847725"/>
            <a:chOff x="0" y="2704"/>
            <a:chExt cx="1063" cy="1086"/>
          </a:xfrm>
        </p:grpSpPr>
        <p:sp>
          <p:nvSpPr>
            <p:cNvPr id="1052" name="Rectangle 28"/>
            <p:cNvSpPr>
              <a:spLocks noChangeArrowheads="1"/>
            </p:cNvSpPr>
            <p:nvPr userDrawn="1"/>
          </p:nvSpPr>
          <p:spPr bwMode="gray">
            <a:xfrm>
              <a:off x="55" y="2761"/>
              <a:ext cx="225" cy="22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53" name="Rectangle 29"/>
            <p:cNvSpPr>
              <a:spLocks noChangeArrowheads="1"/>
            </p:cNvSpPr>
            <p:nvPr userDrawn="1"/>
          </p:nvSpPr>
          <p:spPr bwMode="gray">
            <a:xfrm>
              <a:off x="350" y="2704"/>
              <a:ext cx="225" cy="22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54" name="Rectangle 30"/>
            <p:cNvSpPr>
              <a:spLocks noChangeArrowheads="1"/>
            </p:cNvSpPr>
            <p:nvPr userDrawn="1"/>
          </p:nvSpPr>
          <p:spPr bwMode="gray">
            <a:xfrm>
              <a:off x="621" y="2704"/>
              <a:ext cx="225" cy="22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55" name="Rectangle 31"/>
            <p:cNvSpPr>
              <a:spLocks noChangeArrowheads="1"/>
            </p:cNvSpPr>
            <p:nvPr userDrawn="1"/>
          </p:nvSpPr>
          <p:spPr bwMode="gray">
            <a:xfrm>
              <a:off x="55" y="3105"/>
              <a:ext cx="225" cy="22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56" name="Rectangle 32"/>
            <p:cNvSpPr>
              <a:spLocks noChangeArrowheads="1"/>
            </p:cNvSpPr>
            <p:nvPr userDrawn="1"/>
          </p:nvSpPr>
          <p:spPr bwMode="gray">
            <a:xfrm>
              <a:off x="350" y="3048"/>
              <a:ext cx="225" cy="22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57" name="Rectangle 33"/>
            <p:cNvSpPr>
              <a:spLocks noChangeArrowheads="1"/>
            </p:cNvSpPr>
            <p:nvPr userDrawn="1"/>
          </p:nvSpPr>
          <p:spPr bwMode="gray">
            <a:xfrm>
              <a:off x="621" y="3048"/>
              <a:ext cx="225" cy="22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58" name="Rectangle 34"/>
            <p:cNvSpPr>
              <a:spLocks noChangeArrowheads="1"/>
            </p:cNvSpPr>
            <p:nvPr userDrawn="1"/>
          </p:nvSpPr>
          <p:spPr bwMode="gray">
            <a:xfrm>
              <a:off x="893" y="2704"/>
              <a:ext cx="225" cy="22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59" name="Rectangle 35"/>
            <p:cNvSpPr>
              <a:spLocks noChangeArrowheads="1"/>
            </p:cNvSpPr>
            <p:nvPr userDrawn="1"/>
          </p:nvSpPr>
          <p:spPr bwMode="gray">
            <a:xfrm>
              <a:off x="350" y="3387"/>
              <a:ext cx="225" cy="22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60" name="Rectangle 36"/>
            <p:cNvSpPr>
              <a:spLocks noChangeArrowheads="1"/>
            </p:cNvSpPr>
            <p:nvPr userDrawn="1"/>
          </p:nvSpPr>
          <p:spPr bwMode="gray">
            <a:xfrm>
              <a:off x="55" y="3387"/>
              <a:ext cx="225" cy="22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61" name="Rectangle 37"/>
            <p:cNvSpPr>
              <a:spLocks noChangeArrowheads="1"/>
            </p:cNvSpPr>
            <p:nvPr userDrawn="1"/>
          </p:nvSpPr>
          <p:spPr bwMode="gray">
            <a:xfrm>
              <a:off x="55" y="3619"/>
              <a:ext cx="225" cy="22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162800" y="6567488"/>
            <a:ext cx="1524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/>
            </a:lvl1pPr>
          </a:lstStyle>
          <a:p>
            <a:pPr>
              <a:defRPr/>
            </a:pPr>
            <a:r>
              <a:rPr lang="en-US"/>
              <a:t>Company  Logo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76250" y="6565900"/>
            <a:ext cx="6096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03D7D7EC-46EE-4D69-AF14-FE808FB0D3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7417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838200" y="319088"/>
            <a:ext cx="7391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  <p:sldLayoutId id="2147484051" r:id="rId12"/>
    <p:sldLayoutId id="2147484052" r:id="rId13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osmi.grsu.by/docs/Library/sa/textbook/popups/popup76.gif" TargetMode="Externa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_____Microsoft_Office_Excel_97-2003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4114800"/>
            <a:ext cx="8686800" cy="2895600"/>
          </a:xfrm>
        </p:spPr>
        <p:txBody>
          <a:bodyPr/>
          <a:lstStyle/>
          <a:p>
            <a:pPr eaLnBrk="1" hangingPunct="1">
              <a:defRPr/>
            </a:pPr>
            <a:r>
              <a:rPr lang="ru-RU" sz="3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ru-RU" sz="4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Тенденции развития компьютерных технологий</a:t>
            </a:r>
            <a:r>
              <a:rPr lang="ru-RU" sz="3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ru-RU" sz="3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ru-RU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Кравченко Ю.А.</a:t>
            </a:r>
            <a:br>
              <a:rPr lang="ru-RU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sz="2000" b="0" dirty="0" smtClean="0"/>
          </a:p>
        </p:txBody>
      </p:sp>
      <p:pic>
        <p:nvPicPr>
          <p:cNvPr id="1028" name="Picture 4" descr="Elk MINI_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27988" y="228600"/>
            <a:ext cx="11160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2947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pic>
        <p:nvPicPr>
          <p:cNvPr id="6" name="Picture 6" descr="https://developer.nvidia.com/sites/default/files/imagecache/nvidia_cuda_academic_center--center_imgset_single/Southern%20Fed%20Univ%20Logo%20-%20W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524000" cy="152400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5603" name="Group 18"/>
          <p:cNvGrpSpPr>
            <a:grpSpLocks/>
          </p:cNvGrpSpPr>
          <p:nvPr/>
        </p:nvGrpSpPr>
        <p:grpSpPr bwMode="auto">
          <a:xfrm>
            <a:off x="1143000" y="920750"/>
            <a:ext cx="6934200" cy="5556250"/>
            <a:chOff x="2208" y="1299"/>
            <a:chExt cx="1365" cy="2539"/>
          </a:xfrm>
        </p:grpSpPr>
        <p:sp>
          <p:nvSpPr>
            <p:cNvPr id="2560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560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560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5608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560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561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561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561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561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5614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4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800" i="1">
                  <a:solidFill>
                    <a:srgbClr val="0000FF"/>
                  </a:solidFill>
                </a:rPr>
                <a:t>Технология </a:t>
              </a:r>
              <a:r>
                <a:rPr lang="ru-RU" sz="2800"/>
                <a:t>при переводе с греческого означает </a:t>
              </a:r>
              <a:r>
                <a:rPr lang="ru-RU" sz="2800" b="1"/>
                <a:t>искусство, мастерство, умение</a:t>
              </a:r>
              <a:r>
                <a:rPr lang="ru-RU" sz="2800"/>
                <a:t>, а это </a:t>
              </a:r>
              <a:r>
                <a:rPr lang="ru-RU" sz="2800">
                  <a:solidFill>
                    <a:srgbClr val="FF0000"/>
                  </a:solidFill>
                </a:rPr>
                <a:t>процессы</a:t>
              </a:r>
              <a:r>
                <a:rPr lang="ru-RU" sz="2800"/>
                <a:t>. Под </a:t>
              </a:r>
              <a:r>
                <a:rPr lang="ru-RU" sz="2800" i="1">
                  <a:solidFill>
                    <a:srgbClr val="0000FF"/>
                  </a:solidFill>
                </a:rPr>
                <a:t>процессом</a:t>
              </a:r>
              <a:r>
                <a:rPr lang="ru-RU" sz="2800" i="1"/>
                <a:t> </a:t>
              </a:r>
              <a:r>
                <a:rPr lang="ru-RU" sz="2800"/>
                <a:t>следует понимать определенную </a:t>
              </a:r>
              <a:r>
                <a:rPr lang="ru-RU" sz="2800" b="1"/>
                <a:t>совокупность действий</a:t>
              </a:r>
              <a:r>
                <a:rPr lang="ru-RU" sz="2800"/>
                <a:t>, </a:t>
              </a:r>
              <a:r>
                <a:rPr lang="ru-RU" sz="2800" b="1"/>
                <a:t>направленных на достижение поставленной цели</a:t>
              </a:r>
              <a:r>
                <a:rPr lang="ru-RU" sz="2800"/>
                <a:t>.</a:t>
              </a:r>
              <a:endParaRPr lang="en-US" sz="2800"/>
            </a:p>
          </p:txBody>
        </p:sp>
        <p:sp>
          <p:nvSpPr>
            <p:cNvPr id="25615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5616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560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smtClean="0"/>
              <a:t>Новая информационная технология</a:t>
            </a:r>
            <a:endParaRPr lang="en-US" sz="3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1B50977A-3C74-43DA-803B-0DB25AFE9F11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100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10752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ru-RU" sz="3600" b="1" smtClean="0"/>
              <a:t>ОСНОВЫ С</a:t>
            </a:r>
            <a:r>
              <a:rPr lang="en-US" sz="3600" b="1" smtClean="0"/>
              <a:t>ASE</a:t>
            </a:r>
            <a:r>
              <a:rPr lang="ru-RU" sz="3600" b="1" smtClean="0"/>
              <a:t>-ТЕХНОЛОГИЙ</a:t>
            </a:r>
            <a:endParaRPr lang="ru-RU" smtClean="0"/>
          </a:p>
        </p:txBody>
      </p:sp>
      <p:sp>
        <p:nvSpPr>
          <p:cNvPr id="107524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01625" y="1527175"/>
            <a:ext cx="8504238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 2" pitchFamily="18" charset="2"/>
              <a:buNone/>
            </a:pPr>
            <a:r>
              <a:rPr lang="ru-RU" sz="2400" b="1" dirty="0" smtClean="0"/>
              <a:t>Графические модели</a:t>
            </a:r>
            <a:endParaRPr lang="ru-RU" sz="2400" dirty="0" smtClean="0"/>
          </a:p>
          <a:p>
            <a:pPr eaLnBrk="1" hangingPunct="1">
              <a:lnSpc>
                <a:spcPct val="80000"/>
              </a:lnSpc>
            </a:pPr>
            <a:r>
              <a:rPr lang="ru-RU" sz="2400" dirty="0" smtClean="0"/>
              <a:t>CASE-программы являются  схематическими проектами и  формами, что упрощает восприятие. Для представления программ применяются  структурные  диаграммы различных типов. Для CASE существует 4 типа диаграмм:</a:t>
            </a:r>
          </a:p>
          <a:p>
            <a:pPr eaLnBrk="1" hangingPunct="1">
              <a:lnSpc>
                <a:spcPct val="80000"/>
              </a:lnSpc>
              <a:buFont typeface="Georgia" pitchFamily="18" charset="0"/>
              <a:buAutoNum type="arabicPeriod"/>
            </a:pPr>
            <a:r>
              <a:rPr lang="ru-RU" sz="2400" i="1" dirty="0" smtClean="0">
                <a:solidFill>
                  <a:srgbClr val="FF0000"/>
                </a:solidFill>
              </a:rPr>
              <a:t>Диаграммы функционального проектирования (</a:t>
            </a:r>
            <a:r>
              <a:rPr lang="en-US" sz="2400" i="1" dirty="0" smtClean="0">
                <a:solidFill>
                  <a:srgbClr val="000000"/>
                </a:solidFill>
              </a:rPr>
              <a:t>DFD</a:t>
            </a:r>
            <a:r>
              <a:rPr lang="ru-RU" sz="2400" i="1" dirty="0" smtClean="0">
                <a:solidFill>
                  <a:srgbClr val="FF0000"/>
                </a:solidFill>
              </a:rPr>
              <a:t>)</a:t>
            </a:r>
            <a:r>
              <a:rPr lang="ru-RU" sz="2400" dirty="0" smtClean="0">
                <a:solidFill>
                  <a:srgbClr val="FF0000"/>
                </a:solidFill>
              </a:rPr>
              <a:t> – диаграммы потоков данных.</a:t>
            </a:r>
          </a:p>
          <a:p>
            <a:pPr eaLnBrk="1" hangingPunct="1">
              <a:lnSpc>
                <a:spcPct val="80000"/>
              </a:lnSpc>
              <a:buFont typeface="Georgia" pitchFamily="18" charset="0"/>
              <a:buAutoNum type="arabicPeriod"/>
            </a:pPr>
            <a:r>
              <a:rPr lang="ru-RU" sz="2400" i="1" dirty="0" smtClean="0">
                <a:solidFill>
                  <a:srgbClr val="FF0000"/>
                </a:solidFill>
              </a:rPr>
              <a:t>Диаграммы моделирования данных (</a:t>
            </a:r>
            <a:r>
              <a:rPr lang="en-US" sz="2400" i="1" dirty="0" smtClean="0">
                <a:solidFill>
                  <a:srgbClr val="000000"/>
                </a:solidFill>
              </a:rPr>
              <a:t>ERD</a:t>
            </a:r>
            <a:r>
              <a:rPr lang="ru-RU" sz="2400" i="1" dirty="0" smtClean="0">
                <a:solidFill>
                  <a:srgbClr val="FF0000"/>
                </a:solidFill>
              </a:rPr>
              <a:t>)</a:t>
            </a:r>
            <a:r>
              <a:rPr lang="ru-RU" sz="2400" dirty="0" smtClean="0">
                <a:solidFill>
                  <a:srgbClr val="FF0000"/>
                </a:solidFill>
              </a:rPr>
              <a:t> – диаграммы «сущность-связь».</a:t>
            </a:r>
          </a:p>
          <a:p>
            <a:pPr eaLnBrk="1" hangingPunct="1">
              <a:lnSpc>
                <a:spcPct val="80000"/>
              </a:lnSpc>
              <a:buFont typeface="Georgia" pitchFamily="18" charset="0"/>
              <a:buAutoNum type="arabicPeriod"/>
            </a:pPr>
            <a:r>
              <a:rPr lang="ru-RU" sz="2400" i="1" dirty="0" smtClean="0">
                <a:solidFill>
                  <a:srgbClr val="FF0000"/>
                </a:solidFill>
              </a:rPr>
              <a:t>Диаграммы моделирования поведения (</a:t>
            </a:r>
            <a:r>
              <a:rPr lang="en-US" sz="2400" i="1" dirty="0" smtClean="0">
                <a:solidFill>
                  <a:srgbClr val="000000"/>
                </a:solidFill>
              </a:rPr>
              <a:t>STD</a:t>
            </a:r>
            <a:r>
              <a:rPr lang="ru-RU" sz="2400" i="1" dirty="0" smtClean="0">
                <a:solidFill>
                  <a:srgbClr val="FF0000"/>
                </a:solidFill>
              </a:rPr>
              <a:t>)</a:t>
            </a:r>
            <a:r>
              <a:rPr lang="ru-RU" sz="2400" dirty="0" smtClean="0">
                <a:solidFill>
                  <a:srgbClr val="FF0000"/>
                </a:solidFill>
              </a:rPr>
              <a:t> – диаграммы переходов состояний.</a:t>
            </a:r>
          </a:p>
          <a:p>
            <a:pPr eaLnBrk="1" hangingPunct="1">
              <a:lnSpc>
                <a:spcPct val="80000"/>
              </a:lnSpc>
              <a:buFont typeface="Georgia" pitchFamily="18" charset="0"/>
              <a:buAutoNum type="arabicPeriod"/>
            </a:pPr>
            <a:r>
              <a:rPr lang="ru-RU" sz="2400" i="1" dirty="0" smtClean="0">
                <a:solidFill>
                  <a:srgbClr val="FF0000"/>
                </a:solidFill>
              </a:rPr>
              <a:t>Структурные диаграммы</a:t>
            </a:r>
            <a:r>
              <a:rPr lang="ru-RU" sz="2400" dirty="0" smtClean="0">
                <a:solidFill>
                  <a:srgbClr val="FF0000"/>
                </a:solidFill>
              </a:rPr>
              <a:t> (</a:t>
            </a:r>
            <a:r>
              <a:rPr lang="ru-RU" sz="2400" dirty="0" smtClean="0">
                <a:solidFill>
                  <a:srgbClr val="000000"/>
                </a:solidFill>
              </a:rPr>
              <a:t>карты</a:t>
            </a:r>
            <a:r>
              <a:rPr lang="ru-RU" sz="2400" dirty="0" smtClean="0">
                <a:solidFill>
                  <a:srgbClr val="FF0000"/>
                </a:solidFill>
              </a:rPr>
              <a:t>).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/>
          </p:cNvSpPr>
          <p:nvPr>
            <p:ph type="title" idx="4294967295"/>
          </p:nvPr>
        </p:nvSpPr>
        <p:spPr>
          <a:xfrm>
            <a:off x="304800" y="0"/>
            <a:ext cx="8534400" cy="758825"/>
          </a:xfrm>
        </p:spPr>
        <p:txBody>
          <a:bodyPr/>
          <a:lstStyle/>
          <a:p>
            <a:r>
              <a:rPr lang="ru-RU" sz="2900" b="1" dirty="0" smtClean="0"/>
              <a:t>Основные компоненты интегрированного </a:t>
            </a:r>
            <a:r>
              <a:rPr lang="en-US" sz="2900" b="1" dirty="0" smtClean="0"/>
              <a:t>CASE</a:t>
            </a:r>
            <a:r>
              <a:rPr lang="ru-RU" sz="2900" b="1" dirty="0" smtClean="0"/>
              <a:t>- пакета</a:t>
            </a:r>
            <a:endParaRPr lang="en-US" sz="2900" b="1" dirty="0" smtClean="0">
              <a:solidFill>
                <a:schemeClr val="accent1"/>
              </a:solidFill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08175" y="1905000"/>
            <a:ext cx="6840538" cy="685800"/>
            <a:chOff x="1296" y="1824"/>
            <a:chExt cx="2976" cy="432"/>
          </a:xfrm>
        </p:grpSpPr>
        <p:sp>
          <p:nvSpPr>
            <p:cNvPr id="142340" name="AutoShape 4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42341" name="AutoShape 5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6518" name="Text Box 6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ru-RU" b="1" dirty="0" err="1" smtClean="0">
                  <a:solidFill>
                    <a:schemeClr val="bg1"/>
                  </a:solidFill>
                </a:rPr>
                <a:t>Репозиторий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6519" name="Text Box 7"/>
            <p:cNvSpPr txBox="1">
              <a:spLocks noChangeArrowheads="1"/>
            </p:cNvSpPr>
            <p:nvPr/>
          </p:nvSpPr>
          <p:spPr bwMode="gray">
            <a:xfrm>
              <a:off x="1427" y="1886"/>
              <a:ext cx="155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1908175" y="2743200"/>
            <a:ext cx="6840538" cy="685800"/>
            <a:chOff x="1296" y="1824"/>
            <a:chExt cx="2976" cy="432"/>
          </a:xfrm>
        </p:grpSpPr>
        <p:sp>
          <p:nvSpPr>
            <p:cNvPr id="142345" name="AutoShape 9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42346" name="AutoShape 10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6514" name="Text Box 11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ru-RU" b="1" dirty="0">
                  <a:solidFill>
                    <a:schemeClr val="bg1"/>
                  </a:solidFill>
                </a:rPr>
                <a:t>Средства ввода данных в </a:t>
              </a:r>
              <a:r>
                <a:rPr lang="ru-RU" b="1" dirty="0" err="1" smtClean="0">
                  <a:solidFill>
                    <a:schemeClr val="bg1"/>
                  </a:solidFill>
                </a:rPr>
                <a:t>репозиторий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6515" name="Text Box 12"/>
            <p:cNvSpPr txBox="1">
              <a:spLocks noChangeArrowheads="1"/>
            </p:cNvSpPr>
            <p:nvPr/>
          </p:nvSpPr>
          <p:spPr bwMode="gray">
            <a:xfrm>
              <a:off x="1427" y="1886"/>
              <a:ext cx="154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1908175" y="3581400"/>
            <a:ext cx="6840538" cy="685800"/>
            <a:chOff x="1296" y="1824"/>
            <a:chExt cx="2976" cy="432"/>
          </a:xfrm>
        </p:grpSpPr>
        <p:sp>
          <p:nvSpPr>
            <p:cNvPr id="142350" name="AutoShape 14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42351" name="AutoShape 15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6510" name="Text Box 16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ru-RU" b="1">
                  <a:solidFill>
                    <a:schemeClr val="bg1"/>
                  </a:solidFill>
                </a:rPr>
                <a:t>Средства анализа  проектирования</a:t>
              </a:r>
              <a:r>
                <a:rPr lang="ru-RU" b="1" i="1">
                  <a:solidFill>
                    <a:srgbClr val="0000FF"/>
                  </a:solidFill>
                </a:rPr>
                <a:t> </a:t>
              </a:r>
              <a:endParaRPr lang="en-US" b="1" i="1">
                <a:solidFill>
                  <a:srgbClr val="0000FF"/>
                </a:solidFill>
              </a:endParaRPr>
            </a:p>
          </p:txBody>
        </p:sp>
        <p:sp>
          <p:nvSpPr>
            <p:cNvPr id="106511" name="Text Box 17"/>
            <p:cNvSpPr txBox="1">
              <a:spLocks noChangeArrowheads="1"/>
            </p:cNvSpPr>
            <p:nvPr/>
          </p:nvSpPr>
          <p:spPr bwMode="gray">
            <a:xfrm>
              <a:off x="1427" y="1886"/>
              <a:ext cx="154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1908175" y="4495800"/>
            <a:ext cx="6840538" cy="685800"/>
            <a:chOff x="1296" y="1824"/>
            <a:chExt cx="2976" cy="432"/>
          </a:xfrm>
        </p:grpSpPr>
        <p:sp>
          <p:nvSpPr>
            <p:cNvPr id="142355" name="AutoShape 19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42356" name="AutoShape 20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6506" name="Text Box 21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ru-RU" b="1">
                  <a:solidFill>
                    <a:schemeClr val="bg1"/>
                  </a:solidFill>
                </a:rPr>
                <a:t>Средства вывода</a:t>
              </a:r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106507" name="Text Box 22"/>
            <p:cNvSpPr txBox="1">
              <a:spLocks noChangeArrowheads="1"/>
            </p:cNvSpPr>
            <p:nvPr/>
          </p:nvSpPr>
          <p:spPr bwMode="gray">
            <a:xfrm>
              <a:off x="1427" y="1886"/>
              <a:ext cx="154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1512432E-21E5-4C82-9C59-63FE8736898D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101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aphicFrame>
        <p:nvGraphicFramePr>
          <p:cNvPr id="364545" name="Object 1"/>
          <p:cNvGraphicFramePr>
            <a:graphicFrameLocks noChangeAspect="1"/>
          </p:cNvGraphicFramePr>
          <p:nvPr/>
        </p:nvGraphicFramePr>
        <p:xfrm>
          <a:off x="457200" y="1143000"/>
          <a:ext cx="8229600" cy="5029200"/>
        </p:xfrm>
        <a:graphic>
          <a:graphicData uri="http://schemas.openxmlformats.org/presentationml/2006/ole">
            <p:oleObj spid="_x0000_s364545" name="Visio" r:id="rId3" imgW="6287760" imgH="6827808" progId="Visio.Drawing.11">
              <p:embed/>
            </p:oleObj>
          </a:graphicData>
        </a:graphic>
      </p:graphicFrame>
      <p:sp>
        <p:nvSpPr>
          <p:cNvPr id="20" name="Прямоугольник 19"/>
          <p:cNvSpPr/>
          <p:nvPr/>
        </p:nvSpPr>
        <p:spPr>
          <a:xfrm>
            <a:off x="1143000" y="0"/>
            <a:ext cx="6934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SADT – </a:t>
            </a:r>
            <a:r>
              <a:rPr lang="ru-RU" sz="2800" b="1" dirty="0" err="1" smtClean="0">
                <a:solidFill>
                  <a:schemeClr val="bg1"/>
                </a:solidFill>
              </a:rPr>
              <a:t>Structured</a:t>
            </a:r>
            <a:r>
              <a:rPr lang="ru-RU" sz="2800" b="1" dirty="0" smtClean="0">
                <a:solidFill>
                  <a:schemeClr val="bg1"/>
                </a:solidFill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</a:rPr>
              <a:t>Analysis</a:t>
            </a:r>
            <a:r>
              <a:rPr lang="ru-RU" sz="2800" b="1" dirty="0" smtClean="0">
                <a:solidFill>
                  <a:schemeClr val="bg1"/>
                </a:solidFill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</a:rPr>
              <a:t>and</a:t>
            </a:r>
            <a:r>
              <a:rPr lang="ru-RU" sz="2800" b="1" dirty="0" smtClean="0">
                <a:solidFill>
                  <a:schemeClr val="bg1"/>
                </a:solidFill>
              </a:rPr>
              <a:t> 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algn="ctr"/>
            <a:r>
              <a:rPr lang="ru-RU" sz="2800" b="1" dirty="0" err="1" smtClean="0">
                <a:solidFill>
                  <a:schemeClr val="bg1"/>
                </a:solidFill>
              </a:rPr>
              <a:t>Design</a:t>
            </a:r>
            <a:r>
              <a:rPr lang="ru-RU" sz="2800" b="1" dirty="0" smtClean="0">
                <a:solidFill>
                  <a:schemeClr val="bg1"/>
                </a:solidFill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</a:rPr>
              <a:t>Technique</a:t>
            </a:r>
            <a:endParaRPr lang="ru-RU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" name="Прямоугольник 19"/>
          <p:cNvSpPr/>
          <p:nvPr/>
        </p:nvSpPr>
        <p:spPr>
          <a:xfrm>
            <a:off x="1143000" y="0"/>
            <a:ext cx="6934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SADT – </a:t>
            </a:r>
            <a:r>
              <a:rPr lang="ru-RU" sz="2800" b="1" dirty="0" err="1" smtClean="0">
                <a:solidFill>
                  <a:schemeClr val="bg1"/>
                </a:solidFill>
              </a:rPr>
              <a:t>Structured</a:t>
            </a:r>
            <a:r>
              <a:rPr lang="ru-RU" sz="2800" b="1" dirty="0" smtClean="0">
                <a:solidFill>
                  <a:schemeClr val="bg1"/>
                </a:solidFill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</a:rPr>
              <a:t>Analysis</a:t>
            </a:r>
            <a:r>
              <a:rPr lang="ru-RU" sz="2800" b="1" dirty="0" smtClean="0">
                <a:solidFill>
                  <a:schemeClr val="bg1"/>
                </a:solidFill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</a:rPr>
              <a:t>and</a:t>
            </a:r>
            <a:r>
              <a:rPr lang="ru-RU" sz="2800" b="1" dirty="0" smtClean="0">
                <a:solidFill>
                  <a:schemeClr val="bg1"/>
                </a:solidFill>
              </a:rPr>
              <a:t> 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algn="ctr"/>
            <a:r>
              <a:rPr lang="ru-RU" sz="2800" b="1" dirty="0" err="1" smtClean="0">
                <a:solidFill>
                  <a:schemeClr val="bg1"/>
                </a:solidFill>
              </a:rPr>
              <a:t>Design</a:t>
            </a:r>
            <a:r>
              <a:rPr lang="ru-RU" sz="2800" b="1" dirty="0" smtClean="0">
                <a:solidFill>
                  <a:schemeClr val="bg1"/>
                </a:solidFill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</a:rPr>
              <a:t>Technique</a:t>
            </a:r>
            <a:endParaRPr lang="ru-RU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1224707" name="Object 3"/>
          <p:cNvGraphicFramePr>
            <a:graphicFrameLocks noChangeAspect="1"/>
          </p:cNvGraphicFramePr>
          <p:nvPr/>
        </p:nvGraphicFramePr>
        <p:xfrm>
          <a:off x="1371600" y="990600"/>
          <a:ext cx="6629400" cy="5386925"/>
        </p:xfrm>
        <a:graphic>
          <a:graphicData uri="http://schemas.openxmlformats.org/presentationml/2006/ole">
            <p:oleObj spid="_x0000_s1224707" name="Visio" r:id="rId3" imgW="7580250" imgH="10816985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" name="Прямоугольник 19"/>
          <p:cNvSpPr/>
          <p:nvPr/>
        </p:nvSpPr>
        <p:spPr>
          <a:xfrm>
            <a:off x="1143000" y="0"/>
            <a:ext cx="6934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SADT – </a:t>
            </a:r>
            <a:r>
              <a:rPr lang="ru-RU" sz="2800" b="1" dirty="0" err="1" smtClean="0">
                <a:solidFill>
                  <a:schemeClr val="bg1"/>
                </a:solidFill>
              </a:rPr>
              <a:t>Structured</a:t>
            </a:r>
            <a:r>
              <a:rPr lang="ru-RU" sz="2800" b="1" dirty="0" smtClean="0">
                <a:solidFill>
                  <a:schemeClr val="bg1"/>
                </a:solidFill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</a:rPr>
              <a:t>Analysis</a:t>
            </a:r>
            <a:r>
              <a:rPr lang="ru-RU" sz="2800" b="1" dirty="0" smtClean="0">
                <a:solidFill>
                  <a:schemeClr val="bg1"/>
                </a:solidFill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</a:rPr>
              <a:t>and</a:t>
            </a:r>
            <a:r>
              <a:rPr lang="ru-RU" sz="2800" b="1" dirty="0" smtClean="0">
                <a:solidFill>
                  <a:schemeClr val="bg1"/>
                </a:solidFill>
              </a:rPr>
              <a:t> 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algn="ctr"/>
            <a:r>
              <a:rPr lang="ru-RU" sz="2800" b="1" dirty="0" err="1" smtClean="0">
                <a:solidFill>
                  <a:schemeClr val="bg1"/>
                </a:solidFill>
              </a:rPr>
              <a:t>Design</a:t>
            </a:r>
            <a:r>
              <a:rPr lang="ru-RU" sz="2800" b="1" dirty="0" smtClean="0">
                <a:solidFill>
                  <a:schemeClr val="bg1"/>
                </a:solidFill>
              </a:rPr>
              <a:t> </a:t>
            </a:r>
            <a:r>
              <a:rPr lang="ru-RU" sz="2800" b="1" dirty="0" err="1" smtClean="0">
                <a:solidFill>
                  <a:schemeClr val="bg1"/>
                </a:solidFill>
              </a:rPr>
              <a:t>Technique</a:t>
            </a:r>
            <a:endParaRPr lang="ru-RU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1225731" name="Object 3"/>
          <p:cNvGraphicFramePr>
            <a:graphicFrameLocks noChangeAspect="1"/>
          </p:cNvGraphicFramePr>
          <p:nvPr/>
        </p:nvGraphicFramePr>
        <p:xfrm>
          <a:off x="1219200" y="1066800"/>
          <a:ext cx="6781800" cy="5302813"/>
        </p:xfrm>
        <a:graphic>
          <a:graphicData uri="http://schemas.openxmlformats.org/presentationml/2006/ole">
            <p:oleObj spid="_x0000_s1225731" name="Visio" r:id="rId3" imgW="7426890" imgH="10306949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87665A76-533A-4E2B-AA82-1BF2071038BD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105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79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2"/>
          </a:xfrm>
        </p:spPr>
        <p:txBody>
          <a:bodyPr/>
          <a:lstStyle/>
          <a:p>
            <a:pPr eaLnBrk="1" hangingPunct="1"/>
            <a:r>
              <a:rPr lang="ru-RU" sz="2000" b="1" dirty="0" smtClean="0"/>
              <a:t>СТРУКТУРНЫЙ ПОДХОД ПРОЕКТИРОВАНИЯ ИНФОРМАЦИОННЫХ СИСТЕМ (ИС)</a:t>
            </a:r>
            <a:endParaRPr lang="ru-RU" sz="2000" dirty="0" smtClean="0"/>
          </a:p>
        </p:txBody>
      </p:sp>
      <p:graphicFrame>
        <p:nvGraphicFramePr>
          <p:cNvPr id="279654" name="Group 102"/>
          <p:cNvGraphicFramePr>
            <a:graphicFrameLocks noGrp="1"/>
          </p:cNvGraphicFramePr>
          <p:nvPr/>
        </p:nvGraphicFramePr>
        <p:xfrm>
          <a:off x="323850" y="1628775"/>
          <a:ext cx="8496300" cy="4176716"/>
        </p:xfrm>
        <a:graphic>
          <a:graphicData uri="http://schemas.openxmlformats.org/drawingml/2006/table">
            <a:tbl>
              <a:tblPr/>
              <a:tblGrid>
                <a:gridCol w="3524250"/>
                <a:gridCol w="4972050"/>
              </a:tblGrid>
              <a:tr h="522288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Тип связи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Относительная значимость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2288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Случайная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2288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Логическая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2288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Временная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Процедурная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2288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Коммуникационная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2288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Последовательная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2288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Функциональная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87665A76-533A-4E2B-AA82-1BF2071038BD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106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79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2"/>
          </a:xfrm>
        </p:spPr>
        <p:txBody>
          <a:bodyPr/>
          <a:lstStyle/>
          <a:p>
            <a:pPr eaLnBrk="1" hangingPunct="1"/>
            <a:r>
              <a:rPr lang="ru-RU" sz="3200" b="1" dirty="0" smtClean="0"/>
              <a:t>КОММУНИКАЦИОННАЯ СВЯЗЬ</a:t>
            </a:r>
            <a:endParaRPr lang="ru-RU" sz="3200" dirty="0" smtClean="0"/>
          </a:p>
        </p:txBody>
      </p:sp>
      <p:pic>
        <p:nvPicPr>
          <p:cNvPr id="1234946" name="Picture 2" descr="http://5fan.ru/files/6/5fan_ru_30931_e8b3998324e2309abcbf2309709a6c56.html_files/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905000"/>
            <a:ext cx="8552490" cy="3703638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A8FEBB4D-59CC-4B57-8F62-25C9ACED2B96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107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74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2"/>
          </a:xfrm>
        </p:spPr>
        <p:txBody>
          <a:bodyPr/>
          <a:lstStyle/>
          <a:p>
            <a:pPr eaLnBrk="1" hangingPunct="1"/>
            <a:r>
              <a:rPr lang="ru-RU" sz="3200" b="1" dirty="0" smtClean="0"/>
              <a:t>ПОСЛЕДОВАТЕЛЬНАЯ СВЯЗЬ</a:t>
            </a:r>
            <a:endParaRPr lang="ru-RU" sz="3200" dirty="0" smtClean="0"/>
          </a:p>
        </p:txBody>
      </p:sp>
      <p:pic>
        <p:nvPicPr>
          <p:cNvPr id="27443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95400"/>
            <a:ext cx="7200900" cy="489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87665A76-533A-4E2B-AA82-1BF2071038BD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108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79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2"/>
          </a:xfrm>
        </p:spPr>
        <p:txBody>
          <a:bodyPr/>
          <a:lstStyle/>
          <a:p>
            <a:pPr eaLnBrk="1" hangingPunct="1"/>
            <a:r>
              <a:rPr lang="ru-RU" sz="3200" dirty="0" smtClean="0"/>
              <a:t>ФУНКЦИОНАЛЬНАЯ СВЯЗЬ</a:t>
            </a:r>
          </a:p>
        </p:txBody>
      </p:sp>
      <p:pic>
        <p:nvPicPr>
          <p:cNvPr id="1235970" name="Picture 2" descr="http://zadocs.ru/pars_docs/refs/33/32673/32673_html_698b44f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219200"/>
            <a:ext cx="7162800" cy="4988379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/>
              <a:t>ARIS</a:t>
            </a:r>
            <a:endParaRPr lang="ru-RU" sz="2800" b="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533400" y="2209800"/>
            <a:ext cx="7924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>
              <a:defRPr/>
            </a:pPr>
            <a:r>
              <a:rPr lang="ru-RU" sz="2400" dirty="0" smtClean="0"/>
              <a:t>        Одной из современных методологий </a:t>
            </a:r>
            <a:r>
              <a:rPr lang="ru-RU" sz="2400" dirty="0" err="1" smtClean="0"/>
              <a:t>бизнес-моделирования</a:t>
            </a:r>
            <a:r>
              <a:rPr lang="ru-RU" sz="2400" dirty="0" smtClean="0"/>
              <a:t>, получившей широкое распространение является методология </a:t>
            </a:r>
            <a:r>
              <a:rPr lang="ru-RU" sz="2400" b="1" dirty="0" smtClean="0">
                <a:solidFill>
                  <a:srgbClr val="FF0000"/>
                </a:solidFill>
              </a:rPr>
              <a:t>ARIS</a:t>
            </a:r>
            <a:r>
              <a:rPr lang="ru-RU" sz="2400" dirty="0" smtClean="0"/>
              <a:t>, которая расшифровывается как </a:t>
            </a:r>
            <a:r>
              <a:rPr lang="ru-RU" sz="2400" dirty="0" err="1" smtClean="0">
                <a:solidFill>
                  <a:srgbClr val="FF0000"/>
                </a:solidFill>
              </a:rPr>
              <a:t>Architecture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r>
              <a:rPr lang="ru-RU" sz="2400" dirty="0" err="1" smtClean="0">
                <a:solidFill>
                  <a:srgbClr val="FF0000"/>
                </a:solidFill>
              </a:rPr>
              <a:t>of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r>
              <a:rPr lang="ru-RU" sz="2400" dirty="0" err="1" smtClean="0">
                <a:solidFill>
                  <a:srgbClr val="FF0000"/>
                </a:solidFill>
              </a:rPr>
              <a:t>Integrated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r>
              <a:rPr lang="ru-RU" sz="2400" dirty="0" err="1" smtClean="0">
                <a:solidFill>
                  <a:srgbClr val="FF0000"/>
                </a:solidFill>
              </a:rPr>
              <a:t>Information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r>
              <a:rPr lang="ru-RU" sz="2400" dirty="0" err="1" smtClean="0">
                <a:solidFill>
                  <a:srgbClr val="FF0000"/>
                </a:solidFill>
              </a:rPr>
              <a:t>Systems</a:t>
            </a:r>
            <a:r>
              <a:rPr lang="ru-RU" sz="2400" dirty="0" smtClean="0"/>
              <a:t> - проектирование интегрированных информационных систем. Ее использует программное средство ARIS </a:t>
            </a:r>
            <a:r>
              <a:rPr lang="ru-RU" sz="2400" dirty="0" err="1" smtClean="0"/>
              <a:t>Toolset</a:t>
            </a:r>
            <a:endParaRPr lang="ru-RU" sz="2400" dirty="0" smtClean="0"/>
          </a:p>
          <a:p>
            <a:pPr marL="271463" indent="-271463" algn="just" eaLnBrk="1" hangingPunct="1">
              <a:defRPr/>
            </a:pP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6627" name="Group 18"/>
          <p:cNvGrpSpPr>
            <a:grpSpLocks/>
          </p:cNvGrpSpPr>
          <p:nvPr/>
        </p:nvGrpSpPr>
        <p:grpSpPr bwMode="auto">
          <a:xfrm>
            <a:off x="1143000" y="920750"/>
            <a:ext cx="6934200" cy="5556250"/>
            <a:chOff x="2208" y="1299"/>
            <a:chExt cx="1365" cy="2539"/>
          </a:xfrm>
        </p:grpSpPr>
        <p:sp>
          <p:nvSpPr>
            <p:cNvPr id="26629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6630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6631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6632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6633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6634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6635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6636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6637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6638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400" i="1">
                  <a:solidFill>
                    <a:srgbClr val="0000FF"/>
                  </a:solidFill>
                </a:rPr>
                <a:t>Информационная технология (ИТ)</a:t>
              </a:r>
              <a:r>
                <a:rPr lang="ru-RU" sz="2400" i="1"/>
                <a:t> </a:t>
              </a:r>
              <a:r>
                <a:rPr lang="ru-RU" sz="2400"/>
                <a:t>- </a:t>
              </a:r>
              <a:r>
                <a:rPr lang="ru-RU" sz="2400" b="1"/>
                <a:t>процесс</a:t>
              </a:r>
              <a:r>
                <a:rPr lang="ru-RU" sz="2400"/>
                <a:t>, использующий совокупность средств и методов сбора, обработки и передачи данных (первичной информации) </a:t>
              </a:r>
              <a:r>
                <a:rPr lang="ru-RU" sz="2400">
                  <a:solidFill>
                    <a:srgbClr val="FF0000"/>
                  </a:solidFill>
                </a:rPr>
                <a:t>для получения информации нового качества </a:t>
              </a:r>
              <a:r>
                <a:rPr lang="ru-RU" sz="2400"/>
                <a:t>о состоянии объекта, процесса или явления (информационного продукта).</a:t>
              </a:r>
              <a:endParaRPr lang="en-US" sz="2400"/>
            </a:p>
          </p:txBody>
        </p:sp>
        <p:sp>
          <p:nvSpPr>
            <p:cNvPr id="26639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6640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66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smtClean="0"/>
              <a:t>Новая информационная технология</a:t>
            </a:r>
            <a:endParaRPr lang="en-US" sz="3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/>
              <a:t>ARIS</a:t>
            </a:r>
            <a:endParaRPr lang="ru-RU" sz="2800" b="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533400" y="2209800"/>
            <a:ext cx="79248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>
                <a:solidFill>
                  <a:srgbClr val="000000"/>
                </a:solidFill>
              </a:rPr>
              <a:t>Одна из главных идей ARIS состоит в разделении создаваемых моделей на </a:t>
            </a:r>
            <a:r>
              <a:rPr lang="ru-RU" sz="1600" b="1" i="1" dirty="0" smtClean="0">
                <a:solidFill>
                  <a:srgbClr val="000000"/>
                </a:solidFill>
              </a:rPr>
              <a:t>четыре типа</a:t>
            </a:r>
            <a:r>
              <a:rPr lang="ru-RU" sz="1600" dirty="0" smtClean="0"/>
              <a:t>:</a:t>
            </a:r>
          </a:p>
          <a:p>
            <a:pPr lvl="0"/>
            <a:r>
              <a:rPr lang="ru-RU" sz="1600" b="1" dirty="0" smtClean="0">
                <a:solidFill>
                  <a:srgbClr val="FF0000"/>
                </a:solidFill>
              </a:rPr>
              <a:t>организационные модели </a:t>
            </a:r>
            <a:r>
              <a:rPr lang="ru-RU" sz="1600" dirty="0" smtClean="0"/>
              <a:t>– представляют моделируемую систему как иерархию организационных подразделений, должностей и конкретных лиц, связи между ними, а также территориальную привязку подразделений;</a:t>
            </a:r>
          </a:p>
          <a:p>
            <a:pPr lvl="0"/>
            <a:r>
              <a:rPr lang="ru-RU" sz="1600" b="1" dirty="0" smtClean="0">
                <a:solidFill>
                  <a:srgbClr val="FF0000"/>
                </a:solidFill>
              </a:rPr>
              <a:t>функциональные модели</a:t>
            </a:r>
            <a:r>
              <a:rPr lang="ru-RU" sz="1600" dirty="0" smtClean="0">
                <a:solidFill>
                  <a:srgbClr val="FF0000"/>
                </a:solidFill>
              </a:rPr>
              <a:t>  </a:t>
            </a:r>
            <a:r>
              <a:rPr lang="ru-RU" sz="1600" dirty="0" smtClean="0"/>
              <a:t>–  содержат иерархию целей, стоящих перед аппаратом управления, и комплекс функций, необходимых для достижения поставленных целей;</a:t>
            </a:r>
          </a:p>
          <a:p>
            <a:pPr lvl="0"/>
            <a:r>
              <a:rPr lang="ru-RU" sz="1600" b="1" dirty="0" smtClean="0">
                <a:solidFill>
                  <a:srgbClr val="FF0000"/>
                </a:solidFill>
              </a:rPr>
              <a:t>информационные модели</a:t>
            </a:r>
            <a:r>
              <a:rPr lang="ru-RU" sz="1600" dirty="0" smtClean="0">
                <a:solidFill>
                  <a:srgbClr val="FF0000"/>
                </a:solidFill>
              </a:rPr>
              <a:t> </a:t>
            </a:r>
            <a:r>
              <a:rPr lang="ru-RU" sz="1600" dirty="0" smtClean="0"/>
              <a:t>– отражают информацию, необходимую для реализации функций системы;</a:t>
            </a:r>
          </a:p>
          <a:p>
            <a:r>
              <a:rPr lang="ru-RU" sz="1600" b="1" dirty="0" smtClean="0">
                <a:solidFill>
                  <a:srgbClr val="FF0000"/>
                </a:solidFill>
              </a:rPr>
              <a:t>модели управления</a:t>
            </a:r>
            <a:r>
              <a:rPr lang="ru-RU" sz="1600" dirty="0" smtClean="0">
                <a:solidFill>
                  <a:srgbClr val="FF0000"/>
                </a:solidFill>
              </a:rPr>
              <a:t> </a:t>
            </a:r>
            <a:r>
              <a:rPr lang="ru-RU" sz="1600" dirty="0" smtClean="0"/>
              <a:t>– отражают реализацию управленческих процессов в системе.</a:t>
            </a:r>
          </a:p>
          <a:p>
            <a:pPr marL="271463" indent="-271463" algn="just" eaLnBrk="1" hangingPunct="1">
              <a:defRPr/>
            </a:pP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/>
              <a:t>ARIS</a:t>
            </a:r>
            <a:endParaRPr lang="ru-RU" sz="2800" b="0" dirty="0"/>
          </a:p>
        </p:txBody>
      </p:sp>
      <p:pic>
        <p:nvPicPr>
          <p:cNvPr id="19" name="Рисунок 1" descr="http://www.neuch.ru/referat/images/referat/100914-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97" y="965901"/>
            <a:ext cx="9139151" cy="5511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81000" y="9906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/>
              <a:t>ARIS</a:t>
            </a:r>
            <a:endParaRPr lang="ru-RU" sz="2800" b="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533400" y="2057400"/>
            <a:ext cx="79248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rgbClr val="000000"/>
                </a:solidFill>
              </a:rPr>
              <a:t>Другой особенностью ARIS является использование различных уровней описания</a:t>
            </a:r>
            <a:r>
              <a:rPr lang="ru-RU" sz="2000" dirty="0" smtClean="0"/>
              <a:t>:</a:t>
            </a:r>
          </a:p>
          <a:p>
            <a:pPr lvl="0"/>
            <a:r>
              <a:rPr lang="ru-RU" sz="2000" b="1" dirty="0" smtClean="0">
                <a:solidFill>
                  <a:srgbClr val="FF0000"/>
                </a:solidFill>
              </a:rPr>
              <a:t>Уровень определения требований</a:t>
            </a:r>
            <a:r>
              <a:rPr lang="ru-RU" sz="2000" dirty="0" smtClean="0"/>
              <a:t>. На данном уровне разрабатываются модели системы - как она организована, какие деловые процессы в ней присутствуют, какие данные при этом используются;</a:t>
            </a:r>
          </a:p>
          <a:p>
            <a:pPr lvl="0"/>
            <a:r>
              <a:rPr lang="ru-RU" sz="2000" b="1" dirty="0" smtClean="0">
                <a:solidFill>
                  <a:srgbClr val="FF0000"/>
                </a:solidFill>
              </a:rPr>
              <a:t>Уровень проектной спецификации</a:t>
            </a:r>
            <a:r>
              <a:rPr lang="ru-RU" sz="2000" dirty="0" smtClean="0"/>
              <a:t>. Этот уровень описывает способы реализации требований;</a:t>
            </a:r>
          </a:p>
          <a:p>
            <a:r>
              <a:rPr lang="ru-RU" sz="2000" b="1" dirty="0" smtClean="0">
                <a:solidFill>
                  <a:srgbClr val="FF0000"/>
                </a:solidFill>
              </a:rPr>
              <a:t>Уровень описания реализации</a:t>
            </a:r>
            <a:r>
              <a:rPr lang="ru-RU" sz="2000" dirty="0" smtClean="0"/>
              <a:t>. Здесь происходит преобразование спецификации в физическое описание конкретных программных и технических средств.</a:t>
            </a:r>
          </a:p>
          <a:p>
            <a:pPr marL="271463" indent="-271463" algn="just" eaLnBrk="1" hangingPunct="1">
              <a:defRPr/>
            </a:pP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РАСПРЕДЕЛЕНИЕ РЕСУРСОВ</a:t>
            </a:r>
            <a:endParaRPr lang="ru-RU" sz="2800" b="0" dirty="0"/>
          </a:p>
        </p:txBody>
      </p:sp>
      <p:sp>
        <p:nvSpPr>
          <p:cNvPr id="12369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236993" name="Object 1"/>
          <p:cNvGraphicFramePr>
            <a:graphicFrameLocks noChangeAspect="1"/>
          </p:cNvGraphicFramePr>
          <p:nvPr/>
        </p:nvGraphicFramePr>
        <p:xfrm>
          <a:off x="838200" y="990600"/>
          <a:ext cx="7239000" cy="5413235"/>
        </p:xfrm>
        <a:graphic>
          <a:graphicData uri="http://schemas.openxmlformats.org/presentationml/2006/ole">
            <p:oleObj spid="_x0000_s1236993" name="Visio" r:id="rId3" imgW="4143662" imgH="3060901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РАСПРЕДЕЛЕНИЕ РЕСУРСОВ (</a:t>
            </a:r>
            <a:r>
              <a:rPr lang="en-US" sz="2800" dirty="0" smtClean="0"/>
              <a:t>IDEF0)</a:t>
            </a:r>
            <a:endParaRPr lang="ru-RU" sz="2800" b="0" dirty="0"/>
          </a:p>
        </p:txBody>
      </p:sp>
      <p:sp>
        <p:nvSpPr>
          <p:cNvPr id="12369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21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242115" name="Object 3"/>
          <p:cNvGraphicFramePr>
            <a:graphicFrameLocks noChangeAspect="1"/>
          </p:cNvGraphicFramePr>
          <p:nvPr/>
        </p:nvGraphicFramePr>
        <p:xfrm>
          <a:off x="228599" y="1066800"/>
          <a:ext cx="8814895" cy="4800600"/>
        </p:xfrm>
        <a:graphic>
          <a:graphicData uri="http://schemas.openxmlformats.org/presentationml/2006/ole">
            <p:oleObj spid="_x0000_s1242115" name="Visio" r:id="rId3" imgW="7662888" imgH="4172433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РАСПРЕДЕЛЕНИЕ РЕСУРСОВ (</a:t>
            </a:r>
            <a:r>
              <a:rPr lang="en-US" sz="2800" dirty="0" smtClean="0"/>
              <a:t>IDEF0)</a:t>
            </a:r>
            <a:endParaRPr lang="ru-RU" sz="2800" b="0" dirty="0"/>
          </a:p>
        </p:txBody>
      </p:sp>
      <p:sp>
        <p:nvSpPr>
          <p:cNvPr id="12369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21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31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243139" name="Object 3"/>
          <p:cNvGraphicFramePr>
            <a:graphicFrameLocks noChangeAspect="1"/>
          </p:cNvGraphicFramePr>
          <p:nvPr/>
        </p:nvGraphicFramePr>
        <p:xfrm>
          <a:off x="284051" y="1447800"/>
          <a:ext cx="8859949" cy="4419600"/>
        </p:xfrm>
        <a:graphic>
          <a:graphicData uri="http://schemas.openxmlformats.org/presentationml/2006/ole">
            <p:oleObj spid="_x0000_s1243139" name="Visio" r:id="rId3" imgW="10990872" imgH="4613912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РАСПРЕДЕЛЕНИЕ РЕСУРСОВ (</a:t>
            </a:r>
            <a:r>
              <a:rPr lang="en-US" sz="2800" dirty="0" smtClean="0"/>
              <a:t>ARIS)</a:t>
            </a:r>
            <a:endParaRPr lang="ru-RU" sz="2800" b="0" dirty="0"/>
          </a:p>
        </p:txBody>
      </p:sp>
      <p:sp>
        <p:nvSpPr>
          <p:cNvPr id="12369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21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31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2441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244163" name="Object 3"/>
          <p:cNvGraphicFramePr>
            <a:graphicFrameLocks noChangeAspect="1"/>
          </p:cNvGraphicFramePr>
          <p:nvPr/>
        </p:nvGraphicFramePr>
        <p:xfrm>
          <a:off x="228600" y="1143000"/>
          <a:ext cx="8847899" cy="4495800"/>
        </p:xfrm>
        <a:graphic>
          <a:graphicData uri="http://schemas.openxmlformats.org/presentationml/2006/ole">
            <p:oleObj spid="_x0000_s1244163" name="Visio" r:id="rId3" imgW="10635632" imgH="434481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81000" y="9906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/>
              <a:t>IDEF0 </a:t>
            </a:r>
            <a:r>
              <a:rPr lang="ru-RU" sz="2800" dirty="0" smtClean="0"/>
              <a:t>или </a:t>
            </a:r>
            <a:r>
              <a:rPr lang="en-US" sz="2800" dirty="0" smtClean="0"/>
              <a:t>ARIS</a:t>
            </a:r>
            <a:endParaRPr lang="ru-RU" sz="2800" b="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533400" y="2057400"/>
            <a:ext cx="7924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ru-RU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Четыре типа моделей позволяют </a:t>
            </a:r>
            <a:r>
              <a:rPr 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ARIS</a:t>
            </a:r>
            <a:r>
              <a:rPr lang="ru-RU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 более корректно провести классификацию входной информации;</a:t>
            </a:r>
          </a:p>
          <a:p>
            <a:pPr marL="457200" indent="-457200">
              <a:buFontTx/>
              <a:buAutoNum type="arabicParenR"/>
            </a:pPr>
            <a:r>
              <a:rPr lang="ru-RU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Calibri"/>
              </a:rPr>
              <a:t>В </a:t>
            </a:r>
            <a:r>
              <a:rPr 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Calibri"/>
              </a:rPr>
              <a:t>ARIS</a:t>
            </a:r>
            <a:r>
              <a:rPr lang="ru-RU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Calibri"/>
              </a:rPr>
              <a:t> содержится большое количество стандартных готовых объектов для описания процессов;</a:t>
            </a:r>
          </a:p>
          <a:p>
            <a:pPr marL="457200" indent="-457200">
              <a:buFontTx/>
              <a:buAutoNum type="arabicParenR"/>
            </a:pPr>
            <a:r>
              <a:rPr lang="en-US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Calibri"/>
              </a:rPr>
              <a:t>ARIS</a:t>
            </a:r>
            <a:r>
              <a:rPr lang="ru-RU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Calibri"/>
              </a:rPr>
              <a:t> предлагает больше возможностей для проведения экономического и функционального анализов.</a:t>
            </a:r>
            <a:r>
              <a:rPr lang="ru-RU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 </a:t>
            </a:r>
          </a:p>
          <a:p>
            <a:pPr marL="271463" indent="-271463" algn="just" eaLnBrk="1" hangingPunct="1">
              <a:defRPr/>
            </a:pP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Тенденции развития ПО</a:t>
            </a:r>
            <a:endParaRPr lang="en-US" sz="3200" dirty="0" smtClean="0">
              <a:solidFill>
                <a:schemeClr val="accent1"/>
              </a:solidFill>
            </a:endParaRP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/>
          </a:p>
        </p:txBody>
      </p:sp>
      <p:sp>
        <p:nvSpPr>
          <p:cNvPr id="6967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6967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alpha val="36000"/>
                </a:schemeClr>
              </a:gs>
              <a:gs pos="100000">
                <a:schemeClr val="hlink">
                  <a:gamma/>
                  <a:tint val="33725"/>
                  <a:invGamma/>
                </a:schemeClr>
              </a:gs>
            </a:gsLst>
            <a:lin ang="540000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59398" name="AutoShape 48"/>
          <p:cNvSpPr>
            <a:spLocks noChangeArrowheads="1"/>
          </p:cNvSpPr>
          <p:nvPr/>
        </p:nvSpPr>
        <p:spPr bwMode="gray">
          <a:xfrm>
            <a:off x="1828800" y="5181600"/>
            <a:ext cx="4648200" cy="609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3200" b="1" dirty="0" err="1" smtClean="0">
                <a:solidFill>
                  <a:srgbClr val="FF0000"/>
                </a:solidFill>
              </a:rPr>
              <a:t>Высокоуровневость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9399" name="AutoShape 49"/>
          <p:cNvSpPr>
            <a:spLocks noChangeArrowheads="1"/>
          </p:cNvSpPr>
          <p:nvPr/>
        </p:nvSpPr>
        <p:spPr bwMode="gray">
          <a:xfrm>
            <a:off x="2286000" y="4419600"/>
            <a:ext cx="3886200" cy="609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 sz="3200" b="1" dirty="0" smtClean="0">
                <a:solidFill>
                  <a:srgbClr val="FF0000"/>
                </a:solidFill>
              </a:rPr>
              <a:t>Cloud computing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9400" name="AutoShape 50"/>
          <p:cNvSpPr>
            <a:spLocks noChangeArrowheads="1"/>
          </p:cNvSpPr>
          <p:nvPr/>
        </p:nvSpPr>
        <p:spPr bwMode="gray">
          <a:xfrm>
            <a:off x="2438400" y="3657600"/>
            <a:ext cx="5334000" cy="6604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3200" b="1" dirty="0" err="1" smtClean="0">
                <a:solidFill>
                  <a:srgbClr val="FF0000"/>
                </a:solidFill>
              </a:rPr>
              <a:t>Кроссплатформенность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59401" name="AutoShape 51"/>
          <p:cNvSpPr>
            <a:spLocks noChangeArrowheads="1"/>
          </p:cNvSpPr>
          <p:nvPr/>
        </p:nvSpPr>
        <p:spPr bwMode="gray">
          <a:xfrm>
            <a:off x="1981200" y="1981200"/>
            <a:ext cx="5410200" cy="609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3200" b="1" dirty="0" smtClean="0">
                <a:solidFill>
                  <a:srgbClr val="FF0000"/>
                </a:solidFill>
              </a:rPr>
              <a:t>Функционал интерфейса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59402" name="AutoShape 52"/>
          <p:cNvSpPr>
            <a:spLocks noChangeArrowheads="1"/>
          </p:cNvSpPr>
          <p:nvPr/>
        </p:nvSpPr>
        <p:spPr bwMode="gray">
          <a:xfrm>
            <a:off x="1219200" y="1143000"/>
            <a:ext cx="4800600" cy="6604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3200" b="1" dirty="0" smtClean="0">
                <a:solidFill>
                  <a:srgbClr val="FF0000"/>
                </a:solidFill>
              </a:rPr>
              <a:t>Интеллектуальность</a:t>
            </a:r>
            <a:endParaRPr lang="en-US" sz="3200" dirty="0">
              <a:solidFill>
                <a:schemeClr val="tx2"/>
              </a:solidFill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990600" y="1600200"/>
            <a:ext cx="381000" cy="381000"/>
            <a:chOff x="2078" y="1680"/>
            <a:chExt cx="1615" cy="1615"/>
          </a:xfrm>
        </p:grpSpPr>
        <p:sp>
          <p:nvSpPr>
            <p:cNvPr id="59440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41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88" name="Oval 56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43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45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600200" y="2133600"/>
            <a:ext cx="381000" cy="381000"/>
            <a:chOff x="2078" y="1680"/>
            <a:chExt cx="1615" cy="1615"/>
          </a:xfrm>
        </p:grpSpPr>
        <p:sp>
          <p:nvSpPr>
            <p:cNvPr id="59434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35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95" name="Oval 63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7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7" name="Oval 65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9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810000"/>
            <a:ext cx="381000" cy="381000"/>
            <a:chOff x="2078" y="1680"/>
            <a:chExt cx="1615" cy="1615"/>
          </a:xfrm>
        </p:grpSpPr>
        <p:sp>
          <p:nvSpPr>
            <p:cNvPr id="59428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29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02" name="Oval 70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1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3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572000"/>
            <a:ext cx="381000" cy="381000"/>
            <a:chOff x="2078" y="1680"/>
            <a:chExt cx="1615" cy="1615"/>
          </a:xfrm>
        </p:grpSpPr>
        <p:sp>
          <p:nvSpPr>
            <p:cNvPr id="59422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23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09" name="Oval 77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25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11" name="Oval 79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27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4532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524000" y="5257800"/>
            <a:ext cx="355600" cy="381000"/>
            <a:chOff x="2078" y="1680"/>
            <a:chExt cx="1615" cy="1615"/>
          </a:xfrm>
        </p:grpSpPr>
        <p:sp>
          <p:nvSpPr>
            <p:cNvPr id="5941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1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16" name="Oval 84"/>
            <p:cNvSpPr>
              <a:spLocks noChangeArrowheads="1"/>
            </p:cNvSpPr>
            <p:nvPr/>
          </p:nvSpPr>
          <p:spPr bwMode="gray">
            <a:xfrm>
              <a:off x="2251" y="1855"/>
              <a:ext cx="1262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1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18" name="Oval 86"/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2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7" name="Group 81"/>
          <p:cNvGrpSpPr>
            <a:grpSpLocks/>
          </p:cNvGrpSpPr>
          <p:nvPr/>
        </p:nvGrpSpPr>
        <p:grpSpPr bwMode="auto">
          <a:xfrm>
            <a:off x="914400" y="5791200"/>
            <a:ext cx="355600" cy="381000"/>
            <a:chOff x="2078" y="1680"/>
            <a:chExt cx="1615" cy="1615"/>
          </a:xfrm>
        </p:grpSpPr>
        <p:sp>
          <p:nvSpPr>
            <p:cNvPr id="5941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1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1" name="Oval 84"/>
            <p:cNvSpPr>
              <a:spLocks noChangeArrowheads="1"/>
            </p:cNvSpPr>
            <p:nvPr/>
          </p:nvSpPr>
          <p:spPr bwMode="gray">
            <a:xfrm>
              <a:off x="2251" y="1855"/>
              <a:ext cx="1262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1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53" name="Oval 86"/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1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sp>
        <p:nvSpPr>
          <p:cNvPr id="59409" name="AutoShape 48"/>
          <p:cNvSpPr>
            <a:spLocks noChangeArrowheads="1"/>
          </p:cNvSpPr>
          <p:nvPr/>
        </p:nvSpPr>
        <p:spPr bwMode="gray">
          <a:xfrm>
            <a:off x="1219200" y="5867400"/>
            <a:ext cx="3733800" cy="609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3200" b="1" dirty="0" smtClean="0">
                <a:solidFill>
                  <a:srgbClr val="FF0000"/>
                </a:solidFill>
              </a:rPr>
              <a:t>Стандартизация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54" name="Group 60"/>
          <p:cNvGrpSpPr>
            <a:grpSpLocks/>
          </p:cNvGrpSpPr>
          <p:nvPr/>
        </p:nvGrpSpPr>
        <p:grpSpPr bwMode="auto">
          <a:xfrm>
            <a:off x="1981200" y="2895600"/>
            <a:ext cx="381000" cy="381000"/>
            <a:chOff x="2078" y="1680"/>
            <a:chExt cx="1615" cy="1615"/>
          </a:xfrm>
        </p:grpSpPr>
        <p:sp>
          <p:nvSpPr>
            <p:cNvPr id="5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7" name="Oval 63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59" name="Oval 65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6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sp>
        <p:nvSpPr>
          <p:cNvPr id="61" name="AutoShape 51"/>
          <p:cNvSpPr>
            <a:spLocks noChangeArrowheads="1"/>
          </p:cNvSpPr>
          <p:nvPr/>
        </p:nvSpPr>
        <p:spPr bwMode="gray">
          <a:xfrm>
            <a:off x="2362200" y="2819400"/>
            <a:ext cx="4724400" cy="6858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3200" b="1" dirty="0" smtClean="0">
                <a:solidFill>
                  <a:srgbClr val="FF0000"/>
                </a:solidFill>
              </a:rPr>
              <a:t>Производительность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Интеллектуальность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914400" y="1905000"/>
            <a:ext cx="7239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>
              <a:defRPr/>
            </a:pPr>
            <a:r>
              <a:rPr lang="ru-RU" sz="2400" dirty="0" smtClean="0"/>
              <a:t>            Прогнозирование последующих действий пользователя. </a:t>
            </a:r>
            <a:r>
              <a:rPr lang="ru-RU" sz="2400" dirty="0" smtClean="0">
                <a:solidFill>
                  <a:srgbClr val="FF0000"/>
                </a:solidFill>
              </a:rPr>
              <a:t>Создание адаптирующихся интерфейсов</a:t>
            </a:r>
            <a:r>
              <a:rPr lang="ru-RU" sz="2400" dirty="0" smtClean="0"/>
              <a:t>. </a:t>
            </a:r>
          </a:p>
          <a:p>
            <a:pPr marL="271463" indent="-271463">
              <a:defRPr/>
            </a:pPr>
            <a:r>
              <a:rPr lang="ru-RU" sz="2400" dirty="0" smtClean="0"/>
              <a:t>           Повышение конкурентоспособности ПО лежит в области повышения интеллектуальности продукта. Даже в простых программах где, казалось бы, некуда “приткнуть” интеллектуальность, можно предпринять ряд шагов, делающих программу более удобной в использовании.</a:t>
            </a:r>
          </a:p>
          <a:p>
            <a:pPr marL="271463" indent="-271463" algn="just" eaLnBrk="1" hangingPunct="1">
              <a:defRPr/>
            </a:pP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7651" name="Group 18"/>
          <p:cNvGrpSpPr>
            <a:grpSpLocks/>
          </p:cNvGrpSpPr>
          <p:nvPr/>
        </p:nvGrpSpPr>
        <p:grpSpPr bwMode="auto">
          <a:xfrm>
            <a:off x="1143000" y="920750"/>
            <a:ext cx="6934200" cy="5556250"/>
            <a:chOff x="2208" y="1299"/>
            <a:chExt cx="1365" cy="2539"/>
          </a:xfrm>
        </p:grpSpPr>
        <p:sp>
          <p:nvSpPr>
            <p:cNvPr id="27653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7654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7655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7656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7657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7658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7659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7660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7661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7662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58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800" i="1">
                  <a:solidFill>
                    <a:srgbClr val="0000FF"/>
                  </a:solidFill>
                </a:rPr>
                <a:t>Информационная система (ИС)</a:t>
              </a:r>
              <a:r>
                <a:rPr lang="ru-RU" sz="2800" i="1"/>
                <a:t> -</a:t>
              </a:r>
              <a:r>
                <a:rPr lang="ru-RU" sz="2800"/>
                <a:t> взаимосвязанная </a:t>
              </a:r>
              <a:r>
                <a:rPr lang="ru-RU" sz="2800">
                  <a:solidFill>
                    <a:srgbClr val="FF0000"/>
                  </a:solidFill>
                </a:rPr>
                <a:t>совокупность средств, методов и персонала</a:t>
              </a:r>
              <a:r>
                <a:rPr lang="ru-RU" sz="2800"/>
                <a:t>, используемых для хранения, обработки и выдачи информации в интересах достижения поставленной цели.</a:t>
              </a:r>
            </a:p>
            <a:p>
              <a:pPr algn="ctr"/>
              <a:endParaRPr lang="en-US" sz="2400"/>
            </a:p>
          </p:txBody>
        </p:sp>
        <p:sp>
          <p:nvSpPr>
            <p:cNvPr id="27663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7664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76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smtClean="0"/>
              <a:t>Новая информационная технология</a:t>
            </a:r>
            <a:endParaRPr lang="en-US" sz="3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Функционал интерфейса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381000" y="1752600"/>
            <a:ext cx="82296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>
              <a:defRPr/>
            </a:pPr>
            <a:r>
              <a:rPr lang="ru-RU" sz="2400" dirty="0" smtClean="0"/>
              <a:t>            </a:t>
            </a:r>
            <a:r>
              <a:rPr lang="ru-RU" sz="2000" dirty="0" smtClean="0"/>
              <a:t>Лет десять-пятнадцать назад удобство пользовательского интерфейса не было решающим фактором при выборе ПО. Ценилась больше функциональность. Это было связано с тем, что программы были не столь функциональны, инструментарий программиста был не такой мощный. В результате, программирование одной функции было огромной работой. Если ваше ПО имело на 2-3 функции больше, чем у конкурента, то у вас были большие шансы на успех. Сегодня практически любой функционал легко и быстро повторяется конкурентами. Получить длительное по времени конкурентное преимущество можно, внедрив более </a:t>
            </a:r>
            <a:r>
              <a:rPr lang="ru-RU" sz="2000" dirty="0" smtClean="0">
                <a:solidFill>
                  <a:srgbClr val="FF0000"/>
                </a:solidFill>
              </a:rPr>
              <a:t>интеллектуальный функционал </a:t>
            </a:r>
            <a:r>
              <a:rPr lang="ru-RU" sz="2000" dirty="0" smtClean="0"/>
              <a:t>и, как ни удивительно, разработав хороший интерфейс пользователя. 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Производительность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381000" y="1905000"/>
            <a:ext cx="8229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>
              <a:defRPr/>
            </a:pPr>
            <a:r>
              <a:rPr lang="ru-RU" sz="2000" dirty="0" smtClean="0"/>
              <a:t>              </a:t>
            </a:r>
            <a:r>
              <a:rPr lang="ru-RU" sz="2400" dirty="0" smtClean="0"/>
              <a:t>Ярким примером, иллюстрирующим тему данного абзаца, можно назвать гонку браузеров за производительностью их движков. Разработчики активно оптимизируют операционные системы, различное прикладное ПО. </a:t>
            </a:r>
            <a:br>
              <a:rPr lang="ru-RU" sz="2400" dirty="0" smtClean="0"/>
            </a:br>
            <a:r>
              <a:rPr lang="ru-RU" sz="2400" dirty="0" smtClean="0"/>
              <a:t>         У пользователя несколько процессоров, много памяти, графический ускоритель- так </a:t>
            </a:r>
            <a:r>
              <a:rPr lang="ru-RU" sz="2400" dirty="0" smtClean="0">
                <a:solidFill>
                  <a:srgbClr val="FF0000"/>
                </a:solidFill>
              </a:rPr>
              <a:t>почему бы не задействовать это на “полную катушку”? </a:t>
            </a:r>
            <a:r>
              <a:rPr lang="ru-RU" sz="2400" dirty="0" smtClean="0"/>
              <a:t>В конечном итоге, быстрый, отзывчивый и удобный интерфейс очень понравится пользователю. 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err="1" smtClean="0"/>
              <a:t>Кроссплатформеность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381000" y="1905000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>
              <a:defRPr/>
            </a:pPr>
            <a:r>
              <a:rPr lang="ru-RU" sz="2000" dirty="0" smtClean="0"/>
              <a:t>          </a:t>
            </a:r>
            <a:r>
              <a:rPr lang="ru-RU" sz="2400" dirty="0" smtClean="0"/>
              <a:t> </a:t>
            </a:r>
          </a:p>
          <a:p>
            <a:pPr marL="271463" indent="-271463">
              <a:defRPr/>
            </a:pPr>
            <a:r>
              <a:rPr lang="ru-RU" sz="2400" dirty="0" smtClean="0"/>
              <a:t>           </a:t>
            </a:r>
            <a:r>
              <a:rPr lang="ru-RU" sz="2800" dirty="0" smtClean="0"/>
              <a:t>Разработчики приноровились использовать web-интерфейсы даже в исключительно о</a:t>
            </a:r>
            <a:r>
              <a:rPr lang="en-US" sz="2800" dirty="0" smtClean="0"/>
              <a:t>ff</a:t>
            </a:r>
            <a:r>
              <a:rPr lang="ru-RU" sz="2800" dirty="0" smtClean="0"/>
              <a:t>-</a:t>
            </a:r>
            <a:r>
              <a:rPr lang="ru-RU" sz="2800" dirty="0" err="1" smtClean="0"/>
              <a:t>лайновых</a:t>
            </a:r>
            <a:r>
              <a:rPr lang="ru-RU" sz="2800" dirty="0" smtClean="0"/>
              <a:t> приложениях. Такой способ позволяет снять ряд проблем при создании </a:t>
            </a:r>
            <a:r>
              <a:rPr lang="ru-RU" sz="2800" dirty="0" err="1" smtClean="0"/>
              <a:t>кроссплатформенных</a:t>
            </a:r>
            <a:r>
              <a:rPr lang="ru-RU" sz="2800" dirty="0" smtClean="0"/>
              <a:t> интерфейсов. 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err="1" smtClean="0"/>
              <a:t>Высокоуровневость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381000" y="2057400"/>
            <a:ext cx="82296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>
              <a:defRPr/>
            </a:pPr>
            <a:r>
              <a:rPr lang="ru-RU" sz="2000" dirty="0" smtClean="0"/>
              <a:t>         </a:t>
            </a:r>
            <a:r>
              <a:rPr lang="ru-RU" sz="2000" dirty="0" smtClean="0">
                <a:solidFill>
                  <a:srgbClr val="FF0000"/>
                </a:solidFill>
              </a:rPr>
              <a:t>Наделение коммерческого ПО элементами искусственного интеллекта- </a:t>
            </a:r>
            <a:r>
              <a:rPr lang="ru-RU" sz="2000" dirty="0" smtClean="0"/>
              <a:t>тема еще свежая, “мало раскопанная”, поэтому тут есть, где развернуться, есть интерес со стороны потребителей, есть деньги. Можно констатировать, что обладание своими низкоуровневыми технологиями на сегодняшний день - недостаток. Ведь на поддержку и развитие их надо тратить время и деньги. При этом, конкурентных преимуществ никаких. С другой стороны- высокоуровневое программирование с новыми перспективами, денежными рынками.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Стандартизация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381000" y="2057400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>
              <a:defRPr/>
            </a:pPr>
            <a:r>
              <a:rPr lang="ru-RU" sz="2400" dirty="0" smtClean="0"/>
              <a:t>        Все больший приоритет приобретают </a:t>
            </a:r>
            <a:r>
              <a:rPr lang="ru-RU" sz="2400" dirty="0" smtClean="0">
                <a:solidFill>
                  <a:srgbClr val="FF0000"/>
                </a:solidFill>
              </a:rPr>
              <a:t>стандарты при проектировании ПО</a:t>
            </a:r>
            <a:r>
              <a:rPr lang="ru-RU" sz="2400" dirty="0" smtClean="0"/>
              <a:t>. Формируются приемы программирования, нарабатываются методики ведения проектов. Хотя проблема быстрого устаревания знании еще актуальна, но она уже явно менее остра, чем 20 лет назад. ИТ стабилизируются в своем развитии, выходят на плоское плато S-образной кривой развития.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Тенденции развития вычислительной техники</a:t>
            </a:r>
            <a:endParaRPr lang="en-US" sz="2800" dirty="0" smtClean="0"/>
          </a:p>
        </p:txBody>
      </p:sp>
      <p:sp>
        <p:nvSpPr>
          <p:cNvPr id="41987" name="Freeform 3"/>
          <p:cNvSpPr>
            <a:spLocks noEditPoints="1"/>
          </p:cNvSpPr>
          <p:nvPr/>
        </p:nvSpPr>
        <p:spPr bwMode="gray">
          <a:xfrm>
            <a:off x="990600" y="1905000"/>
            <a:ext cx="4191000" cy="4648200"/>
          </a:xfrm>
          <a:custGeom>
            <a:avLst/>
            <a:gdLst/>
            <a:ahLst/>
            <a:cxnLst>
              <a:cxn ang="0">
                <a:pos x="1092" y="50"/>
              </a:cxn>
              <a:cxn ang="0">
                <a:pos x="822" y="168"/>
              </a:cxn>
              <a:cxn ang="0">
                <a:pos x="594" y="300"/>
              </a:cxn>
              <a:cxn ang="0">
                <a:pos x="406" y="446"/>
              </a:cxn>
              <a:cxn ang="0">
                <a:pos x="254" y="604"/>
              </a:cxn>
              <a:cxn ang="0">
                <a:pos x="140" y="772"/>
              </a:cxn>
              <a:cxn ang="0">
                <a:pos x="60" y="944"/>
              </a:cxn>
              <a:cxn ang="0">
                <a:pos x="14" y="1122"/>
              </a:cxn>
              <a:cxn ang="0">
                <a:pos x="0" y="1300"/>
              </a:cxn>
              <a:cxn ang="0">
                <a:pos x="18" y="1476"/>
              </a:cxn>
              <a:cxn ang="0">
                <a:pos x="64" y="1650"/>
              </a:cxn>
              <a:cxn ang="0">
                <a:pos x="138" y="1818"/>
              </a:cxn>
              <a:cxn ang="0">
                <a:pos x="238" y="1978"/>
              </a:cxn>
              <a:cxn ang="0">
                <a:pos x="364" y="2126"/>
              </a:cxn>
              <a:cxn ang="0">
                <a:pos x="512" y="2262"/>
              </a:cxn>
              <a:cxn ang="0">
                <a:pos x="684" y="2382"/>
              </a:cxn>
              <a:cxn ang="0">
                <a:pos x="874" y="2484"/>
              </a:cxn>
              <a:cxn ang="0">
                <a:pos x="1086" y="2564"/>
              </a:cxn>
              <a:cxn ang="0">
                <a:pos x="1314" y="2622"/>
              </a:cxn>
              <a:cxn ang="0">
                <a:pos x="1558" y="2654"/>
              </a:cxn>
              <a:cxn ang="0">
                <a:pos x="1818" y="2658"/>
              </a:cxn>
              <a:cxn ang="0">
                <a:pos x="2090" y="2632"/>
              </a:cxn>
              <a:cxn ang="0">
                <a:pos x="2374" y="2574"/>
              </a:cxn>
              <a:cxn ang="0">
                <a:pos x="2544" y="2912"/>
              </a:cxn>
              <a:cxn ang="0">
                <a:pos x="1868" y="1552"/>
              </a:cxn>
              <a:cxn ang="0">
                <a:pos x="1956" y="1914"/>
              </a:cxn>
              <a:cxn ang="0">
                <a:pos x="1788" y="1936"/>
              </a:cxn>
              <a:cxn ang="0">
                <a:pos x="1616" y="1934"/>
              </a:cxn>
              <a:cxn ang="0">
                <a:pos x="1442" y="1912"/>
              </a:cxn>
              <a:cxn ang="0">
                <a:pos x="1272" y="1872"/>
              </a:cxn>
              <a:cxn ang="0">
                <a:pos x="1108" y="1812"/>
              </a:cxn>
              <a:cxn ang="0">
                <a:pos x="952" y="1736"/>
              </a:cxn>
              <a:cxn ang="0">
                <a:pos x="810" y="1646"/>
              </a:cxn>
              <a:cxn ang="0">
                <a:pos x="684" y="1542"/>
              </a:cxn>
              <a:cxn ang="0">
                <a:pos x="578" y="1428"/>
              </a:cxn>
              <a:cxn ang="0">
                <a:pos x="494" y="1304"/>
              </a:cxn>
              <a:cxn ang="0">
                <a:pos x="438" y="1170"/>
              </a:cxn>
              <a:cxn ang="0">
                <a:pos x="410" y="1032"/>
              </a:cxn>
              <a:cxn ang="0">
                <a:pos x="416" y="888"/>
              </a:cxn>
              <a:cxn ang="0">
                <a:pos x="460" y="742"/>
              </a:cxn>
              <a:cxn ang="0">
                <a:pos x="544" y="592"/>
              </a:cxn>
              <a:cxn ang="0">
                <a:pos x="670" y="444"/>
              </a:cxn>
              <a:cxn ang="0">
                <a:pos x="844" y="298"/>
              </a:cxn>
              <a:cxn ang="0">
                <a:pos x="1070" y="154"/>
              </a:cxn>
              <a:cxn ang="0">
                <a:pos x="1348" y="16"/>
              </a:cxn>
              <a:cxn ang="0">
                <a:pos x="1244" y="0"/>
              </a:cxn>
              <a:cxn ang="0">
                <a:pos x="2820" y="1934"/>
              </a:cxn>
              <a:cxn ang="0">
                <a:pos x="2820" y="1934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lnTo>
                  <a:pt x="1244" y="0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accent1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  <a:effectLst>
            <a:outerShdw dist="206741" dir="8249373" algn="ctr" rotWithShape="0">
              <a:srgbClr val="C1D1D3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2590800" y="1066800"/>
            <a:ext cx="1143000" cy="1066800"/>
            <a:chOff x="2016" y="1920"/>
            <a:chExt cx="1680" cy="1680"/>
          </a:xfrm>
        </p:grpSpPr>
        <p:sp>
          <p:nvSpPr>
            <p:cNvPr id="2" name="Oval 18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5490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8927" name="Freeform 19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777 w 1321"/>
                <a:gd name="T1" fmla="*/ 18 h 712"/>
                <a:gd name="T2" fmla="*/ 787 w 1321"/>
                <a:gd name="T3" fmla="*/ 19 h 712"/>
                <a:gd name="T4" fmla="*/ 789 w 1321"/>
                <a:gd name="T5" fmla="*/ 20 h 712"/>
                <a:gd name="T6" fmla="*/ 785 w 1321"/>
                <a:gd name="T7" fmla="*/ 22 h 712"/>
                <a:gd name="T8" fmla="*/ 775 w 1321"/>
                <a:gd name="T9" fmla="*/ 24 h 712"/>
                <a:gd name="T10" fmla="*/ 759 w 1321"/>
                <a:gd name="T11" fmla="*/ 25 h 712"/>
                <a:gd name="T12" fmla="*/ 739 w 1321"/>
                <a:gd name="T13" fmla="*/ 26 h 712"/>
                <a:gd name="T14" fmla="*/ 714 w 1321"/>
                <a:gd name="T15" fmla="*/ 27 h 712"/>
                <a:gd name="T16" fmla="*/ 685 w 1321"/>
                <a:gd name="T17" fmla="*/ 28 h 712"/>
                <a:gd name="T18" fmla="*/ 651 w 1321"/>
                <a:gd name="T19" fmla="*/ 29 h 712"/>
                <a:gd name="T20" fmla="*/ 615 w 1321"/>
                <a:gd name="T21" fmla="*/ 29 h 712"/>
                <a:gd name="T22" fmla="*/ 578 w 1321"/>
                <a:gd name="T23" fmla="*/ 30 h 712"/>
                <a:gd name="T24" fmla="*/ 535 w 1321"/>
                <a:gd name="T25" fmla="*/ 30 h 712"/>
                <a:gd name="T26" fmla="*/ 492 w 1321"/>
                <a:gd name="T27" fmla="*/ 30 h 712"/>
                <a:gd name="T28" fmla="*/ 475 w 1321"/>
                <a:gd name="T29" fmla="*/ 31 h 712"/>
                <a:gd name="T30" fmla="*/ 284 w 1321"/>
                <a:gd name="T31" fmla="*/ 31 h 712"/>
                <a:gd name="T32" fmla="*/ 281 w 1321"/>
                <a:gd name="T33" fmla="*/ 31 h 712"/>
                <a:gd name="T34" fmla="*/ 244 w 1321"/>
                <a:gd name="T35" fmla="*/ 30 h 712"/>
                <a:gd name="T36" fmla="*/ 209 w 1321"/>
                <a:gd name="T37" fmla="*/ 30 h 712"/>
                <a:gd name="T38" fmla="*/ 174 w 1321"/>
                <a:gd name="T39" fmla="*/ 30 h 712"/>
                <a:gd name="T40" fmla="*/ 141 w 1321"/>
                <a:gd name="T41" fmla="*/ 29 h 712"/>
                <a:gd name="T42" fmla="*/ 113 w 1321"/>
                <a:gd name="T43" fmla="*/ 29 h 712"/>
                <a:gd name="T44" fmla="*/ 84 w 1321"/>
                <a:gd name="T45" fmla="*/ 29 h 712"/>
                <a:gd name="T46" fmla="*/ 63 w 1321"/>
                <a:gd name="T47" fmla="*/ 28 h 712"/>
                <a:gd name="T48" fmla="*/ 40 w 1321"/>
                <a:gd name="T49" fmla="*/ 27 h 712"/>
                <a:gd name="T50" fmla="*/ 26 w 1321"/>
                <a:gd name="T51" fmla="*/ 26 h 712"/>
                <a:gd name="T52" fmla="*/ 18 w 1321"/>
                <a:gd name="T53" fmla="*/ 25 h 712"/>
                <a:gd name="T54" fmla="*/ 6 w 1321"/>
                <a:gd name="T55" fmla="*/ 24 h 712"/>
                <a:gd name="T56" fmla="*/ 0 w 1321"/>
                <a:gd name="T57" fmla="*/ 23 h 712"/>
                <a:gd name="T58" fmla="*/ 0 w 1321"/>
                <a:gd name="T59" fmla="*/ 22 h 712"/>
                <a:gd name="T60" fmla="*/ 4 w 1321"/>
                <a:gd name="T61" fmla="*/ 20 h 712"/>
                <a:gd name="T62" fmla="*/ 16 w 1321"/>
                <a:gd name="T63" fmla="*/ 19 h 712"/>
                <a:gd name="T64" fmla="*/ 26 w 1321"/>
                <a:gd name="T65" fmla="*/ 16 h 712"/>
                <a:gd name="T66" fmla="*/ 59 w 1321"/>
                <a:gd name="T67" fmla="*/ 12 h 712"/>
                <a:gd name="T68" fmla="*/ 88 w 1321"/>
                <a:gd name="T69" fmla="*/ 10 h 712"/>
                <a:gd name="T70" fmla="*/ 122 w 1321"/>
                <a:gd name="T71" fmla="*/ 8 h 712"/>
                <a:gd name="T72" fmla="*/ 162 w 1321"/>
                <a:gd name="T73" fmla="*/ 5 h 712"/>
                <a:gd name="T74" fmla="*/ 205 w 1321"/>
                <a:gd name="T75" fmla="*/ 4 h 712"/>
                <a:gd name="T76" fmla="*/ 248 w 1321"/>
                <a:gd name="T77" fmla="*/ 4 h 712"/>
                <a:gd name="T78" fmla="*/ 297 w 1321"/>
                <a:gd name="T79" fmla="*/ 4 h 712"/>
                <a:gd name="T80" fmla="*/ 347 w 1321"/>
                <a:gd name="T81" fmla="*/ 4 h 712"/>
                <a:gd name="T82" fmla="*/ 399 w 1321"/>
                <a:gd name="T83" fmla="*/ 0 h 712"/>
                <a:gd name="T84" fmla="*/ 399 w 1321"/>
                <a:gd name="T85" fmla="*/ 0 h 712"/>
                <a:gd name="T86" fmla="*/ 453 w 1321"/>
                <a:gd name="T87" fmla="*/ 4 h 712"/>
                <a:gd name="T88" fmla="*/ 505 w 1321"/>
                <a:gd name="T89" fmla="*/ 4 h 712"/>
                <a:gd name="T90" fmla="*/ 556 w 1321"/>
                <a:gd name="T91" fmla="*/ 4 h 712"/>
                <a:gd name="T92" fmla="*/ 603 w 1321"/>
                <a:gd name="T93" fmla="*/ 4 h 712"/>
                <a:gd name="T94" fmla="*/ 646 w 1321"/>
                <a:gd name="T95" fmla="*/ 6 h 712"/>
                <a:gd name="T96" fmla="*/ 686 w 1321"/>
                <a:gd name="T97" fmla="*/ 9 h 712"/>
                <a:gd name="T98" fmla="*/ 721 w 1321"/>
                <a:gd name="T99" fmla="*/ 11 h 712"/>
                <a:gd name="T100" fmla="*/ 751 w 1321"/>
                <a:gd name="T101" fmla="*/ 14 h 712"/>
                <a:gd name="T102" fmla="*/ 777 w 1321"/>
                <a:gd name="T103" fmla="*/ 18 h 712"/>
                <a:gd name="T104" fmla="*/ 777 w 1321"/>
                <a:gd name="T105" fmla="*/ 18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143000" y="1981200"/>
            <a:ext cx="1371600" cy="1295400"/>
            <a:chOff x="2016" y="1920"/>
            <a:chExt cx="1680" cy="1680"/>
          </a:xfrm>
        </p:grpSpPr>
        <p:sp>
          <p:nvSpPr>
            <p:cNvPr id="3" name="Oval 18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5490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8925" name="Freeform 19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777 w 1321"/>
                <a:gd name="T1" fmla="*/ 18 h 712"/>
                <a:gd name="T2" fmla="*/ 787 w 1321"/>
                <a:gd name="T3" fmla="*/ 19 h 712"/>
                <a:gd name="T4" fmla="*/ 789 w 1321"/>
                <a:gd name="T5" fmla="*/ 20 h 712"/>
                <a:gd name="T6" fmla="*/ 785 w 1321"/>
                <a:gd name="T7" fmla="*/ 22 h 712"/>
                <a:gd name="T8" fmla="*/ 775 w 1321"/>
                <a:gd name="T9" fmla="*/ 24 h 712"/>
                <a:gd name="T10" fmla="*/ 759 w 1321"/>
                <a:gd name="T11" fmla="*/ 25 h 712"/>
                <a:gd name="T12" fmla="*/ 739 w 1321"/>
                <a:gd name="T13" fmla="*/ 26 h 712"/>
                <a:gd name="T14" fmla="*/ 714 w 1321"/>
                <a:gd name="T15" fmla="*/ 27 h 712"/>
                <a:gd name="T16" fmla="*/ 685 w 1321"/>
                <a:gd name="T17" fmla="*/ 28 h 712"/>
                <a:gd name="T18" fmla="*/ 651 w 1321"/>
                <a:gd name="T19" fmla="*/ 29 h 712"/>
                <a:gd name="T20" fmla="*/ 615 w 1321"/>
                <a:gd name="T21" fmla="*/ 29 h 712"/>
                <a:gd name="T22" fmla="*/ 578 w 1321"/>
                <a:gd name="T23" fmla="*/ 30 h 712"/>
                <a:gd name="T24" fmla="*/ 535 w 1321"/>
                <a:gd name="T25" fmla="*/ 30 h 712"/>
                <a:gd name="T26" fmla="*/ 492 w 1321"/>
                <a:gd name="T27" fmla="*/ 30 h 712"/>
                <a:gd name="T28" fmla="*/ 475 w 1321"/>
                <a:gd name="T29" fmla="*/ 31 h 712"/>
                <a:gd name="T30" fmla="*/ 284 w 1321"/>
                <a:gd name="T31" fmla="*/ 31 h 712"/>
                <a:gd name="T32" fmla="*/ 281 w 1321"/>
                <a:gd name="T33" fmla="*/ 31 h 712"/>
                <a:gd name="T34" fmla="*/ 244 w 1321"/>
                <a:gd name="T35" fmla="*/ 30 h 712"/>
                <a:gd name="T36" fmla="*/ 209 w 1321"/>
                <a:gd name="T37" fmla="*/ 30 h 712"/>
                <a:gd name="T38" fmla="*/ 174 w 1321"/>
                <a:gd name="T39" fmla="*/ 30 h 712"/>
                <a:gd name="T40" fmla="*/ 141 w 1321"/>
                <a:gd name="T41" fmla="*/ 29 h 712"/>
                <a:gd name="T42" fmla="*/ 113 w 1321"/>
                <a:gd name="T43" fmla="*/ 29 h 712"/>
                <a:gd name="T44" fmla="*/ 84 w 1321"/>
                <a:gd name="T45" fmla="*/ 29 h 712"/>
                <a:gd name="T46" fmla="*/ 63 w 1321"/>
                <a:gd name="T47" fmla="*/ 28 h 712"/>
                <a:gd name="T48" fmla="*/ 40 w 1321"/>
                <a:gd name="T49" fmla="*/ 27 h 712"/>
                <a:gd name="T50" fmla="*/ 26 w 1321"/>
                <a:gd name="T51" fmla="*/ 26 h 712"/>
                <a:gd name="T52" fmla="*/ 18 w 1321"/>
                <a:gd name="T53" fmla="*/ 25 h 712"/>
                <a:gd name="T54" fmla="*/ 6 w 1321"/>
                <a:gd name="T55" fmla="*/ 24 h 712"/>
                <a:gd name="T56" fmla="*/ 0 w 1321"/>
                <a:gd name="T57" fmla="*/ 23 h 712"/>
                <a:gd name="T58" fmla="*/ 0 w 1321"/>
                <a:gd name="T59" fmla="*/ 22 h 712"/>
                <a:gd name="T60" fmla="*/ 4 w 1321"/>
                <a:gd name="T61" fmla="*/ 20 h 712"/>
                <a:gd name="T62" fmla="*/ 16 w 1321"/>
                <a:gd name="T63" fmla="*/ 19 h 712"/>
                <a:gd name="T64" fmla="*/ 26 w 1321"/>
                <a:gd name="T65" fmla="*/ 16 h 712"/>
                <a:gd name="T66" fmla="*/ 59 w 1321"/>
                <a:gd name="T67" fmla="*/ 12 h 712"/>
                <a:gd name="T68" fmla="*/ 88 w 1321"/>
                <a:gd name="T69" fmla="*/ 10 h 712"/>
                <a:gd name="T70" fmla="*/ 122 w 1321"/>
                <a:gd name="T71" fmla="*/ 8 h 712"/>
                <a:gd name="T72" fmla="*/ 162 w 1321"/>
                <a:gd name="T73" fmla="*/ 5 h 712"/>
                <a:gd name="T74" fmla="*/ 205 w 1321"/>
                <a:gd name="T75" fmla="*/ 4 h 712"/>
                <a:gd name="T76" fmla="*/ 248 w 1321"/>
                <a:gd name="T77" fmla="*/ 4 h 712"/>
                <a:gd name="T78" fmla="*/ 297 w 1321"/>
                <a:gd name="T79" fmla="*/ 4 h 712"/>
                <a:gd name="T80" fmla="*/ 347 w 1321"/>
                <a:gd name="T81" fmla="*/ 4 h 712"/>
                <a:gd name="T82" fmla="*/ 399 w 1321"/>
                <a:gd name="T83" fmla="*/ 0 h 712"/>
                <a:gd name="T84" fmla="*/ 399 w 1321"/>
                <a:gd name="T85" fmla="*/ 0 h 712"/>
                <a:gd name="T86" fmla="*/ 453 w 1321"/>
                <a:gd name="T87" fmla="*/ 4 h 712"/>
                <a:gd name="T88" fmla="*/ 505 w 1321"/>
                <a:gd name="T89" fmla="*/ 4 h 712"/>
                <a:gd name="T90" fmla="*/ 556 w 1321"/>
                <a:gd name="T91" fmla="*/ 4 h 712"/>
                <a:gd name="T92" fmla="*/ 603 w 1321"/>
                <a:gd name="T93" fmla="*/ 4 h 712"/>
                <a:gd name="T94" fmla="*/ 646 w 1321"/>
                <a:gd name="T95" fmla="*/ 6 h 712"/>
                <a:gd name="T96" fmla="*/ 686 w 1321"/>
                <a:gd name="T97" fmla="*/ 9 h 712"/>
                <a:gd name="T98" fmla="*/ 721 w 1321"/>
                <a:gd name="T99" fmla="*/ 11 h 712"/>
                <a:gd name="T100" fmla="*/ 751 w 1321"/>
                <a:gd name="T101" fmla="*/ 14 h 712"/>
                <a:gd name="T102" fmla="*/ 777 w 1321"/>
                <a:gd name="T103" fmla="*/ 18 h 712"/>
                <a:gd name="T104" fmla="*/ 777 w 1321"/>
                <a:gd name="T105" fmla="*/ 18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838200" y="3657600"/>
            <a:ext cx="1905000" cy="1752600"/>
            <a:chOff x="2016" y="1920"/>
            <a:chExt cx="1680" cy="1680"/>
          </a:xfrm>
        </p:grpSpPr>
        <p:sp>
          <p:nvSpPr>
            <p:cNvPr id="96274" name="Oval 18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5490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8923" name="Freeform 19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777 w 1321"/>
                <a:gd name="T1" fmla="*/ 18 h 712"/>
                <a:gd name="T2" fmla="*/ 787 w 1321"/>
                <a:gd name="T3" fmla="*/ 19 h 712"/>
                <a:gd name="T4" fmla="*/ 789 w 1321"/>
                <a:gd name="T5" fmla="*/ 20 h 712"/>
                <a:gd name="T6" fmla="*/ 785 w 1321"/>
                <a:gd name="T7" fmla="*/ 22 h 712"/>
                <a:gd name="T8" fmla="*/ 775 w 1321"/>
                <a:gd name="T9" fmla="*/ 24 h 712"/>
                <a:gd name="T10" fmla="*/ 759 w 1321"/>
                <a:gd name="T11" fmla="*/ 25 h 712"/>
                <a:gd name="T12" fmla="*/ 739 w 1321"/>
                <a:gd name="T13" fmla="*/ 26 h 712"/>
                <a:gd name="T14" fmla="*/ 714 w 1321"/>
                <a:gd name="T15" fmla="*/ 27 h 712"/>
                <a:gd name="T16" fmla="*/ 685 w 1321"/>
                <a:gd name="T17" fmla="*/ 28 h 712"/>
                <a:gd name="T18" fmla="*/ 651 w 1321"/>
                <a:gd name="T19" fmla="*/ 29 h 712"/>
                <a:gd name="T20" fmla="*/ 615 w 1321"/>
                <a:gd name="T21" fmla="*/ 29 h 712"/>
                <a:gd name="T22" fmla="*/ 578 w 1321"/>
                <a:gd name="T23" fmla="*/ 30 h 712"/>
                <a:gd name="T24" fmla="*/ 535 w 1321"/>
                <a:gd name="T25" fmla="*/ 30 h 712"/>
                <a:gd name="T26" fmla="*/ 492 w 1321"/>
                <a:gd name="T27" fmla="*/ 30 h 712"/>
                <a:gd name="T28" fmla="*/ 475 w 1321"/>
                <a:gd name="T29" fmla="*/ 31 h 712"/>
                <a:gd name="T30" fmla="*/ 284 w 1321"/>
                <a:gd name="T31" fmla="*/ 31 h 712"/>
                <a:gd name="T32" fmla="*/ 281 w 1321"/>
                <a:gd name="T33" fmla="*/ 31 h 712"/>
                <a:gd name="T34" fmla="*/ 244 w 1321"/>
                <a:gd name="T35" fmla="*/ 30 h 712"/>
                <a:gd name="T36" fmla="*/ 209 w 1321"/>
                <a:gd name="T37" fmla="*/ 30 h 712"/>
                <a:gd name="T38" fmla="*/ 174 w 1321"/>
                <a:gd name="T39" fmla="*/ 30 h 712"/>
                <a:gd name="T40" fmla="*/ 141 w 1321"/>
                <a:gd name="T41" fmla="*/ 29 h 712"/>
                <a:gd name="T42" fmla="*/ 113 w 1321"/>
                <a:gd name="T43" fmla="*/ 29 h 712"/>
                <a:gd name="T44" fmla="*/ 84 w 1321"/>
                <a:gd name="T45" fmla="*/ 29 h 712"/>
                <a:gd name="T46" fmla="*/ 63 w 1321"/>
                <a:gd name="T47" fmla="*/ 28 h 712"/>
                <a:gd name="T48" fmla="*/ 40 w 1321"/>
                <a:gd name="T49" fmla="*/ 27 h 712"/>
                <a:gd name="T50" fmla="*/ 26 w 1321"/>
                <a:gd name="T51" fmla="*/ 26 h 712"/>
                <a:gd name="T52" fmla="*/ 18 w 1321"/>
                <a:gd name="T53" fmla="*/ 25 h 712"/>
                <a:gd name="T54" fmla="*/ 6 w 1321"/>
                <a:gd name="T55" fmla="*/ 24 h 712"/>
                <a:gd name="T56" fmla="*/ 0 w 1321"/>
                <a:gd name="T57" fmla="*/ 23 h 712"/>
                <a:gd name="T58" fmla="*/ 0 w 1321"/>
                <a:gd name="T59" fmla="*/ 22 h 712"/>
                <a:gd name="T60" fmla="*/ 4 w 1321"/>
                <a:gd name="T61" fmla="*/ 20 h 712"/>
                <a:gd name="T62" fmla="*/ 16 w 1321"/>
                <a:gd name="T63" fmla="*/ 19 h 712"/>
                <a:gd name="T64" fmla="*/ 26 w 1321"/>
                <a:gd name="T65" fmla="*/ 16 h 712"/>
                <a:gd name="T66" fmla="*/ 59 w 1321"/>
                <a:gd name="T67" fmla="*/ 12 h 712"/>
                <a:gd name="T68" fmla="*/ 88 w 1321"/>
                <a:gd name="T69" fmla="*/ 10 h 712"/>
                <a:gd name="T70" fmla="*/ 122 w 1321"/>
                <a:gd name="T71" fmla="*/ 8 h 712"/>
                <a:gd name="T72" fmla="*/ 162 w 1321"/>
                <a:gd name="T73" fmla="*/ 5 h 712"/>
                <a:gd name="T74" fmla="*/ 205 w 1321"/>
                <a:gd name="T75" fmla="*/ 4 h 712"/>
                <a:gd name="T76" fmla="*/ 248 w 1321"/>
                <a:gd name="T77" fmla="*/ 4 h 712"/>
                <a:gd name="T78" fmla="*/ 297 w 1321"/>
                <a:gd name="T79" fmla="*/ 4 h 712"/>
                <a:gd name="T80" fmla="*/ 347 w 1321"/>
                <a:gd name="T81" fmla="*/ 4 h 712"/>
                <a:gd name="T82" fmla="*/ 399 w 1321"/>
                <a:gd name="T83" fmla="*/ 0 h 712"/>
                <a:gd name="T84" fmla="*/ 399 w 1321"/>
                <a:gd name="T85" fmla="*/ 0 h 712"/>
                <a:gd name="T86" fmla="*/ 453 w 1321"/>
                <a:gd name="T87" fmla="*/ 4 h 712"/>
                <a:gd name="T88" fmla="*/ 505 w 1321"/>
                <a:gd name="T89" fmla="*/ 4 h 712"/>
                <a:gd name="T90" fmla="*/ 556 w 1321"/>
                <a:gd name="T91" fmla="*/ 4 h 712"/>
                <a:gd name="T92" fmla="*/ 603 w 1321"/>
                <a:gd name="T93" fmla="*/ 4 h 712"/>
                <a:gd name="T94" fmla="*/ 646 w 1321"/>
                <a:gd name="T95" fmla="*/ 6 h 712"/>
                <a:gd name="T96" fmla="*/ 686 w 1321"/>
                <a:gd name="T97" fmla="*/ 9 h 712"/>
                <a:gd name="T98" fmla="*/ 721 w 1321"/>
                <a:gd name="T99" fmla="*/ 11 h 712"/>
                <a:gd name="T100" fmla="*/ 751 w 1321"/>
                <a:gd name="T101" fmla="*/ 14 h 712"/>
                <a:gd name="T102" fmla="*/ 777 w 1321"/>
                <a:gd name="T103" fmla="*/ 18 h 712"/>
                <a:gd name="T104" fmla="*/ 777 w 1321"/>
                <a:gd name="T105" fmla="*/ 18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38919" name="Text Box 15"/>
          <p:cNvSpPr txBox="1">
            <a:spLocks noChangeArrowheads="1"/>
          </p:cNvSpPr>
          <p:nvPr/>
        </p:nvSpPr>
        <p:spPr bwMode="auto">
          <a:xfrm>
            <a:off x="3810000" y="1066800"/>
            <a:ext cx="4267200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3600" b="1" i="1" dirty="0" smtClean="0">
                <a:solidFill>
                  <a:srgbClr val="0000FF"/>
                </a:solidFill>
              </a:rPr>
              <a:t>Оптические компьютеры </a:t>
            </a:r>
            <a:endParaRPr lang="en-US" sz="3600" b="1" dirty="0">
              <a:solidFill>
                <a:srgbClr val="FF6600"/>
              </a:solidFill>
            </a:endParaRPr>
          </a:p>
        </p:txBody>
      </p:sp>
      <p:sp>
        <p:nvSpPr>
          <p:cNvPr id="38920" name="Text Box 16"/>
          <p:cNvSpPr txBox="1">
            <a:spLocks noChangeArrowheads="1"/>
          </p:cNvSpPr>
          <p:nvPr/>
        </p:nvSpPr>
        <p:spPr bwMode="auto">
          <a:xfrm>
            <a:off x="2514600" y="2438400"/>
            <a:ext cx="5486400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3600" b="1" i="1" dirty="0" smtClean="0">
                <a:solidFill>
                  <a:srgbClr val="0000FF"/>
                </a:solidFill>
              </a:rPr>
              <a:t>Квантовые компьютеры</a:t>
            </a:r>
            <a:endParaRPr lang="en-US" sz="3600" b="1" dirty="0">
              <a:solidFill>
                <a:srgbClr val="FF6600"/>
              </a:solidFill>
            </a:endParaRPr>
          </a:p>
        </p:txBody>
      </p:sp>
      <p:sp>
        <p:nvSpPr>
          <p:cNvPr id="38921" name="Text Box 16"/>
          <p:cNvSpPr txBox="1">
            <a:spLocks noChangeArrowheads="1"/>
          </p:cNvSpPr>
          <p:nvPr/>
        </p:nvSpPr>
        <p:spPr bwMode="auto">
          <a:xfrm>
            <a:off x="2819400" y="3962400"/>
            <a:ext cx="5486400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3600" b="1" i="1" smtClean="0">
                <a:solidFill>
                  <a:srgbClr val="0000FF"/>
                </a:solidFill>
              </a:rPr>
              <a:t>нейрокомпьютеры</a:t>
            </a:r>
            <a:endParaRPr lang="en-US" sz="3600" b="1" dirty="0">
              <a:solidFill>
                <a:srgbClr val="FF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4000" i="1" dirty="0" smtClean="0"/>
              <a:t>Оптические компьютеры</a:t>
            </a:r>
            <a:endParaRPr lang="en-US" sz="4000" dirty="0" smtClean="0"/>
          </a:p>
        </p:txBody>
      </p:sp>
      <p:sp>
        <p:nvSpPr>
          <p:cNvPr id="36867" name="AutoShape 3"/>
          <p:cNvSpPr>
            <a:spLocks noChangeArrowheads="1"/>
          </p:cNvSpPr>
          <p:nvPr/>
        </p:nvSpPr>
        <p:spPr bwMode="ltGray">
          <a:xfrm>
            <a:off x="381000" y="1600200"/>
            <a:ext cx="5880100" cy="4495800"/>
          </a:xfrm>
          <a:prstGeom prst="rightArrow">
            <a:avLst>
              <a:gd name="adj1" fmla="val 79306"/>
              <a:gd name="adj2" fmla="val 32395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36868" name="AutoShape 4"/>
          <p:cNvSpPr>
            <a:spLocks noChangeArrowheads="1"/>
          </p:cNvSpPr>
          <p:nvPr/>
        </p:nvSpPr>
        <p:spPr bwMode="blackWhite">
          <a:xfrm>
            <a:off x="304800" y="2209800"/>
            <a:ext cx="44958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91429" tIns="45715" rIns="91429" bIns="45715" anchor="ctr"/>
          <a:lstStyle/>
          <a:p>
            <a:pPr algn="ctr">
              <a:defRPr/>
            </a:pPr>
            <a:r>
              <a:rPr lang="ru-RU" sz="2000" b="1" dirty="0" smtClean="0"/>
              <a:t>аналоговые интерференционные </a:t>
            </a:r>
          </a:p>
          <a:p>
            <a:pPr algn="ctr">
              <a:defRPr/>
            </a:pPr>
            <a:r>
              <a:rPr lang="ru-RU" sz="2000" b="1" dirty="0" smtClean="0"/>
              <a:t>оптические вычисления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61445" name="AutoShape 5"/>
          <p:cNvSpPr>
            <a:spLocks noChangeArrowheads="1"/>
          </p:cNvSpPr>
          <p:nvPr/>
        </p:nvSpPr>
        <p:spPr bwMode="blackWhite">
          <a:xfrm>
            <a:off x="304800" y="3352800"/>
            <a:ext cx="47244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96BB8F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ctr"/>
            <a:r>
              <a:rPr lang="ru-RU" sz="2000" b="1" dirty="0" smtClean="0"/>
              <a:t>использование оптических </a:t>
            </a:r>
          </a:p>
          <a:p>
            <a:pPr algn="ctr"/>
            <a:r>
              <a:rPr lang="ru-RU" sz="2000" b="1" dirty="0" smtClean="0"/>
              <a:t>соединений для передачи сигналов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36870" name="AutoShape 6"/>
          <p:cNvSpPr>
            <a:spLocks noChangeArrowheads="1"/>
          </p:cNvSpPr>
          <p:nvPr/>
        </p:nvSpPr>
        <p:spPr bwMode="blackWhite">
          <a:xfrm>
            <a:off x="304800" y="4495800"/>
            <a:ext cx="4495800" cy="12192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91429" tIns="45715" rIns="91429" bIns="45715" anchor="ctr"/>
          <a:lstStyle/>
          <a:p>
            <a:pPr algn="ctr" eaLnBrk="0" hangingPunct="0">
              <a:defRPr/>
            </a:pPr>
            <a:r>
              <a:rPr lang="ru-RU" sz="2000" b="1" dirty="0" smtClean="0"/>
              <a:t>создание компьютера, </a:t>
            </a:r>
          </a:p>
          <a:p>
            <a:pPr algn="ctr" eaLnBrk="0" hangingPunct="0">
              <a:defRPr/>
            </a:pPr>
            <a:r>
              <a:rPr lang="ru-RU" sz="2000" b="1" dirty="0" smtClean="0"/>
              <a:t>полностью состоящего из </a:t>
            </a:r>
          </a:p>
          <a:p>
            <a:pPr algn="ctr" eaLnBrk="0" hangingPunct="0">
              <a:defRPr/>
            </a:pPr>
            <a:r>
              <a:rPr lang="ru-RU" sz="2000" b="1" dirty="0" smtClean="0"/>
              <a:t>оптических устройств </a:t>
            </a:r>
          </a:p>
          <a:p>
            <a:pPr algn="ctr" eaLnBrk="0" hangingPunct="0">
              <a:defRPr/>
            </a:pPr>
            <a:r>
              <a:rPr lang="ru-RU" sz="2000" b="1" dirty="0" smtClean="0"/>
              <a:t>обработки информации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36871" name="AutoShape 7"/>
          <p:cNvSpPr>
            <a:spLocks noChangeArrowheads="1"/>
          </p:cNvSpPr>
          <p:nvPr/>
        </p:nvSpPr>
        <p:spPr bwMode="auto">
          <a:xfrm>
            <a:off x="6108700" y="3276600"/>
            <a:ext cx="3035300" cy="1295400"/>
          </a:xfrm>
          <a:prstGeom prst="roundRect">
            <a:avLst>
              <a:gd name="adj" fmla="val 9106"/>
            </a:avLst>
          </a:prstGeom>
          <a:noFill/>
          <a:ln w="25400">
            <a:noFill/>
            <a:round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>
              <a:defRPr/>
            </a:pPr>
            <a:r>
              <a:rPr lang="ru-RU" sz="2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Три основных направления развития оптических методов в ВТ</a:t>
            </a:r>
            <a:endParaRPr lang="en-US" sz="2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4000" i="1" dirty="0" smtClean="0"/>
              <a:t>Оптические компьютеры</a:t>
            </a:r>
            <a:endParaRPr lang="en-US" sz="40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381000" y="1905000"/>
            <a:ext cx="8229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>
              <a:defRPr/>
            </a:pPr>
            <a:r>
              <a:rPr lang="ru-RU" sz="2400" dirty="0" smtClean="0"/>
              <a:t> </a:t>
            </a:r>
            <a:r>
              <a:rPr lang="ru-RU" sz="2000" dirty="0" smtClean="0"/>
              <a:t>В основе работы различных компонентов оптического компьютера (</a:t>
            </a:r>
            <a:r>
              <a:rPr lang="ru-RU" sz="2000" dirty="0" err="1" smtClean="0"/>
              <a:t>трансфазаторы-оптические</a:t>
            </a:r>
            <a:r>
              <a:rPr lang="ru-RU" sz="2000" dirty="0" smtClean="0"/>
              <a:t> транзисторы, триггеры, ячейки памяти, носители информации) лежит </a:t>
            </a:r>
            <a:r>
              <a:rPr lang="ru-RU" sz="2000" dirty="0" smtClean="0">
                <a:solidFill>
                  <a:srgbClr val="FF0000"/>
                </a:solidFill>
              </a:rPr>
              <a:t>явление оптической </a:t>
            </a:r>
            <a:r>
              <a:rPr lang="ru-RU" sz="2000" dirty="0" err="1" smtClean="0">
                <a:solidFill>
                  <a:srgbClr val="FF0000"/>
                </a:solidFill>
              </a:rPr>
              <a:t>бистабильности</a:t>
            </a:r>
            <a:r>
              <a:rPr lang="ru-RU" sz="2000" dirty="0" smtClean="0"/>
              <a:t>. Оптическая </a:t>
            </a:r>
            <a:r>
              <a:rPr lang="ru-RU" sz="2000" dirty="0" err="1" smtClean="0"/>
              <a:t>бистабильность</a:t>
            </a:r>
            <a:r>
              <a:rPr lang="ru-RU" sz="2000" dirty="0" smtClean="0"/>
              <a:t> - это одно из проявлений взаимодействия света с веществом в нелинейных системах с обратной связью, при котором определенной интенсивности и поляризации падающего на вещество излучения соответствуют </a:t>
            </a:r>
            <a:r>
              <a:rPr lang="ru-RU" sz="2000" b="1" dirty="0" smtClean="0"/>
              <a:t>два</a:t>
            </a:r>
            <a:r>
              <a:rPr lang="ru-RU" sz="2000" dirty="0" smtClean="0"/>
              <a:t> (аналог 0 и 1 в полупроводниковых системах) </a:t>
            </a:r>
            <a:r>
              <a:rPr lang="ru-RU" sz="2000" b="1" dirty="0" smtClean="0"/>
              <a:t>возможных стационарных состояния световой волны</a:t>
            </a:r>
            <a:r>
              <a:rPr lang="ru-RU" sz="2000" dirty="0" smtClean="0"/>
              <a:t>, прошедшей через вещество, отличающихся амплитудой и (или) параметрами поляризации.</a:t>
            </a:r>
            <a:endParaRPr lang="ru-RU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4000" i="1" dirty="0" smtClean="0"/>
              <a:t>Принцип работы</a:t>
            </a:r>
            <a:endParaRPr lang="en-US" sz="40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381000" y="2057400"/>
            <a:ext cx="82296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>
              <a:defRPr/>
            </a:pPr>
            <a:r>
              <a:rPr lang="ru-RU" sz="2400" dirty="0" smtClean="0"/>
              <a:t> </a:t>
            </a:r>
            <a:r>
              <a:rPr lang="ru-RU" sz="2000" dirty="0" smtClean="0"/>
              <a:t>Увеличение интенсивности падающего на вещество светового луча до некоторого значения </a:t>
            </a:r>
            <a:r>
              <a:rPr lang="ru-RU" sz="2000" i="1" dirty="0" smtClean="0"/>
              <a:t>I</a:t>
            </a:r>
            <a:r>
              <a:rPr lang="ru-RU" sz="2000" i="1" baseline="-25000" dirty="0" smtClean="0"/>
              <a:t>1</a:t>
            </a:r>
            <a:r>
              <a:rPr lang="ru-RU" sz="2000" dirty="0" smtClean="0"/>
              <a:t> приводит к резкому возрастанию интенсивности прошедшего луча; на обратном же ходе при уменьшении интенсивности падающего луча до некоторого значения </a:t>
            </a:r>
            <a:r>
              <a:rPr lang="ru-RU" sz="2000" i="1" dirty="0" smtClean="0"/>
              <a:t>I</a:t>
            </a:r>
            <a:r>
              <a:rPr lang="ru-RU" sz="2000" i="1" baseline="-25000" dirty="0" smtClean="0"/>
              <a:t>2</a:t>
            </a:r>
            <a:r>
              <a:rPr lang="ru-RU" sz="2000" i="1" dirty="0" smtClean="0"/>
              <a:t>&lt;I</a:t>
            </a:r>
            <a:r>
              <a:rPr lang="ru-RU" sz="2000" i="1" baseline="-25000" dirty="0" smtClean="0"/>
              <a:t>1</a:t>
            </a:r>
            <a:r>
              <a:rPr lang="ru-RU" sz="2000" dirty="0" smtClean="0"/>
              <a:t> интенсивность прошедшего луча остается постоянной, а затем резко падает. Таким образом, интенсивности падающего пучка </a:t>
            </a:r>
            <a:r>
              <a:rPr lang="ru-RU" sz="2000" i="1" dirty="0" smtClean="0"/>
              <a:t>I</a:t>
            </a:r>
            <a:r>
              <a:rPr lang="ru-RU" sz="2000" dirty="0" smtClean="0"/>
              <a:t>, значение которой находится в пределах петли гистерезиса, соответствуют два значения интенсивности прошедшего пучка, зависящих от предыдущего оптического состояния поглощающего вещества.</a:t>
            </a:r>
            <a:endParaRPr lang="ru-RU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4000" i="1" dirty="0" smtClean="0"/>
              <a:t>Гистерезис</a:t>
            </a:r>
            <a:endParaRPr lang="en-US" sz="4000" dirty="0" smtClean="0"/>
          </a:p>
        </p:txBody>
      </p:sp>
      <p:sp>
        <p:nvSpPr>
          <p:cNvPr id="36871" name="AutoShape 7"/>
          <p:cNvSpPr>
            <a:spLocks noChangeArrowheads="1"/>
          </p:cNvSpPr>
          <p:nvPr/>
        </p:nvSpPr>
        <p:spPr bwMode="auto">
          <a:xfrm>
            <a:off x="4800600" y="1143000"/>
            <a:ext cx="4343400" cy="5105400"/>
          </a:xfrm>
          <a:prstGeom prst="roundRect">
            <a:avLst>
              <a:gd name="adj" fmla="val 9106"/>
            </a:avLst>
          </a:prstGeom>
          <a:noFill/>
          <a:ln w="25400">
            <a:noFill/>
            <a:round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>
              <a:defRPr/>
            </a:pPr>
            <a:r>
              <a:rPr lang="ru-RU" sz="2400" dirty="0" smtClean="0">
                <a:solidFill>
                  <a:srgbClr val="FF0000"/>
                </a:solidFill>
              </a:rPr>
              <a:t>Гистерезис</a:t>
            </a:r>
            <a:r>
              <a:rPr lang="ru-RU" sz="2400" dirty="0" smtClean="0"/>
              <a:t> – это свойство биологических, физических и прочих систем, в которых мгновенный отклик на воздействия зависит от их текущего состояния, а на интервале времени поведение системы определяется ее предысторией. </a:t>
            </a:r>
            <a:r>
              <a:rPr lang="ru-RU" sz="2400" dirty="0" smtClean="0">
                <a:solidFill>
                  <a:srgbClr val="FF0000"/>
                </a:solidFill>
              </a:rPr>
              <a:t>Петлей гистерезиса </a:t>
            </a:r>
            <a:r>
              <a:rPr lang="ru-RU" sz="2400" dirty="0" smtClean="0"/>
              <a:t>называется график, демонстрирующий это свойство.</a:t>
            </a:r>
            <a:br>
              <a:rPr lang="ru-RU" sz="2400" dirty="0" smtClean="0"/>
            </a:br>
            <a:endParaRPr lang="en-US" sz="2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41698" name="Picture 2" descr="Что такое петля гистерезис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219200"/>
            <a:ext cx="4767385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8675" name="Group 18"/>
          <p:cNvGrpSpPr>
            <a:grpSpLocks/>
          </p:cNvGrpSpPr>
          <p:nvPr/>
        </p:nvGrpSpPr>
        <p:grpSpPr bwMode="auto">
          <a:xfrm>
            <a:off x="1143000" y="920750"/>
            <a:ext cx="6934200" cy="5556250"/>
            <a:chOff x="2208" y="1299"/>
            <a:chExt cx="1365" cy="2539"/>
          </a:xfrm>
        </p:grpSpPr>
        <p:sp>
          <p:nvSpPr>
            <p:cNvPr id="28677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8678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8679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8680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8681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8682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8683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8684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8685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8686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75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3200"/>
                <a:t>В основу концепции </a:t>
              </a:r>
              <a:r>
                <a:rPr lang="ru-RU" sz="3200" b="1">
                  <a:solidFill>
                    <a:srgbClr val="FF0000"/>
                  </a:solidFill>
                </a:rPr>
                <a:t>новой ИТ</a:t>
              </a:r>
              <a:r>
                <a:rPr lang="ru-RU" sz="3200"/>
                <a:t>, базирующейся на широком применении компьютерной техники, положены три основных принципа: </a:t>
              </a:r>
              <a:r>
                <a:rPr lang="ru-RU" sz="3200" b="1">
                  <a:solidFill>
                    <a:srgbClr val="0000FF"/>
                  </a:solidFill>
                </a:rPr>
                <a:t>интегрированность, гибкость, интерактивность</a:t>
              </a:r>
              <a:r>
                <a:rPr lang="ru-RU" sz="3200">
                  <a:solidFill>
                    <a:srgbClr val="0000FF"/>
                  </a:solidFill>
                </a:rPr>
                <a:t>.</a:t>
              </a:r>
            </a:p>
            <a:p>
              <a:pPr algn="ctr"/>
              <a:endParaRPr lang="ru-RU" sz="2800"/>
            </a:p>
            <a:p>
              <a:pPr algn="ctr"/>
              <a:endParaRPr lang="en-US" sz="2400"/>
            </a:p>
          </p:txBody>
        </p:sp>
        <p:sp>
          <p:nvSpPr>
            <p:cNvPr id="28687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8688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867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smtClean="0"/>
              <a:t>Новая информационная технология</a:t>
            </a:r>
            <a:endParaRPr lang="en-US" sz="3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i="1" dirty="0" smtClean="0"/>
              <a:t>Оптические логические устройства</a:t>
            </a:r>
            <a:endParaRPr lang="en-US" sz="32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381000" y="2057400"/>
            <a:ext cx="8229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>
              <a:defRPr/>
            </a:pPr>
            <a:r>
              <a:rPr lang="ru-RU" sz="2400" dirty="0" smtClean="0"/>
              <a:t> </a:t>
            </a:r>
            <a:r>
              <a:rPr lang="ru-RU" sz="2000" dirty="0" smtClean="0"/>
              <a:t>Весь набор полностью оптических логических устройств для синтеза более сложных блоков оптических компьютеров реализуется на основе пассивных </a:t>
            </a:r>
            <a:r>
              <a:rPr lang="ru-RU" sz="2000" b="1" dirty="0" smtClean="0">
                <a:solidFill>
                  <a:srgbClr val="FF0000"/>
                </a:solidFill>
              </a:rPr>
              <a:t>нелинейных резонаторов-интерферометров</a:t>
            </a:r>
            <a:r>
              <a:rPr lang="ru-RU" sz="2000" dirty="0" smtClean="0"/>
              <a:t>. В зависимости от начальных условий (начального положения пика пропускания и начальной интенсивности оптического излучения) в пассивном нелинейном резонаторе, </a:t>
            </a:r>
            <a:r>
              <a:rPr lang="ru-RU" sz="2000" b="1" dirty="0" smtClean="0"/>
              <a:t>нелинейный процесс завершается установлением одного из двух устойчивых состояний пропускания падающего излучения</a:t>
            </a:r>
            <a:r>
              <a:rPr lang="ru-RU" sz="2000" dirty="0" smtClean="0"/>
              <a:t>. А из нескольких нелинейных резонаторов можно собрать любой, более сложный логический элемент (триггер).</a:t>
            </a:r>
            <a:endParaRPr lang="ru-RU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4000" dirty="0" smtClean="0"/>
              <a:t>Нелинейные резонаторы</a:t>
            </a:r>
            <a:endParaRPr lang="en-US" sz="4000" dirty="0"/>
          </a:p>
        </p:txBody>
      </p:sp>
      <p:pic>
        <p:nvPicPr>
          <p:cNvPr id="19" name="Picture 4" descr="http://spie.org/Images/Graphics/Publications/FG08_P32_Fabry-Perot_Interferomet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10" y="1152034"/>
            <a:ext cx="9078890" cy="49840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i="1" dirty="0" smtClean="0"/>
              <a:t>Оптические элементы памяти</a:t>
            </a:r>
            <a:endParaRPr lang="en-US" sz="32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381000" y="2057400"/>
            <a:ext cx="8229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>
              <a:defRPr/>
            </a:pPr>
            <a:r>
              <a:rPr lang="ru-RU" sz="2400" dirty="0" smtClean="0"/>
              <a:t>         Элементы памяти оптического компьютера представляют собой полупроводниковые нелинейные оптические интерферометры, в основном, созданными из арсенида галлия (</a:t>
            </a:r>
            <a:r>
              <a:rPr lang="ru-RU" sz="2400" dirty="0" err="1" smtClean="0"/>
              <a:t>GaAs</a:t>
            </a:r>
            <a:r>
              <a:rPr lang="ru-RU" sz="2400" dirty="0" smtClean="0"/>
              <a:t>). Минимальный размер оптического элемента памяти определяется минимально необходимым числом атомов, для которого устойчиво наблюдается оптическая </a:t>
            </a:r>
            <a:r>
              <a:rPr lang="ru-RU" sz="2400" dirty="0" err="1" smtClean="0"/>
              <a:t>бистабильность</a:t>
            </a:r>
            <a:r>
              <a:rPr lang="ru-RU" sz="2400" dirty="0" smtClean="0"/>
              <a:t>. Это число составляет ~1000 атомов, что соответствует </a:t>
            </a:r>
            <a:r>
              <a:rPr lang="ru-RU" sz="2400" dirty="0" smtClean="0">
                <a:solidFill>
                  <a:srgbClr val="FF0000"/>
                </a:solidFill>
              </a:rPr>
              <a:t>1-10 нанометрам</a:t>
            </a:r>
            <a:r>
              <a:rPr lang="ru-RU" sz="2400" dirty="0" smtClean="0"/>
              <a:t>.</a:t>
            </a:r>
            <a:r>
              <a:rPr lang="ru-RU" sz="2000" dirty="0" smtClean="0"/>
              <a:t> </a:t>
            </a:r>
            <a:endParaRPr lang="ru-RU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i="1" dirty="0" smtClean="0"/>
              <a:t>light emitting diode</a:t>
            </a:r>
            <a:endParaRPr lang="en-US" i="1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381000" y="2057400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>
              <a:defRPr/>
            </a:pPr>
            <a:r>
              <a:rPr lang="ru-RU" sz="2400" dirty="0" smtClean="0"/>
              <a:t>    Светодиод состоит из полупроводникового кристалла на </a:t>
            </a:r>
            <a:r>
              <a:rPr lang="ru-RU" sz="2400" dirty="0" err="1" smtClean="0"/>
              <a:t>токонепроводящей</a:t>
            </a:r>
            <a:r>
              <a:rPr lang="ru-RU" sz="2400" dirty="0" smtClean="0"/>
              <a:t> подложке, корпуса с контактными выводами и оптической системой. Для повышения жизнестойкости пространство между кристаллом и пластиковой линзой заполнено прозрачным силиконом. Алюминиевая основа служит для отвода избыточного тепла. Которого, надо сказать, выделяется совсем небольшое количество.</a:t>
            </a:r>
            <a:r>
              <a:rPr lang="ru-RU" sz="2000" dirty="0" smtClean="0"/>
              <a:t> </a:t>
            </a:r>
            <a:endParaRPr lang="ru-RU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4000" i="1" dirty="0" smtClean="0"/>
              <a:t>light emitting diode</a:t>
            </a:r>
            <a:endParaRPr lang="en-US" sz="4000" dirty="0"/>
          </a:p>
        </p:txBody>
      </p:sp>
      <p:pic>
        <p:nvPicPr>
          <p:cNvPr id="551938" name="Picture 2" descr="http://iknowit.ru/image_base/2009/pimg_475_1170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083444" cy="563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i="1" dirty="0" smtClean="0"/>
              <a:t>light emitting diode</a:t>
            </a:r>
            <a:endParaRPr lang="en-US" i="1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381000" y="2057400"/>
            <a:ext cx="8229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>
              <a:defRPr/>
            </a:pPr>
            <a:r>
              <a:rPr lang="ru-RU" sz="2400" dirty="0" smtClean="0"/>
              <a:t> Свечение в полупроводниковом кристалле возникает при </a:t>
            </a:r>
            <a:r>
              <a:rPr lang="ru-RU" sz="2400" dirty="0" smtClean="0">
                <a:solidFill>
                  <a:srgbClr val="FF0000"/>
                </a:solidFill>
              </a:rPr>
              <a:t>рекомбинации электронов и дырок в области p-n-перехода</a:t>
            </a:r>
            <a:r>
              <a:rPr lang="ru-RU" sz="2400" dirty="0" smtClean="0"/>
              <a:t>. Область p-n-перехода, образуется контактом двух полупроводников с разными типами проводимости. </a:t>
            </a:r>
          </a:p>
          <a:p>
            <a:pPr marL="271463" indent="-271463">
              <a:defRPr/>
            </a:pPr>
            <a:r>
              <a:rPr lang="ru-RU" sz="2400" dirty="0" smtClean="0"/>
              <a:t>Очевидно, что </a:t>
            </a:r>
            <a:r>
              <a:rPr lang="ru-RU" sz="2400" dirty="0" smtClean="0">
                <a:solidFill>
                  <a:srgbClr val="FF0000"/>
                </a:solidFill>
              </a:rPr>
              <a:t>чем больший ток проходит через светодиод, тем он светит ярче</a:t>
            </a:r>
            <a:r>
              <a:rPr lang="ru-RU" sz="2400" dirty="0" smtClean="0"/>
              <a:t>, поскольку чем больше ток, тем больше электронов и дырок поступают в зону рекомбинации в единицу времени.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i="1" dirty="0" smtClean="0"/>
              <a:t>light emitting diode</a:t>
            </a:r>
            <a:endParaRPr lang="en-US" i="1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1676400"/>
            <a:ext cx="8229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>
              <a:defRPr/>
            </a:pPr>
            <a:r>
              <a:rPr lang="ru-RU" sz="2400" dirty="0" smtClean="0"/>
              <a:t> Чтобы p-n-переход стал излучать свет, </a:t>
            </a:r>
            <a:r>
              <a:rPr lang="ru-RU" sz="2400" dirty="0" smtClean="0">
                <a:solidFill>
                  <a:srgbClr val="FF0000"/>
                </a:solidFill>
              </a:rPr>
              <a:t>ширина зоны в активной области светодиода должна быть близка к энергии квантов света видимого диапазона</a:t>
            </a:r>
            <a:r>
              <a:rPr lang="ru-RU" sz="2400" dirty="0" smtClean="0"/>
              <a:t>. Во-вторых, </a:t>
            </a:r>
            <a:r>
              <a:rPr lang="ru-RU" sz="2400" dirty="0" smtClean="0">
                <a:solidFill>
                  <a:srgbClr val="FF0000"/>
                </a:solidFill>
              </a:rPr>
              <a:t>полупроводниковый кристалл должен содержать мало дефектов, из-за которых рекомбинация происходит без излучения</a:t>
            </a:r>
            <a:r>
              <a:rPr lang="ru-RU" sz="2400" dirty="0" smtClean="0"/>
              <a:t>. Чтобы соблюсти оба условия, зачастую одного </a:t>
            </a:r>
            <a:r>
              <a:rPr lang="ru-RU" sz="2400" dirty="0" err="1" smtClean="0"/>
              <a:t>р</a:t>
            </a:r>
            <a:r>
              <a:rPr lang="ru-RU" sz="2400" dirty="0" smtClean="0"/>
              <a:t>-</a:t>
            </a:r>
            <a:r>
              <a:rPr lang="en-US" sz="2400" dirty="0" smtClean="0"/>
              <a:t>n</a:t>
            </a:r>
            <a:r>
              <a:rPr lang="ru-RU" sz="2400" dirty="0" smtClean="0"/>
              <a:t>-перехода в кристалле оказывается недостаточно, и производители вынуждены идти на изготовление многослойных полупроводниковых структур, так называемых </a:t>
            </a:r>
            <a:r>
              <a:rPr lang="ru-RU" sz="2400" dirty="0" err="1" smtClean="0">
                <a:solidFill>
                  <a:srgbClr val="FF0000"/>
                </a:solidFill>
              </a:rPr>
              <a:t>гетероструктур</a:t>
            </a:r>
            <a:r>
              <a:rPr lang="ru-RU" sz="2400" dirty="0" smtClean="0"/>
              <a:t>.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i="1" dirty="0" smtClean="0"/>
              <a:t>Проблема цвета</a:t>
            </a:r>
            <a:endParaRPr lang="en-US" i="1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1676400"/>
            <a:ext cx="822960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>
              <a:defRPr/>
            </a:pPr>
            <a:r>
              <a:rPr lang="ru-RU" sz="2400" dirty="0" smtClean="0"/>
              <a:t> </a:t>
            </a:r>
            <a:r>
              <a:rPr lang="ru-RU" b="1" dirty="0" smtClean="0">
                <a:solidFill>
                  <a:srgbClr val="FF0000"/>
                </a:solidFill>
              </a:rPr>
              <a:t>Белый свет </a:t>
            </a:r>
            <a:r>
              <a:rPr lang="ru-RU" dirty="0" smtClean="0"/>
              <a:t>от светодиодов можно получить несколькими способами. </a:t>
            </a:r>
            <a:r>
              <a:rPr lang="ru-RU" b="1" dirty="0" smtClean="0"/>
              <a:t>Первый</a:t>
            </a:r>
            <a:r>
              <a:rPr lang="ru-RU" dirty="0" smtClean="0"/>
              <a:t> — смешать цвета по технологии </a:t>
            </a:r>
            <a:r>
              <a:rPr lang="ru-RU" dirty="0" smtClean="0">
                <a:solidFill>
                  <a:srgbClr val="FF0000"/>
                </a:solidFill>
              </a:rPr>
              <a:t>RGB</a:t>
            </a:r>
            <a:r>
              <a:rPr lang="ru-RU" dirty="0" smtClean="0"/>
              <a:t>. На одной матрице плотно размещаются красные, голубые и зеленые светодиоды, излучение которых смешивается при помощи оптической системы, например линзы. В результате получается белый свет. </a:t>
            </a:r>
            <a:r>
              <a:rPr lang="ru-RU" b="1" dirty="0" smtClean="0"/>
              <a:t>Второй</a:t>
            </a:r>
            <a:r>
              <a:rPr lang="ru-RU" dirty="0" smtClean="0"/>
              <a:t> способ заключается в том, что на поверхность светодиода, излучающего в ультрафиолетовом диапазоне (есть и такие), наносится три люминофора, излучающих, соответственно, голубой, зеленый и красный свет. По принципу люминесцентной лампы. </a:t>
            </a:r>
            <a:r>
              <a:rPr lang="ru-RU" b="1" dirty="0" smtClean="0"/>
              <a:t>Третий</a:t>
            </a:r>
            <a:r>
              <a:rPr lang="ru-RU" dirty="0" smtClean="0"/>
              <a:t> способ - это когда желто-зеленый или зелено-красный люминофор наносятся на голубой светодиод. При этом два или три излучения смешиваются, образуя белый или близкий к белому свет.</a:t>
            </a:r>
            <a:endParaRPr lang="ru-RU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i="1" dirty="0" smtClean="0"/>
              <a:t>Последние разработки</a:t>
            </a:r>
            <a:endParaRPr lang="en-US" i="1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1676400"/>
            <a:ext cx="8229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>
              <a:defRPr/>
            </a:pPr>
            <a:r>
              <a:rPr lang="ru-RU" sz="2400" dirty="0" smtClean="0"/>
              <a:t> </a:t>
            </a:r>
            <a:r>
              <a:rPr lang="ru-RU" sz="2600" dirty="0" smtClean="0"/>
              <a:t>Суть последних разработок: </a:t>
            </a:r>
            <a:r>
              <a:rPr lang="ru-RU" sz="2600" b="1" dirty="0" smtClean="0"/>
              <a:t>избавиться от преобразования светового сигнала (фотонов) в электрический (электронов) </a:t>
            </a:r>
            <a:r>
              <a:rPr lang="ru-RU" sz="2600" dirty="0" smtClean="0"/>
              <a:t>на всем протяжении прохождения по цепи. Если раньше процессы протекающие в чипе можно было описать как </a:t>
            </a:r>
            <a:r>
              <a:rPr lang="ru-RU" sz="2600" dirty="0" smtClean="0">
                <a:solidFill>
                  <a:srgbClr val="FF0000"/>
                </a:solidFill>
              </a:rPr>
              <a:t>фотон-электрон-фотон</a:t>
            </a:r>
            <a:r>
              <a:rPr lang="ru-RU" sz="2600" dirty="0" smtClean="0"/>
              <a:t>, то сейчас, благодаря «</a:t>
            </a:r>
            <a:r>
              <a:rPr lang="ru-RU" sz="2600" dirty="0" smtClean="0">
                <a:solidFill>
                  <a:srgbClr val="FF0000"/>
                </a:solidFill>
              </a:rPr>
              <a:t>диоду для света</a:t>
            </a:r>
            <a:r>
              <a:rPr lang="ru-RU" sz="2600" dirty="0" smtClean="0"/>
              <a:t>» встроенному в чип — </a:t>
            </a:r>
            <a:r>
              <a:rPr lang="ru-RU" sz="2600" dirty="0" smtClean="0">
                <a:solidFill>
                  <a:srgbClr val="FF0000"/>
                </a:solidFill>
              </a:rPr>
              <a:t>фотон-фотон</a:t>
            </a:r>
            <a:r>
              <a:rPr lang="ru-RU" sz="2600" dirty="0" smtClean="0"/>
              <a:t>. Оптический компьютер становится реальностью.</a:t>
            </a:r>
            <a:endParaRPr lang="ru-RU" sz="2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i="1" dirty="0" smtClean="0"/>
              <a:t>Последние разработки</a:t>
            </a:r>
            <a:endParaRPr lang="en-US" i="1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1676400"/>
            <a:ext cx="8229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>
              <a:defRPr/>
            </a:pPr>
            <a:r>
              <a:rPr lang="ru-RU" sz="2400" dirty="0" smtClean="0"/>
              <a:t> </a:t>
            </a:r>
            <a:r>
              <a:rPr lang="ru-RU" sz="2800" dirty="0" smtClean="0"/>
              <a:t>Это значит, что по волоконно-оптической сети к компьютеру может подводиться сразу </a:t>
            </a:r>
            <a:r>
              <a:rPr lang="ru-RU" sz="2800" b="1" dirty="0" smtClean="0"/>
              <a:t>несколько пучков информации </a:t>
            </a:r>
            <a:r>
              <a:rPr lang="ru-RU" sz="2800" dirty="0" smtClean="0"/>
              <a:t>без преобразования и замедления сигнала. Скорость света превосходит скорость компьютера на электронах. По медным проводам может проходить </a:t>
            </a:r>
            <a:r>
              <a:rPr lang="ru-RU" sz="2800" b="1" dirty="0" smtClean="0"/>
              <a:t>только один электронный поток данных</a:t>
            </a:r>
            <a:r>
              <a:rPr lang="ru-RU" sz="2800" dirty="0" smtClean="0"/>
              <a:t>.</a:t>
            </a:r>
            <a:endParaRPr lang="ru-RU" sz="2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4400" smtClean="0"/>
              <a:t>Характеристики НИТ</a:t>
            </a:r>
            <a:endParaRPr lang="en-US" sz="4400" smtClean="0">
              <a:solidFill>
                <a:schemeClr val="accent1"/>
              </a:solidFill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/>
          </a:p>
        </p:txBody>
      </p:sp>
      <p:sp>
        <p:nvSpPr>
          <p:cNvPr id="6967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6967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alpha val="36000"/>
                </a:schemeClr>
              </a:gs>
              <a:gs pos="100000">
                <a:schemeClr val="hlink">
                  <a:gamma/>
                  <a:tint val="33725"/>
                  <a:invGamma/>
                </a:schemeClr>
              </a:gs>
            </a:gsLst>
            <a:lin ang="540000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29702" name="AutoShape 48"/>
          <p:cNvSpPr>
            <a:spLocks noChangeArrowheads="1"/>
          </p:cNvSpPr>
          <p:nvPr/>
        </p:nvSpPr>
        <p:spPr bwMode="gray">
          <a:xfrm>
            <a:off x="1905000" y="5029200"/>
            <a:ext cx="6477000" cy="762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/>
              <a:t>возможность коллективного исполнения документов </a:t>
            </a:r>
          </a:p>
          <a:p>
            <a:pPr eaLnBrk="0" hangingPunct="0"/>
            <a:r>
              <a:rPr lang="ru-RU"/>
              <a:t>на основе группы ПЭВМ, объединенных средствами </a:t>
            </a:r>
          </a:p>
          <a:p>
            <a:pPr eaLnBrk="0" hangingPunct="0"/>
            <a:r>
              <a:rPr lang="ru-RU"/>
              <a:t>коммуникации</a:t>
            </a:r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29703" name="AutoShape 49"/>
          <p:cNvSpPr>
            <a:spLocks noChangeArrowheads="1"/>
          </p:cNvSpPr>
          <p:nvPr/>
        </p:nvSpPr>
        <p:spPr bwMode="gray">
          <a:xfrm>
            <a:off x="2317750" y="4191000"/>
            <a:ext cx="5988050" cy="6858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/>
              <a:t>интерактивный (диалоговый) режим решения задачи </a:t>
            </a:r>
          </a:p>
          <a:p>
            <a:pPr eaLnBrk="0" hangingPunct="0"/>
            <a:r>
              <a:rPr lang="ru-RU"/>
              <a:t>с широкими возможностями для пользователя</a:t>
            </a:r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29704" name="AutoShape 50"/>
          <p:cNvSpPr>
            <a:spLocks noChangeArrowheads="1"/>
          </p:cNvSpPr>
          <p:nvPr/>
        </p:nvSpPr>
        <p:spPr bwMode="gray">
          <a:xfrm>
            <a:off x="2438400" y="3459163"/>
            <a:ext cx="54864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/>
              <a:t>безбумажный процесс обработки документа</a:t>
            </a:r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29705" name="AutoShape 51"/>
          <p:cNvSpPr>
            <a:spLocks noChangeArrowheads="1"/>
          </p:cNvSpPr>
          <p:nvPr/>
        </p:nvSpPr>
        <p:spPr bwMode="gray">
          <a:xfrm>
            <a:off x="2209800" y="2209800"/>
            <a:ext cx="6629400" cy="8382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/>
              <a:t>сквозная информационная поддержка на всех этапах</a:t>
            </a:r>
          </a:p>
          <a:p>
            <a:pPr eaLnBrk="0" hangingPunct="0"/>
            <a:r>
              <a:rPr lang="ru-RU"/>
              <a:t> прохождения информации на основе интегрированной </a:t>
            </a:r>
          </a:p>
          <a:p>
            <a:pPr eaLnBrk="0" hangingPunct="0"/>
            <a:r>
              <a:rPr lang="ru-RU"/>
              <a:t>базы данных</a:t>
            </a:r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29706" name="AutoShape 52"/>
          <p:cNvSpPr>
            <a:spLocks noChangeArrowheads="1"/>
          </p:cNvSpPr>
          <p:nvPr/>
        </p:nvSpPr>
        <p:spPr bwMode="gray">
          <a:xfrm>
            <a:off x="1371600" y="1447800"/>
            <a:ext cx="69977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/>
              <a:t>работа пользователя в режиме манипулирования данными</a:t>
            </a:r>
            <a:endParaRPr lang="en-US" b="1">
              <a:solidFill>
                <a:schemeClr val="tx2"/>
              </a:solidFill>
            </a:endParaRPr>
          </a:p>
        </p:txBody>
      </p:sp>
      <p:grpSp>
        <p:nvGrpSpPr>
          <p:cNvPr id="29707" name="Group 53"/>
          <p:cNvGrpSpPr>
            <a:grpSpLocks/>
          </p:cNvGrpSpPr>
          <p:nvPr/>
        </p:nvGrpSpPr>
        <p:grpSpPr bwMode="auto">
          <a:xfrm>
            <a:off x="990600" y="1600200"/>
            <a:ext cx="381000" cy="381000"/>
            <a:chOff x="2078" y="1680"/>
            <a:chExt cx="1615" cy="1615"/>
          </a:xfrm>
        </p:grpSpPr>
        <p:sp>
          <p:nvSpPr>
            <p:cNvPr id="29744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9745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88" name="Oval 56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47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49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29708" name="Group 60"/>
          <p:cNvGrpSpPr>
            <a:grpSpLocks/>
          </p:cNvGrpSpPr>
          <p:nvPr/>
        </p:nvGrpSpPr>
        <p:grpSpPr bwMode="auto">
          <a:xfrm>
            <a:off x="1828800" y="2438400"/>
            <a:ext cx="381000" cy="381000"/>
            <a:chOff x="2078" y="1680"/>
            <a:chExt cx="1615" cy="1615"/>
          </a:xfrm>
        </p:grpSpPr>
        <p:sp>
          <p:nvSpPr>
            <p:cNvPr id="2973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973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95" name="Oval 63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4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7" name="Oval 65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4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29709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297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97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02" name="Oval 70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29710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29726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9727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09" name="Oval 77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29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11" name="Oval 79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31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4532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29711" name="Group 81"/>
          <p:cNvGrpSpPr>
            <a:grpSpLocks/>
          </p:cNvGrpSpPr>
          <p:nvPr/>
        </p:nvGrpSpPr>
        <p:grpSpPr bwMode="auto">
          <a:xfrm>
            <a:off x="1600200" y="5181600"/>
            <a:ext cx="355600" cy="381000"/>
            <a:chOff x="2078" y="1680"/>
            <a:chExt cx="1615" cy="1615"/>
          </a:xfrm>
        </p:grpSpPr>
        <p:sp>
          <p:nvSpPr>
            <p:cNvPr id="2972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972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16" name="Oval 84"/>
            <p:cNvSpPr>
              <a:spLocks noChangeArrowheads="1"/>
            </p:cNvSpPr>
            <p:nvPr/>
          </p:nvSpPr>
          <p:spPr bwMode="gray">
            <a:xfrm>
              <a:off x="2251" y="1855"/>
              <a:ext cx="1262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2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18" name="Oval 86"/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2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29712" name="Group 81"/>
          <p:cNvGrpSpPr>
            <a:grpSpLocks/>
          </p:cNvGrpSpPr>
          <p:nvPr/>
        </p:nvGrpSpPr>
        <p:grpSpPr bwMode="auto">
          <a:xfrm>
            <a:off x="914400" y="5791200"/>
            <a:ext cx="355600" cy="381000"/>
            <a:chOff x="2078" y="1680"/>
            <a:chExt cx="1615" cy="1615"/>
          </a:xfrm>
        </p:grpSpPr>
        <p:sp>
          <p:nvSpPr>
            <p:cNvPr id="2971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971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1" name="Oval 84"/>
            <p:cNvSpPr>
              <a:spLocks noChangeArrowheads="1"/>
            </p:cNvSpPr>
            <p:nvPr/>
          </p:nvSpPr>
          <p:spPr bwMode="gray">
            <a:xfrm>
              <a:off x="2251" y="1855"/>
              <a:ext cx="1262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1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53" name="Oval 86"/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1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sp>
        <p:nvSpPr>
          <p:cNvPr id="29713" name="AutoShape 48"/>
          <p:cNvSpPr>
            <a:spLocks noChangeArrowheads="1"/>
          </p:cNvSpPr>
          <p:nvPr/>
        </p:nvSpPr>
        <p:spPr bwMode="gray">
          <a:xfrm>
            <a:off x="1219200" y="5867400"/>
            <a:ext cx="6705600" cy="609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/>
              <a:t>возможность адаптивной перестройки форм и способа </a:t>
            </a:r>
          </a:p>
          <a:p>
            <a:pPr eaLnBrk="0" hangingPunct="0"/>
            <a:r>
              <a:rPr lang="ru-RU"/>
              <a:t>представления информации в процесс решения задачи</a:t>
            </a:r>
            <a:endParaRPr lang="en-US" b="1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i="1" dirty="0" smtClean="0"/>
              <a:t>«Диод для света»</a:t>
            </a:r>
            <a:endParaRPr lang="en-US" i="1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1676400"/>
            <a:ext cx="8229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>
              <a:defRPr/>
            </a:pPr>
            <a:r>
              <a:rPr lang="ru-RU" sz="2400" dirty="0" smtClean="0"/>
              <a:t> </a:t>
            </a:r>
            <a:r>
              <a:rPr lang="ru-RU" sz="2800" dirty="0" smtClean="0"/>
              <a:t>Он работает так же, как его электрический аналог, пропуская лишь в одном направлении, только </a:t>
            </a:r>
            <a:r>
              <a:rPr lang="ru-RU" sz="2800" b="1" dirty="0" smtClean="0">
                <a:solidFill>
                  <a:srgbClr val="FF0000"/>
                </a:solidFill>
              </a:rPr>
              <a:t>не ток, а свет</a:t>
            </a:r>
            <a:r>
              <a:rPr lang="ru-RU" sz="2800" dirty="0" smtClean="0"/>
              <a:t>.</a:t>
            </a:r>
          </a:p>
          <a:p>
            <a:pPr marL="271463" indent="-271463">
              <a:defRPr/>
            </a:pPr>
            <a:r>
              <a:rPr lang="ru-RU" sz="2000" dirty="0" smtClean="0"/>
              <a:t>         Ключевым для разработки является выбор материала, обладающего необходимыми свойствами. На его роль подходит </a:t>
            </a:r>
            <a:r>
              <a:rPr lang="ru-RU" sz="2000" b="1" dirty="0" smtClean="0">
                <a:solidFill>
                  <a:srgbClr val="FF0000"/>
                </a:solidFill>
              </a:rPr>
              <a:t>гранат</a:t>
            </a:r>
            <a:r>
              <a:rPr lang="ru-RU" sz="2000" dirty="0" smtClean="0"/>
              <a:t>, пленка из которого на поверхности кремниевого чипа по-разному преломляет свет, падающий на нее под разными углами, в результате пропуская свет только в одном направлении. Основная заслуга специалистов заключается в том, что они нашли способ формирования этой пленки с применением стандартного оборудования для выпуска кремниевых чипов. </a:t>
            </a:r>
            <a:endParaRPr lang="ru-RU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4000" i="1" dirty="0" smtClean="0"/>
              <a:t>«Диод для света»</a:t>
            </a:r>
            <a:endParaRPr lang="en-US" sz="4000" dirty="0"/>
          </a:p>
        </p:txBody>
      </p:sp>
      <p:pic>
        <p:nvPicPr>
          <p:cNvPr id="557058" name="Picture 2" descr="Ученые в MIT создали &quot;гранатовый диод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144000" cy="563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4000" i="1" dirty="0" smtClean="0"/>
              <a:t>Проблемы создания ОК</a:t>
            </a:r>
            <a:endParaRPr lang="en-US" sz="40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1905000"/>
            <a:ext cx="82296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>
              <a:defRPr/>
            </a:pPr>
            <a:r>
              <a:rPr lang="ru-RU" sz="2400" dirty="0" smtClean="0"/>
              <a:t> </a:t>
            </a:r>
            <a:r>
              <a:rPr lang="ru-RU" sz="2000" dirty="0" smtClean="0"/>
              <a:t>К настоящему времени </a:t>
            </a:r>
            <a:r>
              <a:rPr lang="ru-RU" sz="2000" dirty="0" smtClean="0">
                <a:solidFill>
                  <a:srgbClr val="FF0000"/>
                </a:solidFill>
              </a:rPr>
              <a:t>уже созданы и оптимизированы отдельные составляющие оптических компьютеров </a:t>
            </a:r>
            <a:r>
              <a:rPr lang="ru-RU" sz="2000" dirty="0" smtClean="0"/>
              <a:t>– оптические процессоры, ячейки памяти, однако до полной сборки еще далеко. Основной проблемой, стоящей перед учеными, является синхронизация работы отдельных элементов оптического компьютера в единой системе, поскольку уже существующие элементы характеризуются различными параметрами рабочей волны светового излучения (интенсивность, длина волны), и уменьшение его размера. Если для конструирования оптического компьютера использовать уже разработанные компоненты, то обычный PC имел бы размеры легкового автомобиля.</a:t>
            </a:r>
            <a:endParaRPr lang="ru-RU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Потенциальные преимущества ОК</a:t>
            </a:r>
            <a:endParaRPr lang="en-US" sz="2800" dirty="0" smtClean="0">
              <a:solidFill>
                <a:schemeClr val="accent1"/>
              </a:solidFill>
            </a:endParaRP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/>
          </a:p>
        </p:txBody>
      </p:sp>
      <p:sp>
        <p:nvSpPr>
          <p:cNvPr id="6967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6967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alpha val="36000"/>
                </a:schemeClr>
              </a:gs>
              <a:gs pos="100000">
                <a:schemeClr val="hlink">
                  <a:gamma/>
                  <a:tint val="33725"/>
                  <a:invGamma/>
                </a:schemeClr>
              </a:gs>
            </a:gsLst>
            <a:lin ang="540000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59400" name="AutoShape 50"/>
          <p:cNvSpPr>
            <a:spLocks noChangeArrowheads="1"/>
          </p:cNvSpPr>
          <p:nvPr/>
        </p:nvSpPr>
        <p:spPr bwMode="gray">
          <a:xfrm>
            <a:off x="1600200" y="5334000"/>
            <a:ext cx="7543800" cy="10414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b="1" dirty="0" smtClean="0"/>
              <a:t>взаимодействие световых потоков с нелинейными средами </a:t>
            </a:r>
          </a:p>
          <a:p>
            <a:pPr eaLnBrk="0" hangingPunct="0"/>
            <a:r>
              <a:rPr lang="ru-RU" b="1" dirty="0" smtClean="0"/>
              <a:t>распределено по всей среде, что дает новые степени свободы </a:t>
            </a:r>
          </a:p>
          <a:p>
            <a:pPr eaLnBrk="0" hangingPunct="0"/>
            <a:r>
              <a:rPr lang="ru-RU" b="1" dirty="0" smtClean="0"/>
              <a:t>в организации связи и создании параллельных архитектур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59401" name="AutoShape 51"/>
          <p:cNvSpPr>
            <a:spLocks noChangeArrowheads="1"/>
          </p:cNvSpPr>
          <p:nvPr/>
        </p:nvSpPr>
        <p:spPr bwMode="gray">
          <a:xfrm>
            <a:off x="2362200" y="2514600"/>
            <a:ext cx="6629400" cy="990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2000" b="1" dirty="0" smtClean="0">
                <a:latin typeface="Times New Roman"/>
                <a:ea typeface="Calibri"/>
              </a:rPr>
              <a:t>световые потоки могут быть локализованы в </a:t>
            </a:r>
          </a:p>
          <a:p>
            <a:pPr eaLnBrk="0" hangingPunct="0"/>
            <a:r>
              <a:rPr lang="ru-RU" sz="2000" b="1" dirty="0" smtClean="0">
                <a:latin typeface="Times New Roman"/>
                <a:ea typeface="Calibri"/>
              </a:rPr>
              <a:t>поперечном направлении до </a:t>
            </a:r>
            <a:r>
              <a:rPr lang="ru-RU" sz="2000" b="1" dirty="0" err="1" smtClean="0">
                <a:latin typeface="Times New Roman"/>
                <a:ea typeface="Calibri"/>
              </a:rPr>
              <a:t>нанометровых</a:t>
            </a:r>
            <a:r>
              <a:rPr lang="ru-RU" sz="2000" b="1" dirty="0" smtClean="0">
                <a:latin typeface="Times New Roman"/>
                <a:ea typeface="Calibri"/>
              </a:rPr>
              <a:t> размеров и </a:t>
            </a:r>
          </a:p>
          <a:p>
            <a:pPr eaLnBrk="0" hangingPunct="0"/>
            <a:r>
              <a:rPr lang="ru-RU" sz="2000" b="1" dirty="0" smtClean="0">
                <a:latin typeface="Times New Roman"/>
                <a:ea typeface="Calibri"/>
              </a:rPr>
              <a:t>передаваться по свободному пространству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59402" name="AutoShape 52"/>
          <p:cNvSpPr>
            <a:spLocks noChangeArrowheads="1"/>
          </p:cNvSpPr>
          <p:nvPr/>
        </p:nvSpPr>
        <p:spPr bwMode="gray">
          <a:xfrm>
            <a:off x="1295400" y="1219200"/>
            <a:ext cx="6172200" cy="10668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2000" b="1" dirty="0" smtClean="0"/>
              <a:t>световые потоки, в отличие от </a:t>
            </a:r>
          </a:p>
          <a:p>
            <a:pPr eaLnBrk="0" hangingPunct="0"/>
            <a:r>
              <a:rPr lang="ru-RU" sz="2000" b="1" dirty="0" smtClean="0"/>
              <a:t>электрических, могут пересекаться друг </a:t>
            </a:r>
          </a:p>
          <a:p>
            <a:pPr eaLnBrk="0" hangingPunct="0"/>
            <a:r>
              <a:rPr lang="ru-RU" sz="2000" b="1" dirty="0" smtClean="0"/>
              <a:t>с другом</a:t>
            </a:r>
            <a:endParaRPr lang="en-US" sz="2000" b="1" dirty="0">
              <a:solidFill>
                <a:schemeClr val="tx2"/>
              </a:solidFill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990600" y="1600200"/>
            <a:ext cx="381000" cy="381000"/>
            <a:chOff x="2078" y="1680"/>
            <a:chExt cx="1615" cy="1615"/>
          </a:xfrm>
        </p:grpSpPr>
        <p:sp>
          <p:nvSpPr>
            <p:cNvPr id="59440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41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88" name="Oval 56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43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45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2057400" y="2895600"/>
            <a:ext cx="381000" cy="381000"/>
            <a:chOff x="2078" y="1680"/>
            <a:chExt cx="1615" cy="1615"/>
          </a:xfrm>
        </p:grpSpPr>
        <p:sp>
          <p:nvSpPr>
            <p:cNvPr id="59434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35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95" name="Oval 63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7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7" name="Oval 65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9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1295400" y="5562600"/>
            <a:ext cx="381000" cy="381000"/>
            <a:chOff x="2078" y="1680"/>
            <a:chExt cx="1615" cy="1615"/>
          </a:xfrm>
        </p:grpSpPr>
        <p:sp>
          <p:nvSpPr>
            <p:cNvPr id="59428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29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02" name="Oval 70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1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3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8" name="Group 60"/>
          <p:cNvGrpSpPr>
            <a:grpSpLocks/>
          </p:cNvGrpSpPr>
          <p:nvPr/>
        </p:nvGrpSpPr>
        <p:grpSpPr bwMode="auto">
          <a:xfrm>
            <a:off x="2133600" y="4114800"/>
            <a:ext cx="381000" cy="381000"/>
            <a:chOff x="2078" y="1680"/>
            <a:chExt cx="1615" cy="1615"/>
          </a:xfrm>
        </p:grpSpPr>
        <p:sp>
          <p:nvSpPr>
            <p:cNvPr id="5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7" name="Oval 63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59" name="Oval 65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6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sp>
        <p:nvSpPr>
          <p:cNvPr id="61" name="AutoShape 51"/>
          <p:cNvSpPr>
            <a:spLocks noChangeArrowheads="1"/>
          </p:cNvSpPr>
          <p:nvPr/>
        </p:nvSpPr>
        <p:spPr bwMode="gray">
          <a:xfrm>
            <a:off x="2438400" y="3733800"/>
            <a:ext cx="6248400" cy="10668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2000" b="1" dirty="0" smtClean="0"/>
              <a:t>скорость распространения светового сигнала </a:t>
            </a:r>
          </a:p>
          <a:p>
            <a:pPr eaLnBrk="0" hangingPunct="0"/>
            <a:r>
              <a:rPr lang="ru-RU" sz="2000" b="1" dirty="0" smtClean="0"/>
              <a:t>выше скорости электрического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Потенциальные преимущества ОК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2057400"/>
            <a:ext cx="82296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>
              <a:defRPr/>
            </a:pPr>
            <a:r>
              <a:rPr lang="ru-RU" sz="2400" dirty="0" smtClean="0"/>
              <a:t>       </a:t>
            </a:r>
            <a:r>
              <a:rPr lang="ru-RU" sz="2000" dirty="0" smtClean="0"/>
              <a:t>Создание большего количества параллельных архитектур, по сравнению с полупроводниковыми компьютерами, является </a:t>
            </a:r>
            <a:r>
              <a:rPr lang="ru-RU" sz="2000" dirty="0" smtClean="0">
                <a:solidFill>
                  <a:srgbClr val="FF0000"/>
                </a:solidFill>
              </a:rPr>
              <a:t>основным достоинством оптических компьютеров, оно позволяет преодолеть ограничения по быстродействию и параллельной обработке информации, свойственные современным ЭВМ</a:t>
            </a:r>
            <a:r>
              <a:rPr lang="ru-RU" sz="2000" dirty="0" smtClean="0"/>
              <a:t>. Развитие оптических технологий все равно будет продолжаться, поскольку полученные результаты важны не только для создания оптических компьютеров, но также и для оптических коммуникаций и сети </a:t>
            </a:r>
            <a:r>
              <a:rPr lang="ru-RU" sz="2000" dirty="0" err="1" smtClean="0"/>
              <a:t>Internet</a:t>
            </a:r>
            <a:r>
              <a:rPr lang="ru-RU" sz="2000" dirty="0" smtClean="0"/>
              <a:t>.</a:t>
            </a:r>
            <a:endParaRPr lang="ru-RU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Квантовые компьютеры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1905000"/>
            <a:ext cx="822960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    </a:t>
            </a:r>
            <a:r>
              <a:rPr lang="ru-RU" sz="2000" dirty="0" smtClean="0"/>
              <a:t>Идея о квантовых вычислениях была высказана Юрием Маниным в 1980 году, одна из первых моделей квантового компьютера была предложена</a:t>
            </a:r>
            <a:r>
              <a:rPr lang="ru-RU" sz="2000" baseline="30000" dirty="0" smtClean="0"/>
              <a:t> </a:t>
            </a:r>
            <a:r>
              <a:rPr lang="ru-RU" sz="2000" dirty="0" smtClean="0"/>
              <a:t>Ричардом Фейнманом в 1981 году. </a:t>
            </a:r>
          </a:p>
          <a:p>
            <a:r>
              <a:rPr lang="ru-RU" sz="2000" dirty="0" smtClean="0"/>
              <a:t>     Необходимость в квантовом компьютере возникает тогда, когда мы пытаемся исследовать методами физики сложные </a:t>
            </a:r>
            <a:r>
              <a:rPr lang="ru-RU" sz="2000" dirty="0" err="1" smtClean="0"/>
              <a:t>многочастичные</a:t>
            </a:r>
            <a:r>
              <a:rPr lang="ru-RU" sz="2000" dirty="0" smtClean="0"/>
              <a:t> системы, подобные биологическим. Пространство квантовых состояний таких систем растет как экспонента от числа </a:t>
            </a:r>
            <a:r>
              <a:rPr lang="en-US" sz="2400" b="1" i="1" dirty="0" smtClean="0"/>
              <a:t>n</a:t>
            </a:r>
            <a:r>
              <a:rPr lang="en-US" sz="2000" dirty="0" smtClean="0"/>
              <a:t> </a:t>
            </a:r>
            <a:r>
              <a:rPr lang="ru-RU" sz="2000" dirty="0" smtClean="0"/>
              <a:t>составляющих их реальных частиц, что делает невозможным моделирование их поведения на классических компьютерах уже для </a:t>
            </a:r>
            <a:r>
              <a:rPr lang="en-US" sz="2400" b="1" i="1" dirty="0" smtClean="0"/>
              <a:t>n=10</a:t>
            </a:r>
            <a:r>
              <a:rPr lang="ru-RU" sz="2000" dirty="0" smtClean="0"/>
              <a:t>. </a:t>
            </a:r>
          </a:p>
          <a:p>
            <a:pPr marL="271463" indent="-271463">
              <a:defRPr/>
            </a:pPr>
            <a:endParaRPr lang="ru-RU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Квантовые компьютеры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1905000"/>
            <a:ext cx="8229600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 </a:t>
            </a:r>
            <a:r>
              <a:rPr lang="ru-RU" dirty="0" smtClean="0"/>
              <a:t>Бит имеет лишь два состояния - 0 и 1, тогда как состояний </a:t>
            </a:r>
            <a:r>
              <a:rPr lang="ru-RU" dirty="0" err="1" smtClean="0">
                <a:solidFill>
                  <a:srgbClr val="FF0000"/>
                </a:solidFill>
              </a:rPr>
              <a:t>кубита</a:t>
            </a:r>
            <a:r>
              <a:rPr lang="ru-RU" dirty="0" smtClean="0">
                <a:solidFill>
                  <a:srgbClr val="FF0000"/>
                </a:solidFill>
              </a:rPr>
              <a:t> (</a:t>
            </a:r>
            <a:r>
              <a:rPr lang="ru-RU" dirty="0" err="1" smtClean="0">
                <a:solidFill>
                  <a:srgbClr val="FF0000"/>
                </a:solidFill>
              </a:rPr>
              <a:t>qubit</a:t>
            </a:r>
            <a:r>
              <a:rPr lang="ru-RU" dirty="0" smtClean="0">
                <a:solidFill>
                  <a:srgbClr val="FF0000"/>
                </a:solidFill>
              </a:rPr>
              <a:t>, </a:t>
            </a:r>
            <a:r>
              <a:rPr lang="ru-RU" dirty="0" err="1" smtClean="0">
                <a:solidFill>
                  <a:srgbClr val="FF0000"/>
                </a:solidFill>
              </a:rPr>
              <a:t>Quantum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ru-RU" dirty="0" err="1" smtClean="0">
                <a:solidFill>
                  <a:srgbClr val="FF0000"/>
                </a:solidFill>
              </a:rPr>
              <a:t>Bit</a:t>
            </a:r>
            <a:r>
              <a:rPr lang="ru-RU" dirty="0" smtClean="0">
                <a:solidFill>
                  <a:srgbClr val="FF0000"/>
                </a:solidFill>
              </a:rPr>
              <a:t>) </a:t>
            </a:r>
            <a:r>
              <a:rPr lang="ru-RU" dirty="0" smtClean="0"/>
              <a:t>значительно больше. Существуют волновые функции, которые называются собственными для какой-либо определенной величины. Квантовая система может находиться в состоянии с волновой функцией, равной линейной комбинации собственных функций, соответствующих каждому из возможных значений (такое состояние называется сложным), т. е. физически - ни в возбужденном, ни в основном состоянии (</a:t>
            </a:r>
            <a:r>
              <a:rPr lang="ru-RU" dirty="0" smtClean="0">
                <a:solidFill>
                  <a:srgbClr val="FF0000"/>
                </a:solidFill>
              </a:rPr>
              <a:t>суперпозиция</a:t>
            </a:r>
            <a:r>
              <a:rPr lang="ru-RU" dirty="0" smtClean="0"/>
              <a:t>). Это означает, что </a:t>
            </a:r>
            <a:r>
              <a:rPr lang="ru-RU" dirty="0" err="1" smtClean="0"/>
              <a:t>кубит</a:t>
            </a:r>
            <a:r>
              <a:rPr lang="ru-RU" dirty="0" smtClean="0"/>
              <a:t> в одну единицу времени равен и 0, и 1, тогда как классический бит в ту же единицу времени равен либо 0, либо 1. Как для классических, так и для квантовых компьютеров были введены элементарные логические операции: дизъюнкция, конъюнкция и квантовое отрицание, при помощи которых будет организована вся логика квантового компьютера. </a:t>
            </a:r>
            <a:r>
              <a:rPr lang="ru-RU" sz="2000" dirty="0" smtClean="0"/>
              <a:t> </a:t>
            </a:r>
          </a:p>
          <a:p>
            <a:pPr marL="271463" indent="-271463">
              <a:defRPr/>
            </a:pPr>
            <a:endParaRPr lang="ru-RU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Квантовые компьютеры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1905000"/>
            <a:ext cx="8229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 Квантовую суперпозицию можно проиллюстрировать, например, так: «Вообразите атом, который мог бы подвергнуться радиоактивному распаду в определённый промежуток времени. Или не подвергнуться. Мы можем ожидать, что у этого атома есть только два возможных состояния: „распад“ и „не распад“, но в квантовой механике у атома может быть некое объединённое состояние — „</a:t>
            </a:r>
            <a:r>
              <a:rPr lang="ru-RU" sz="2400" dirty="0" smtClean="0">
                <a:solidFill>
                  <a:srgbClr val="FF0000"/>
                </a:solidFill>
              </a:rPr>
              <a:t>распада — не распада</a:t>
            </a:r>
            <a:r>
              <a:rPr lang="ru-RU" sz="2400" dirty="0" smtClean="0"/>
              <a:t>“, то есть ни то, ни другое, а как бы между. Вот это состояние и называется „</a:t>
            </a:r>
            <a:r>
              <a:rPr lang="ru-RU" sz="2400" b="1" dirty="0" smtClean="0"/>
              <a:t>суперпозицией</a:t>
            </a:r>
            <a:r>
              <a:rPr lang="ru-RU" sz="2400" dirty="0" smtClean="0"/>
              <a:t>“»  </a:t>
            </a:r>
          </a:p>
          <a:p>
            <a:pPr marL="271463" indent="-271463">
              <a:defRPr/>
            </a:pPr>
            <a:endParaRPr lang="ru-RU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Квантовые компьютеры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1752600"/>
            <a:ext cx="8229600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 </a:t>
            </a:r>
            <a:r>
              <a:rPr lang="ru-RU" sz="2000" dirty="0" smtClean="0"/>
              <a:t>Согласно законам квантовой механики, </a:t>
            </a:r>
            <a:r>
              <a:rPr lang="ru-RU" sz="2000" dirty="0" smtClean="0">
                <a:solidFill>
                  <a:srgbClr val="FF0000"/>
                </a:solidFill>
              </a:rPr>
              <a:t>энергия электрона, связанного в атоме, не произвольна</a:t>
            </a:r>
            <a:r>
              <a:rPr lang="ru-RU" sz="2000" dirty="0" smtClean="0"/>
              <a:t>. Она может иметь лишь определенный прерывный (дискретный) ряд значений Е</a:t>
            </a:r>
            <a:r>
              <a:rPr lang="ru-RU" sz="2000" baseline="-25000" dirty="0" smtClean="0"/>
              <a:t>0</a:t>
            </a:r>
            <a:r>
              <a:rPr lang="ru-RU" sz="2000" dirty="0" smtClean="0"/>
              <a:t>, Е</a:t>
            </a:r>
            <a:r>
              <a:rPr lang="ru-RU" sz="2000" baseline="-25000" dirty="0" smtClean="0"/>
              <a:t>1</a:t>
            </a:r>
            <a:r>
              <a:rPr lang="ru-RU" sz="2000" dirty="0" smtClean="0"/>
              <a:t>,... </a:t>
            </a:r>
            <a:r>
              <a:rPr lang="ru-RU" sz="2000" dirty="0" err="1" smtClean="0"/>
              <a:t>Е</a:t>
            </a:r>
            <a:r>
              <a:rPr lang="ru-RU" sz="2000" baseline="-25000" dirty="0" err="1" smtClean="0"/>
              <a:t>n</a:t>
            </a:r>
            <a:r>
              <a:rPr lang="ru-RU" sz="2000" dirty="0" smtClean="0"/>
              <a:t> называемых уровнями энергии  (</a:t>
            </a:r>
            <a:r>
              <a:rPr lang="ru-RU" sz="2000" b="1" dirty="0" smtClean="0"/>
              <a:t>спектр атома</a:t>
            </a:r>
            <a:r>
              <a:rPr lang="ru-RU" sz="2000" dirty="0" smtClean="0"/>
              <a:t>). Самый нижний </a:t>
            </a:r>
            <a:r>
              <a:rPr lang="ru-RU" sz="2000" dirty="0" smtClean="0">
                <a:solidFill>
                  <a:srgbClr val="FF0000"/>
                </a:solidFill>
              </a:rPr>
              <a:t>уровень энергии Е</a:t>
            </a:r>
            <a:r>
              <a:rPr lang="ru-RU" sz="2000" baseline="-25000" dirty="0" smtClean="0">
                <a:solidFill>
                  <a:srgbClr val="FF0000"/>
                </a:solidFill>
              </a:rPr>
              <a:t>0</a:t>
            </a:r>
            <a:r>
              <a:rPr lang="ru-RU" sz="2000" dirty="0" smtClean="0">
                <a:solidFill>
                  <a:srgbClr val="FF0000"/>
                </a:solidFill>
              </a:rPr>
              <a:t>, при котором энергия атома наименьшая, называется основным</a:t>
            </a:r>
            <a:r>
              <a:rPr lang="ru-RU" sz="2000" dirty="0" smtClean="0"/>
              <a:t>. Остальные </a:t>
            </a:r>
            <a:r>
              <a:rPr lang="ru-RU" sz="2000" dirty="0" smtClean="0">
                <a:solidFill>
                  <a:srgbClr val="FF0000"/>
                </a:solidFill>
              </a:rPr>
              <a:t>уровни (Е</a:t>
            </a:r>
            <a:r>
              <a:rPr lang="ru-RU" sz="2000" baseline="-25000" dirty="0" smtClean="0">
                <a:solidFill>
                  <a:srgbClr val="FF0000"/>
                </a:solidFill>
              </a:rPr>
              <a:t>1</a:t>
            </a:r>
            <a:r>
              <a:rPr lang="ru-RU" sz="2000" dirty="0" smtClean="0">
                <a:solidFill>
                  <a:srgbClr val="FF0000"/>
                </a:solidFill>
              </a:rPr>
              <a:t>, Е</a:t>
            </a:r>
            <a:r>
              <a:rPr lang="ru-RU" sz="2000" baseline="-25000" dirty="0" smtClean="0">
                <a:solidFill>
                  <a:srgbClr val="FF0000"/>
                </a:solidFill>
              </a:rPr>
              <a:t>2</a:t>
            </a:r>
            <a:r>
              <a:rPr lang="ru-RU" sz="2000" dirty="0" smtClean="0">
                <a:solidFill>
                  <a:srgbClr val="FF0000"/>
                </a:solidFill>
              </a:rPr>
              <a:t>,... </a:t>
            </a:r>
            <a:r>
              <a:rPr lang="ru-RU" sz="2000" dirty="0" err="1" smtClean="0">
                <a:solidFill>
                  <a:srgbClr val="FF0000"/>
                </a:solidFill>
              </a:rPr>
              <a:t>Еn</a:t>
            </a:r>
            <a:r>
              <a:rPr lang="ru-RU" sz="2000" dirty="0" smtClean="0">
                <a:solidFill>
                  <a:srgbClr val="FF0000"/>
                </a:solidFill>
              </a:rPr>
              <a:t>) соответствуют более высокой энергии атома и называются возбужденными</a:t>
            </a:r>
            <a:r>
              <a:rPr lang="ru-RU" sz="2000" dirty="0" smtClean="0"/>
              <a:t>. Излучение и поглощение атомом электромагнитной энергии происходит отдельными порциями - квантами, или фотонами. При поглощении фотона энергия увеличивается - он переходит «вверх» - с нижнего на верхний уровень, при излучении фотона атом совершает переход вниз. </a:t>
            </a:r>
            <a:r>
              <a:rPr lang="ru-RU" sz="2400" dirty="0" smtClean="0"/>
              <a:t> </a:t>
            </a:r>
          </a:p>
          <a:p>
            <a:pPr marL="271463" indent="-271463">
              <a:defRPr/>
            </a:pPr>
            <a:endParaRPr lang="ru-RU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Квантовые компьютеры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1752600"/>
            <a:ext cx="8229600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100" dirty="0" smtClean="0"/>
              <a:t> Если атом в данный момент времени находится в одном из возбужденных состояний Е</a:t>
            </a:r>
            <a:r>
              <a:rPr lang="ru-RU" sz="2100" baseline="-25000" dirty="0" smtClean="0"/>
              <a:t>2</a:t>
            </a:r>
            <a:r>
              <a:rPr lang="ru-RU" sz="2100" dirty="0" smtClean="0"/>
              <a:t>, то такое состояние атома неустойчиво, даже если на него не влияют другие частицы. Через очень короткое время атом перейдет в одно из состояний с меньшей энергией, например Е</a:t>
            </a:r>
            <a:r>
              <a:rPr lang="ru-RU" sz="2100" baseline="-25000" dirty="0" smtClean="0"/>
              <a:t>1</a:t>
            </a:r>
            <a:r>
              <a:rPr lang="ru-RU" sz="2100" dirty="0" smtClean="0"/>
              <a:t>. Такой самопроизвольный (спонтанный) переход с одного уровня на другой и сопровождающее его спонтанное излучение столь же случайны во времени, как радиоактивный распад ядра атома. </a:t>
            </a:r>
            <a:r>
              <a:rPr lang="ru-RU" sz="2100" dirty="0" smtClean="0">
                <a:solidFill>
                  <a:srgbClr val="FF0000"/>
                </a:solidFill>
              </a:rPr>
              <a:t>Предсказать точно момент перехода принципиально невозможно - можно лишь говорить о вероятности того, что переход произойдет через такое-то время.   </a:t>
            </a:r>
          </a:p>
          <a:p>
            <a:pPr marL="271463" indent="-271463">
              <a:defRPr/>
            </a:pPr>
            <a:endParaRPr lang="ru-RU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Нижний колонтитул 3"/>
          <p:cNvSpPr txBox="1">
            <a:spLocks noGrp="1"/>
          </p:cNvSpPr>
          <p:nvPr/>
        </p:nvSpPr>
        <p:spPr bwMode="auto">
          <a:xfrm>
            <a:off x="7162800" y="6567488"/>
            <a:ext cx="1524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Company  Logo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152400"/>
            <a:ext cx="7772400" cy="563563"/>
          </a:xfrm>
        </p:spPr>
        <p:txBody>
          <a:bodyPr/>
          <a:lstStyle/>
          <a:p>
            <a:pPr eaLnBrk="1" hangingPunct="1"/>
            <a:r>
              <a:rPr lang="ru-RU" sz="4000" smtClean="0"/>
              <a:t>Два способа внедрения НИТ</a:t>
            </a:r>
            <a:endParaRPr lang="en-US" sz="2400" smtClean="0"/>
          </a:p>
        </p:txBody>
      </p:sp>
      <p:sp>
        <p:nvSpPr>
          <p:cNvPr id="30724" name="AutoShape 3"/>
          <p:cNvSpPr>
            <a:spLocks noChangeArrowheads="1"/>
          </p:cNvSpPr>
          <p:nvPr/>
        </p:nvSpPr>
        <p:spPr bwMode="auto">
          <a:xfrm>
            <a:off x="5486400" y="2590800"/>
            <a:ext cx="32004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ctr" eaLnBrk="0" hangingPunct="0"/>
            <a:endParaRPr lang="ru-RU">
              <a:latin typeface="Verdana" pitchFamily="34" charset="0"/>
            </a:endParaRPr>
          </a:p>
        </p:txBody>
      </p:sp>
      <p:sp>
        <p:nvSpPr>
          <p:cNvPr id="30725" name="AutoShape 5"/>
          <p:cNvSpPr>
            <a:spLocks noChangeArrowheads="1"/>
          </p:cNvSpPr>
          <p:nvPr/>
        </p:nvSpPr>
        <p:spPr bwMode="auto">
          <a:xfrm>
            <a:off x="533400" y="2667000"/>
            <a:ext cx="29718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ctr" eaLnBrk="0" hangingPunct="0"/>
            <a:endParaRPr lang="ru-RU">
              <a:latin typeface="Verdana" pitchFamily="34" charset="0"/>
            </a:endParaRP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609600" y="2819400"/>
            <a:ext cx="281940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algn="ctr" eaLnBrk="0" hangingPunct="0"/>
            <a:r>
              <a:rPr lang="ru-RU" sz="2800"/>
              <a:t>ориентирован на существующую структуру учреждения</a:t>
            </a:r>
            <a:endParaRPr lang="en-US" sz="2800"/>
          </a:p>
        </p:txBody>
      </p:sp>
      <p:sp>
        <p:nvSpPr>
          <p:cNvPr id="71687" name="Freeform 7"/>
          <p:cNvSpPr>
            <a:spLocks/>
          </p:cNvSpPr>
          <p:nvPr/>
        </p:nvSpPr>
        <p:spPr bwMode="gray">
          <a:xfrm>
            <a:off x="3505200" y="2743200"/>
            <a:ext cx="903288" cy="2057400"/>
          </a:xfrm>
          <a:custGeom>
            <a:avLst/>
            <a:gdLst/>
            <a:ahLst/>
            <a:cxnLst>
              <a:cxn ang="0">
                <a:pos x="580" y="0"/>
              </a:cxn>
              <a:cxn ang="0">
                <a:pos x="578" y="90"/>
              </a:cxn>
              <a:cxn ang="0">
                <a:pos x="568" y="174"/>
              </a:cxn>
              <a:cxn ang="0">
                <a:pos x="552" y="252"/>
              </a:cxn>
              <a:cxn ang="0">
                <a:pos x="526" y="324"/>
              </a:cxn>
              <a:cxn ang="0">
                <a:pos x="494" y="390"/>
              </a:cxn>
              <a:cxn ang="0">
                <a:pos x="452" y="450"/>
              </a:cxn>
              <a:cxn ang="0">
                <a:pos x="402" y="508"/>
              </a:cxn>
              <a:cxn ang="0">
                <a:pos x="342" y="560"/>
              </a:cxn>
              <a:cxn ang="0">
                <a:pos x="270" y="610"/>
              </a:cxn>
              <a:cxn ang="0">
                <a:pos x="188" y="656"/>
              </a:cxn>
              <a:cxn ang="0">
                <a:pos x="188" y="798"/>
              </a:cxn>
              <a:cxn ang="0">
                <a:pos x="0" y="514"/>
              </a:cxn>
              <a:cxn ang="0">
                <a:pos x="188" y="230"/>
              </a:cxn>
              <a:cxn ang="0">
                <a:pos x="188" y="372"/>
              </a:cxn>
              <a:cxn ang="0">
                <a:pos x="224" y="368"/>
              </a:cxn>
              <a:cxn ang="0">
                <a:pos x="264" y="356"/>
              </a:cxn>
              <a:cxn ang="0">
                <a:pos x="306" y="336"/>
              </a:cxn>
              <a:cxn ang="0">
                <a:pos x="348" y="310"/>
              </a:cxn>
              <a:cxn ang="0">
                <a:pos x="392" y="280"/>
              </a:cxn>
              <a:cxn ang="0">
                <a:pos x="432" y="246"/>
              </a:cxn>
              <a:cxn ang="0">
                <a:pos x="472" y="208"/>
              </a:cxn>
              <a:cxn ang="0">
                <a:pos x="506" y="166"/>
              </a:cxn>
              <a:cxn ang="0">
                <a:pos x="536" y="124"/>
              </a:cxn>
              <a:cxn ang="0">
                <a:pos x="558" y="82"/>
              </a:cxn>
              <a:cxn ang="0">
                <a:pos x="574" y="40"/>
              </a:cxn>
              <a:cxn ang="0">
                <a:pos x="578" y="0"/>
              </a:cxn>
              <a:cxn ang="0">
                <a:pos x="580" y="0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0728" name="AutoShape 8"/>
          <p:cNvSpPr>
            <a:spLocks noChangeAspect="1" noChangeArrowheads="1" noTextEdit="1"/>
          </p:cNvSpPr>
          <p:nvPr/>
        </p:nvSpPr>
        <p:spPr bwMode="gray">
          <a:xfrm flipH="1">
            <a:off x="4868863" y="3252788"/>
            <a:ext cx="909637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1689" name="Freeform 9"/>
          <p:cNvSpPr>
            <a:spLocks/>
          </p:cNvSpPr>
          <p:nvPr/>
        </p:nvSpPr>
        <p:spPr bwMode="gray">
          <a:xfrm flipH="1">
            <a:off x="4572000" y="2743200"/>
            <a:ext cx="914400" cy="1981200"/>
          </a:xfrm>
          <a:custGeom>
            <a:avLst/>
            <a:gdLst/>
            <a:ahLst/>
            <a:cxnLst>
              <a:cxn ang="0">
                <a:pos x="580" y="0"/>
              </a:cxn>
              <a:cxn ang="0">
                <a:pos x="578" y="90"/>
              </a:cxn>
              <a:cxn ang="0">
                <a:pos x="568" y="174"/>
              </a:cxn>
              <a:cxn ang="0">
                <a:pos x="552" y="252"/>
              </a:cxn>
              <a:cxn ang="0">
                <a:pos x="526" y="324"/>
              </a:cxn>
              <a:cxn ang="0">
                <a:pos x="494" y="390"/>
              </a:cxn>
              <a:cxn ang="0">
                <a:pos x="452" y="450"/>
              </a:cxn>
              <a:cxn ang="0">
                <a:pos x="402" y="508"/>
              </a:cxn>
              <a:cxn ang="0">
                <a:pos x="342" y="560"/>
              </a:cxn>
              <a:cxn ang="0">
                <a:pos x="270" y="610"/>
              </a:cxn>
              <a:cxn ang="0">
                <a:pos x="188" y="656"/>
              </a:cxn>
              <a:cxn ang="0">
                <a:pos x="188" y="798"/>
              </a:cxn>
              <a:cxn ang="0">
                <a:pos x="0" y="514"/>
              </a:cxn>
              <a:cxn ang="0">
                <a:pos x="188" y="230"/>
              </a:cxn>
              <a:cxn ang="0">
                <a:pos x="188" y="372"/>
              </a:cxn>
              <a:cxn ang="0">
                <a:pos x="224" y="368"/>
              </a:cxn>
              <a:cxn ang="0">
                <a:pos x="264" y="356"/>
              </a:cxn>
              <a:cxn ang="0">
                <a:pos x="306" y="336"/>
              </a:cxn>
              <a:cxn ang="0">
                <a:pos x="348" y="310"/>
              </a:cxn>
              <a:cxn ang="0">
                <a:pos x="392" y="280"/>
              </a:cxn>
              <a:cxn ang="0">
                <a:pos x="432" y="246"/>
              </a:cxn>
              <a:cxn ang="0">
                <a:pos x="472" y="208"/>
              </a:cxn>
              <a:cxn ang="0">
                <a:pos x="506" y="166"/>
              </a:cxn>
              <a:cxn ang="0">
                <a:pos x="536" y="124"/>
              </a:cxn>
              <a:cxn ang="0">
                <a:pos x="558" y="82"/>
              </a:cxn>
              <a:cxn ang="0">
                <a:pos x="574" y="40"/>
              </a:cxn>
              <a:cxn ang="0">
                <a:pos x="578" y="0"/>
              </a:cxn>
              <a:cxn ang="0">
                <a:pos x="580" y="0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1765"/>
                  <a:invGamma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30730" name="Group 10"/>
          <p:cNvGrpSpPr>
            <a:grpSpLocks/>
          </p:cNvGrpSpPr>
          <p:nvPr/>
        </p:nvGrpSpPr>
        <p:grpSpPr bwMode="auto">
          <a:xfrm>
            <a:off x="2971800" y="1143000"/>
            <a:ext cx="2998788" cy="1601788"/>
            <a:chOff x="1997" y="1314"/>
            <a:chExt cx="1889" cy="1009"/>
          </a:xfrm>
        </p:grpSpPr>
        <p:grpSp>
          <p:nvGrpSpPr>
            <p:cNvPr id="30735" name="Group 11"/>
            <p:cNvGrpSpPr>
              <a:grpSpLocks/>
            </p:cNvGrpSpPr>
            <p:nvPr/>
          </p:nvGrpSpPr>
          <p:grpSpPr bwMode="auto">
            <a:xfrm>
              <a:off x="1997" y="1404"/>
              <a:ext cx="1889" cy="919"/>
              <a:chOff x="1973" y="1027"/>
              <a:chExt cx="1926" cy="937"/>
            </a:xfrm>
          </p:grpSpPr>
          <p:sp>
            <p:nvSpPr>
              <p:cNvPr id="71692" name="Oval 12"/>
              <p:cNvSpPr>
                <a:spLocks noChangeArrowheads="1"/>
              </p:cNvSpPr>
              <p:nvPr/>
            </p:nvSpPr>
            <p:spPr bwMode="gray">
              <a:xfrm>
                <a:off x="1994" y="105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1693" name="Oval 13"/>
              <p:cNvSpPr>
                <a:spLocks noChangeArrowheads="1"/>
              </p:cNvSpPr>
              <p:nvPr/>
            </p:nvSpPr>
            <p:spPr bwMode="gray">
              <a:xfrm>
                <a:off x="1973" y="102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44314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71694" name="Oval 14"/>
            <p:cNvSpPr>
              <a:spLocks noChangeArrowheads="1"/>
            </p:cNvSpPr>
            <p:nvPr/>
          </p:nvSpPr>
          <p:spPr bwMode="gray">
            <a:xfrm>
              <a:off x="2086" y="1314"/>
              <a:ext cx="1691" cy="84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1695" name="Oval 15"/>
            <p:cNvSpPr>
              <a:spLocks noChangeArrowheads="1"/>
            </p:cNvSpPr>
            <p:nvPr/>
          </p:nvSpPr>
          <p:spPr bwMode="gray">
            <a:xfrm>
              <a:off x="2108" y="1319"/>
              <a:ext cx="1650" cy="8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34902"/>
                    <a:invGamma/>
                  </a:scheme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1696" name="Oval 16"/>
            <p:cNvSpPr>
              <a:spLocks noChangeArrowheads="1"/>
            </p:cNvSpPr>
            <p:nvPr/>
          </p:nvSpPr>
          <p:spPr bwMode="gray">
            <a:xfrm>
              <a:off x="2125" y="1327"/>
              <a:ext cx="1570" cy="77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79216"/>
                    <a:invGamma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1697" name="Oval 17"/>
            <p:cNvSpPr>
              <a:spLocks noChangeArrowheads="1"/>
            </p:cNvSpPr>
            <p:nvPr/>
          </p:nvSpPr>
          <p:spPr bwMode="gray">
            <a:xfrm>
              <a:off x="2208" y="1344"/>
              <a:ext cx="1382" cy="6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>
                    <a:alpha val="38000"/>
                  </a:scheme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30731" name="Text Box 18"/>
          <p:cNvSpPr txBox="1">
            <a:spLocks noChangeArrowheads="1"/>
          </p:cNvSpPr>
          <p:nvPr/>
        </p:nvSpPr>
        <p:spPr bwMode="auto">
          <a:xfrm>
            <a:off x="3886200" y="1371600"/>
            <a:ext cx="1131888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ru-RU" sz="3600" b="1">
                <a:solidFill>
                  <a:srgbClr val="FFFF00"/>
                </a:solidFill>
              </a:rPr>
              <a:t>НИТ</a:t>
            </a:r>
            <a:endParaRPr lang="en-US" sz="3600">
              <a:solidFill>
                <a:srgbClr val="FFFF00"/>
              </a:solidFill>
            </a:endParaRPr>
          </a:p>
        </p:txBody>
      </p:sp>
      <p:sp>
        <p:nvSpPr>
          <p:cNvPr id="30732" name="Text Box 19"/>
          <p:cNvSpPr txBox="1">
            <a:spLocks noChangeArrowheads="1"/>
          </p:cNvSpPr>
          <p:nvPr/>
        </p:nvSpPr>
        <p:spPr bwMode="auto">
          <a:xfrm>
            <a:off x="5715000" y="2743200"/>
            <a:ext cx="280035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ru-RU" sz="2800"/>
              <a:t>Ориентирован на будущую оптимизиро-</a:t>
            </a:r>
          </a:p>
          <a:p>
            <a:pPr algn="ctr" eaLnBrk="0" hangingPunct="0"/>
            <a:r>
              <a:rPr lang="ru-RU" sz="2800"/>
              <a:t>ванную структуру</a:t>
            </a:r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30733" name="Rectangle 20"/>
          <p:cNvSpPr>
            <a:spLocks noChangeArrowheads="1"/>
          </p:cNvSpPr>
          <p:nvPr/>
        </p:nvSpPr>
        <p:spPr bwMode="auto">
          <a:xfrm>
            <a:off x="6477000" y="6553200"/>
            <a:ext cx="2667000" cy="30480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30734" name="Rectangle 21"/>
          <p:cNvSpPr>
            <a:spLocks noChangeArrowheads="1"/>
          </p:cNvSpPr>
          <p:nvPr/>
        </p:nvSpPr>
        <p:spPr bwMode="auto">
          <a:xfrm>
            <a:off x="3276600" y="6521450"/>
            <a:ext cx="22082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www.sapr.favt.tsure.ru</a:t>
            </a:r>
            <a:endParaRPr lang="ru-RU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Квантовые компьютеры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1905000"/>
            <a:ext cx="8229600" cy="380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100" dirty="0" smtClean="0"/>
              <a:t> </a:t>
            </a:r>
            <a:r>
              <a:rPr lang="ru-RU" sz="2000" dirty="0" smtClean="0"/>
              <a:t>Но атом может перейти с уровня Е</a:t>
            </a:r>
            <a:r>
              <a:rPr lang="ru-RU" sz="2000" baseline="-25000" dirty="0" smtClean="0"/>
              <a:t>2</a:t>
            </a:r>
            <a:r>
              <a:rPr lang="ru-RU" sz="2000" dirty="0" smtClean="0"/>
              <a:t> на Е</a:t>
            </a:r>
            <a:r>
              <a:rPr lang="ru-RU" sz="2000" baseline="-25000" dirty="0" smtClean="0"/>
              <a:t>1</a:t>
            </a:r>
            <a:r>
              <a:rPr lang="ru-RU" sz="2000" dirty="0" smtClean="0"/>
              <a:t> не спонтанно, а под действием электромагнитной волны, если только частота этой волны достаточно близка к частоте перехода атома. Такая резонансная волна как бы «расшатывает» электрон и ускоряет его «падение» на уровень с меньшей энергией. Переходы, происходящие под действием внешнего электромагнитного поля, называются вынужденными (или стимулированными). </a:t>
            </a:r>
          </a:p>
          <a:p>
            <a:r>
              <a:rPr lang="ru-RU" sz="2000" dirty="0" smtClean="0">
                <a:solidFill>
                  <a:srgbClr val="FF0000"/>
                </a:solidFill>
              </a:rPr>
              <a:t>При создании квантового компьютера основное внимание уделяется вопросам управления </a:t>
            </a:r>
            <a:r>
              <a:rPr lang="ru-RU" sz="2000" dirty="0" err="1" smtClean="0">
                <a:solidFill>
                  <a:srgbClr val="FF0000"/>
                </a:solidFill>
              </a:rPr>
              <a:t>кубитами</a:t>
            </a:r>
            <a:r>
              <a:rPr lang="ru-RU" sz="2000" dirty="0" smtClean="0">
                <a:solidFill>
                  <a:srgbClr val="FF0000"/>
                </a:solidFill>
              </a:rPr>
              <a:t> при помощи вынужденного излучения и недопущении спонтанного излучения, которое нарушит работу всей квантовой системы.   </a:t>
            </a:r>
          </a:p>
          <a:p>
            <a:pPr marL="271463" indent="-271463">
              <a:defRPr/>
            </a:pPr>
            <a:endParaRPr lang="ru-RU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Квантовые компьютеры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1905000"/>
            <a:ext cx="8229600" cy="4355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100" dirty="0" smtClean="0"/>
              <a:t> </a:t>
            </a:r>
            <a:r>
              <a:rPr lang="ru-RU" dirty="0" smtClean="0"/>
              <a:t>Идея квантовых вычислений состоит в том, что квантовая система из </a:t>
            </a:r>
            <a:r>
              <a:rPr lang="ru-RU" b="1" i="1" dirty="0" smtClean="0"/>
              <a:t>L</a:t>
            </a:r>
            <a:r>
              <a:rPr lang="ru-RU" dirty="0" smtClean="0"/>
              <a:t> двухуровневых квантовых элементов (квантовых битов, </a:t>
            </a:r>
            <a:r>
              <a:rPr lang="ru-RU" dirty="0" err="1" smtClean="0"/>
              <a:t>кубитов</a:t>
            </a:r>
            <a:r>
              <a:rPr lang="ru-RU" dirty="0" smtClean="0"/>
              <a:t>) имеет </a:t>
            </a:r>
            <a:r>
              <a:rPr lang="ru-RU" b="1" dirty="0" smtClean="0"/>
              <a:t>2</a:t>
            </a:r>
            <a:r>
              <a:rPr lang="ru-RU" b="1" i="1" baseline="30000" dirty="0" smtClean="0"/>
              <a:t>L</a:t>
            </a:r>
            <a:r>
              <a:rPr lang="ru-RU" dirty="0" smtClean="0"/>
              <a:t> линейно независимых состояний, а значит, вследствие принципа квантовой суперпозиции, пространство состояний такого квантового регистра является </a:t>
            </a:r>
            <a:r>
              <a:rPr lang="ru-RU" b="1" dirty="0" smtClean="0">
                <a:solidFill>
                  <a:srgbClr val="FF0000"/>
                </a:solidFill>
              </a:rPr>
              <a:t>2</a:t>
            </a:r>
            <a:r>
              <a:rPr lang="ru-RU" b="1" i="1" baseline="30000" dirty="0" smtClean="0">
                <a:solidFill>
                  <a:srgbClr val="FF0000"/>
                </a:solidFill>
              </a:rPr>
              <a:t>L</a:t>
            </a:r>
            <a:r>
              <a:rPr lang="ru-RU" dirty="0" smtClean="0">
                <a:solidFill>
                  <a:srgbClr val="FF0000"/>
                </a:solidFill>
              </a:rPr>
              <a:t>-мерным гильбертовым пространством</a:t>
            </a:r>
            <a:r>
              <a:rPr lang="ru-RU" dirty="0" smtClean="0"/>
              <a:t>. Операция в квантовых вычислениях соответствует повороту вектора состояния регистра в этом пространстве</a:t>
            </a:r>
            <a:r>
              <a:rPr lang="ru-RU" dirty="0" smtClean="0">
                <a:solidFill>
                  <a:srgbClr val="FF0000"/>
                </a:solidFill>
              </a:rPr>
              <a:t>. Таким образом, квантовое вычислительное устройство размером </a:t>
            </a:r>
            <a:r>
              <a:rPr lang="ru-RU" i="1" dirty="0" smtClean="0">
                <a:solidFill>
                  <a:srgbClr val="FF0000"/>
                </a:solidFill>
              </a:rPr>
              <a:t>L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ru-RU" dirty="0" err="1" smtClean="0">
                <a:solidFill>
                  <a:srgbClr val="FF0000"/>
                </a:solidFill>
              </a:rPr>
              <a:t>кубит</a:t>
            </a:r>
            <a:r>
              <a:rPr lang="ru-RU" dirty="0" smtClean="0">
                <a:solidFill>
                  <a:srgbClr val="FF0000"/>
                </a:solidFill>
              </a:rPr>
              <a:t> фактически задействует одновременно 2</a:t>
            </a:r>
            <a:r>
              <a:rPr lang="ru-RU" i="1" baseline="30000" dirty="0" smtClean="0">
                <a:solidFill>
                  <a:srgbClr val="FF0000"/>
                </a:solidFill>
              </a:rPr>
              <a:t>L</a:t>
            </a:r>
            <a:r>
              <a:rPr lang="ru-RU" dirty="0" smtClean="0">
                <a:solidFill>
                  <a:srgbClr val="FF0000"/>
                </a:solidFill>
              </a:rPr>
              <a:t> классических состояний.</a:t>
            </a:r>
          </a:p>
          <a:p>
            <a:r>
              <a:rPr lang="ru-RU" b="1" dirty="0" smtClean="0"/>
              <a:t>Физическими системами, реализующими </a:t>
            </a:r>
            <a:r>
              <a:rPr lang="ru-RU" b="1" dirty="0" err="1" smtClean="0"/>
              <a:t>кубиты</a:t>
            </a:r>
            <a:r>
              <a:rPr lang="ru-RU" dirty="0" smtClean="0"/>
              <a:t>, могут быть любые объекты, имеющие два квантовых состояния: поляризационные состояния фотонов, электронные состояния изолированных атомов или ионов, спиновые состояния ядер атомов, и т. д.</a:t>
            </a:r>
          </a:p>
          <a:p>
            <a:r>
              <a:rPr lang="ru-RU" sz="2000" dirty="0" smtClean="0">
                <a:solidFill>
                  <a:srgbClr val="FF0000"/>
                </a:solidFill>
              </a:rPr>
              <a:t>   </a:t>
            </a:r>
          </a:p>
          <a:p>
            <a:pPr marL="271463" indent="-271463">
              <a:defRPr/>
            </a:pPr>
            <a:endParaRPr lang="ru-RU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Квантовые компьютеры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1905000"/>
            <a:ext cx="82296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Квантовый бит, называемый </a:t>
            </a:r>
            <a:r>
              <a:rPr lang="ru-RU" dirty="0" err="1" smtClean="0"/>
              <a:t>кубитом</a:t>
            </a:r>
            <a:r>
              <a:rPr lang="ru-RU" dirty="0" smtClean="0"/>
              <a:t>, находится в состоянии </a:t>
            </a:r>
            <a:r>
              <a:rPr lang="en-US" dirty="0" smtClean="0"/>
              <a:t>a(0) + b(1)</a:t>
            </a:r>
            <a:r>
              <a:rPr lang="ru-RU" dirty="0" smtClean="0"/>
              <a:t>, так что </a:t>
            </a:r>
            <a:r>
              <a:rPr lang="ru-RU" dirty="0" err="1" smtClean="0"/>
              <a:t>|</a:t>
            </a:r>
            <a:r>
              <a:rPr lang="ru-RU" i="1" dirty="0" err="1" smtClean="0"/>
              <a:t>a</a:t>
            </a:r>
            <a:r>
              <a:rPr lang="ru-RU" dirty="0" err="1" smtClean="0"/>
              <a:t>|</a:t>
            </a:r>
            <a:r>
              <a:rPr lang="ru-RU" dirty="0" smtClean="0"/>
              <a:t>² и </a:t>
            </a:r>
            <a:r>
              <a:rPr lang="ru-RU" dirty="0" err="1" smtClean="0"/>
              <a:t>|</a:t>
            </a:r>
            <a:r>
              <a:rPr lang="ru-RU" i="1" dirty="0" err="1" smtClean="0"/>
              <a:t>b</a:t>
            </a:r>
            <a:r>
              <a:rPr lang="ru-RU" dirty="0" err="1" smtClean="0"/>
              <a:t>|</a:t>
            </a:r>
            <a:r>
              <a:rPr lang="ru-RU" dirty="0" smtClean="0"/>
              <a:t>² — вероятности получить </a:t>
            </a:r>
            <a:r>
              <a:rPr lang="ru-RU" b="1" i="1" dirty="0" smtClean="0"/>
              <a:t>0</a:t>
            </a:r>
            <a:r>
              <a:rPr lang="ru-RU" dirty="0" smtClean="0"/>
              <a:t> или </a:t>
            </a:r>
            <a:r>
              <a:rPr lang="ru-RU" b="1" i="1" dirty="0" smtClean="0"/>
              <a:t>1</a:t>
            </a:r>
            <a:r>
              <a:rPr lang="ru-RU" dirty="0" smtClean="0"/>
              <a:t> соответственно при измерении этого состояния; </a:t>
            </a:r>
            <a:r>
              <a:rPr lang="ru-RU" dirty="0" err="1" smtClean="0"/>
              <a:t>|</a:t>
            </a:r>
            <a:r>
              <a:rPr lang="ru-RU" i="1" dirty="0" err="1" smtClean="0"/>
              <a:t>a</a:t>
            </a:r>
            <a:r>
              <a:rPr lang="ru-RU" dirty="0" err="1" smtClean="0"/>
              <a:t>|</a:t>
            </a:r>
            <a:r>
              <a:rPr lang="ru-RU" dirty="0" smtClean="0"/>
              <a:t>² + </a:t>
            </a:r>
            <a:r>
              <a:rPr lang="ru-RU" dirty="0" err="1" smtClean="0"/>
              <a:t>|</a:t>
            </a:r>
            <a:r>
              <a:rPr lang="ru-RU" i="1" dirty="0" err="1" smtClean="0"/>
              <a:t>b</a:t>
            </a:r>
            <a:r>
              <a:rPr lang="ru-RU" dirty="0" err="1" smtClean="0"/>
              <a:t>|</a:t>
            </a:r>
            <a:r>
              <a:rPr lang="ru-RU" dirty="0" smtClean="0"/>
              <a:t>² = 1. Сразу после измерения </a:t>
            </a:r>
            <a:r>
              <a:rPr lang="ru-RU" dirty="0" err="1" smtClean="0"/>
              <a:t>кубит</a:t>
            </a:r>
            <a:r>
              <a:rPr lang="ru-RU" dirty="0" smtClean="0"/>
              <a:t> переходит в базовое квантовое состояние, соответствующее классическому результату.</a:t>
            </a:r>
          </a:p>
          <a:p>
            <a:r>
              <a:rPr lang="ru-RU" b="1" dirty="0" smtClean="0"/>
              <a:t>Пример:</a:t>
            </a:r>
          </a:p>
          <a:p>
            <a:r>
              <a:rPr lang="ru-RU" dirty="0" smtClean="0"/>
              <a:t>Имеется </a:t>
            </a:r>
            <a:r>
              <a:rPr lang="ru-RU" dirty="0" err="1" smtClean="0"/>
              <a:t>кубит</a:t>
            </a:r>
            <a:r>
              <a:rPr lang="ru-RU" dirty="0" smtClean="0"/>
              <a:t> в квантовом состоянии </a:t>
            </a:r>
            <a:r>
              <a:rPr lang="en-US" dirty="0" smtClean="0">
                <a:solidFill>
                  <a:srgbClr val="FF0000"/>
                </a:solidFill>
              </a:rPr>
              <a:t>4</a:t>
            </a:r>
            <a:r>
              <a:rPr lang="ru-RU" dirty="0" smtClean="0">
                <a:solidFill>
                  <a:srgbClr val="FF0000"/>
                </a:solidFill>
              </a:rPr>
              <a:t>/5 (0) – 3/5 (1)</a:t>
            </a:r>
            <a:r>
              <a:rPr lang="ru-RU" dirty="0" smtClean="0"/>
              <a:t>. В этом случае, вероятность получить при измерении </a:t>
            </a:r>
            <a:r>
              <a:rPr lang="ru-RU" b="1" i="1" dirty="0" smtClean="0"/>
              <a:t>0</a:t>
            </a:r>
            <a:r>
              <a:rPr lang="ru-RU" dirty="0" smtClean="0"/>
              <a:t> составляет (4/5)²=16/25 = 64 %, </a:t>
            </a:r>
            <a:r>
              <a:rPr lang="ru-RU" b="1" i="1" dirty="0" smtClean="0"/>
              <a:t>1</a:t>
            </a:r>
            <a:r>
              <a:rPr lang="ru-RU" dirty="0" smtClean="0"/>
              <a:t> (-3/5)²=9/25 = 36 %. </a:t>
            </a:r>
          </a:p>
          <a:p>
            <a:r>
              <a:rPr lang="ru-RU" dirty="0" smtClean="0"/>
              <a:t>В результате измерения </a:t>
            </a:r>
            <a:r>
              <a:rPr lang="ru-RU" dirty="0" err="1" smtClean="0"/>
              <a:t>кубит</a:t>
            </a:r>
            <a:r>
              <a:rPr lang="ru-RU" dirty="0" smtClean="0"/>
              <a:t> переходит в новое квантовое состояние , то есть, при следующем измерении этого </a:t>
            </a:r>
            <a:r>
              <a:rPr lang="ru-RU" dirty="0" err="1" smtClean="0"/>
              <a:t>кубита</a:t>
            </a:r>
            <a:r>
              <a:rPr lang="ru-RU" dirty="0" smtClean="0"/>
              <a:t> мы получим </a:t>
            </a:r>
            <a:r>
              <a:rPr lang="ru-RU" b="1" i="1" dirty="0" smtClean="0"/>
              <a:t>0</a:t>
            </a:r>
            <a:r>
              <a:rPr lang="ru-RU" dirty="0" smtClean="0"/>
              <a:t> со стопроцентной вероятностью. </a:t>
            </a:r>
            <a:r>
              <a:rPr lang="ru-RU" sz="2000" dirty="0" smtClean="0">
                <a:solidFill>
                  <a:srgbClr val="FF0000"/>
                </a:solidFill>
              </a:rPr>
              <a:t>   </a:t>
            </a:r>
          </a:p>
          <a:p>
            <a:pPr marL="271463" indent="-271463">
              <a:defRPr/>
            </a:pPr>
            <a:endParaRPr lang="ru-RU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Квантовые компьютеры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1905000"/>
            <a:ext cx="82296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Перейдем к системе из двух </a:t>
            </a:r>
            <a:r>
              <a:rPr lang="ru-RU" dirty="0" err="1" smtClean="0"/>
              <a:t>кубитов</a:t>
            </a:r>
            <a:r>
              <a:rPr lang="ru-RU" dirty="0" smtClean="0"/>
              <a:t>. Измерение каждого из них может дать </a:t>
            </a:r>
            <a:r>
              <a:rPr lang="ru-RU" b="1" i="1" dirty="0" smtClean="0"/>
              <a:t>0</a:t>
            </a:r>
            <a:r>
              <a:rPr lang="ru-RU" dirty="0" smtClean="0"/>
              <a:t> или </a:t>
            </a:r>
            <a:r>
              <a:rPr lang="ru-RU" b="1" i="1" dirty="0" smtClean="0"/>
              <a:t>1</a:t>
            </a:r>
            <a:r>
              <a:rPr lang="ru-RU" dirty="0" smtClean="0"/>
              <a:t>. Поэтому у системы есть </a:t>
            </a:r>
            <a:r>
              <a:rPr lang="ru-RU" dirty="0" smtClean="0">
                <a:solidFill>
                  <a:srgbClr val="FF0000"/>
                </a:solidFill>
              </a:rPr>
              <a:t>4 классических состояния</a:t>
            </a:r>
            <a:r>
              <a:rPr lang="ru-RU" dirty="0" smtClean="0"/>
              <a:t>: </a:t>
            </a:r>
            <a:r>
              <a:rPr lang="ru-RU" b="1" i="1" dirty="0" smtClean="0"/>
              <a:t>00, 01, 10 и 11</a:t>
            </a:r>
            <a:r>
              <a:rPr lang="ru-RU" dirty="0" smtClean="0"/>
              <a:t>. Общее квантовое состояние системы имеет вид </a:t>
            </a:r>
            <a:r>
              <a:rPr lang="en-US" b="1" i="1" dirty="0" smtClean="0"/>
              <a:t>a|00| + b|01| + c|10| + d|11|</a:t>
            </a:r>
            <a:r>
              <a:rPr lang="ru-RU" dirty="0" smtClean="0"/>
              <a:t>. Теперь </a:t>
            </a:r>
            <a:r>
              <a:rPr lang="ru-RU" dirty="0" err="1" smtClean="0"/>
              <a:t>|</a:t>
            </a:r>
            <a:r>
              <a:rPr lang="ru-RU" i="1" dirty="0" err="1" smtClean="0"/>
              <a:t>a</a:t>
            </a:r>
            <a:r>
              <a:rPr lang="ru-RU" dirty="0" err="1" smtClean="0"/>
              <a:t>|</a:t>
            </a:r>
            <a:r>
              <a:rPr lang="ru-RU" dirty="0" smtClean="0"/>
              <a:t>² — вероятность измерить 00 и т. д. Отметим, что |</a:t>
            </a:r>
            <a:r>
              <a:rPr lang="ru-RU" i="1" dirty="0" smtClean="0"/>
              <a:t>a</a:t>
            </a:r>
            <a:r>
              <a:rPr lang="ru-RU" dirty="0" smtClean="0"/>
              <a:t>|²+|</a:t>
            </a:r>
            <a:r>
              <a:rPr lang="ru-RU" i="1" dirty="0" smtClean="0"/>
              <a:t>b</a:t>
            </a:r>
            <a:r>
              <a:rPr lang="ru-RU" dirty="0" smtClean="0"/>
              <a:t>|²+|</a:t>
            </a:r>
            <a:r>
              <a:rPr lang="ru-RU" i="1" dirty="0" smtClean="0"/>
              <a:t>c</a:t>
            </a:r>
            <a:r>
              <a:rPr lang="ru-RU" dirty="0" smtClean="0"/>
              <a:t>|²+|</a:t>
            </a:r>
            <a:r>
              <a:rPr lang="ru-RU" i="1" dirty="0" smtClean="0"/>
              <a:t>d</a:t>
            </a:r>
            <a:r>
              <a:rPr lang="ru-RU" dirty="0" smtClean="0"/>
              <a:t>|²=1 как полная вероятность.</a:t>
            </a:r>
            <a:r>
              <a:rPr lang="ru-RU" sz="2000" dirty="0" smtClean="0">
                <a:solidFill>
                  <a:srgbClr val="FF0000"/>
                </a:solidFill>
              </a:rPr>
              <a:t>  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ru-RU" sz="2000" dirty="0" smtClean="0"/>
              <a:t>В общем случае системы из </a:t>
            </a:r>
            <a:r>
              <a:rPr lang="ru-RU" sz="2000" b="1" i="1" dirty="0" smtClean="0"/>
              <a:t>L</a:t>
            </a:r>
            <a:r>
              <a:rPr lang="ru-RU" sz="2000" dirty="0" smtClean="0"/>
              <a:t> </a:t>
            </a:r>
            <a:r>
              <a:rPr lang="ru-RU" sz="2000" dirty="0" err="1" smtClean="0"/>
              <a:t>кубитов</a:t>
            </a:r>
            <a:r>
              <a:rPr lang="ru-RU" sz="2000" dirty="0" smtClean="0"/>
              <a:t>, у неё </a:t>
            </a:r>
            <a:r>
              <a:rPr lang="ru-RU" sz="2000" b="1" dirty="0" smtClean="0"/>
              <a:t>2</a:t>
            </a:r>
            <a:r>
              <a:rPr lang="ru-RU" sz="2000" b="1" i="1" baseline="30000" dirty="0" smtClean="0"/>
              <a:t>L</a:t>
            </a:r>
            <a:r>
              <a:rPr lang="ru-RU" sz="2000" dirty="0" smtClean="0"/>
              <a:t> классических состояний </a:t>
            </a:r>
            <a:r>
              <a:rPr lang="ru-RU" sz="2000" dirty="0" smtClean="0">
                <a:solidFill>
                  <a:srgbClr val="FF0000"/>
                </a:solidFill>
              </a:rPr>
              <a:t>(00000…(L-нулей), …00001(L-цифр), … , 11111…(L-единиц))</a:t>
            </a:r>
            <a:r>
              <a:rPr lang="ru-RU" sz="2000" dirty="0" smtClean="0"/>
              <a:t>, каждое из которых может быть измерено с вероятностями 0—100 %.</a:t>
            </a:r>
          </a:p>
          <a:p>
            <a:r>
              <a:rPr lang="ru-RU" sz="2000" dirty="0" smtClean="0">
                <a:solidFill>
                  <a:srgbClr val="FF0000"/>
                </a:solidFill>
              </a:rPr>
              <a:t>Одна операция над группой </a:t>
            </a:r>
            <a:r>
              <a:rPr lang="ru-RU" sz="2000" dirty="0" err="1" smtClean="0">
                <a:solidFill>
                  <a:srgbClr val="FF0000"/>
                </a:solidFill>
              </a:rPr>
              <a:t>кубитов</a:t>
            </a:r>
            <a:r>
              <a:rPr lang="ru-RU" sz="2000" dirty="0" smtClean="0">
                <a:solidFill>
                  <a:srgbClr val="FF0000"/>
                </a:solidFill>
              </a:rPr>
              <a:t> затрагивает все значения, которые она может принимать, в отличие от классического бита. Это и обеспечивает беспрецедентный параллелизм вычислений.</a:t>
            </a:r>
          </a:p>
          <a:p>
            <a:r>
              <a:rPr lang="ru-RU" sz="2000" dirty="0" smtClean="0">
                <a:solidFill>
                  <a:srgbClr val="FF0000"/>
                </a:solidFill>
              </a:rPr>
              <a:t> </a:t>
            </a:r>
          </a:p>
          <a:p>
            <a:pPr marL="271463" indent="-271463">
              <a:defRPr/>
            </a:pPr>
            <a:endParaRPr lang="ru-RU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Квантовые компьютеры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1905000"/>
            <a:ext cx="822960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Большая часть современных ЭВМ работают по схеме: </a:t>
            </a:r>
            <a:r>
              <a:rPr lang="ru-RU" sz="2400" b="1" i="1" dirty="0" err="1" smtClean="0"/>
              <a:t>n</a:t>
            </a:r>
            <a:r>
              <a:rPr lang="ru-RU" sz="2400" b="1" i="1" dirty="0" smtClean="0"/>
              <a:t> </a:t>
            </a:r>
            <a:r>
              <a:rPr lang="ru-RU" sz="2000" dirty="0" smtClean="0"/>
              <a:t>бит памяти хранят состояние и каждый такт времени изменяются процессором. В квантовом случае система из </a:t>
            </a:r>
            <a:r>
              <a:rPr lang="ru-RU" sz="2400" b="1" i="1" dirty="0" err="1" smtClean="0"/>
              <a:t>n</a:t>
            </a:r>
            <a:r>
              <a:rPr lang="ru-RU" sz="2000" dirty="0" smtClean="0"/>
              <a:t> </a:t>
            </a:r>
            <a:r>
              <a:rPr lang="ru-RU" sz="2000" dirty="0" err="1" smtClean="0"/>
              <a:t>кубитов</a:t>
            </a:r>
            <a:r>
              <a:rPr lang="ru-RU" sz="2000" dirty="0" smtClean="0"/>
              <a:t> находится в состоянии, являющимся суперпозицией всех базовых состояний, поэтому изменение системы касается </a:t>
            </a:r>
            <a:r>
              <a:rPr lang="ru-RU" sz="2000" i="1" dirty="0" smtClean="0"/>
              <a:t>всех </a:t>
            </a:r>
            <a:r>
              <a:rPr lang="ru-RU" sz="2400" b="1" i="1" dirty="0" smtClean="0"/>
              <a:t>2</a:t>
            </a:r>
            <a:r>
              <a:rPr lang="ru-RU" sz="2400" b="1" i="1" baseline="30000" dirty="0" smtClean="0"/>
              <a:t>n</a:t>
            </a:r>
            <a:r>
              <a:rPr lang="ru-RU" sz="2000" dirty="0" smtClean="0"/>
              <a:t> базовых состояний одновременно. </a:t>
            </a:r>
            <a:r>
              <a:rPr lang="ru-RU" sz="2000" dirty="0" smtClean="0">
                <a:solidFill>
                  <a:srgbClr val="FF0000"/>
                </a:solidFill>
              </a:rPr>
              <a:t>Теоретически новая схема может работать намного (в экспоненциальное число раз) быстрее классической</a:t>
            </a:r>
            <a:r>
              <a:rPr lang="ru-RU" sz="2000" dirty="0" smtClean="0"/>
              <a:t>. </a:t>
            </a:r>
            <a:r>
              <a:rPr lang="ru-RU" sz="2000" b="1" dirty="0" smtClean="0"/>
              <a:t>Практически (квантовый) алгоритм </a:t>
            </a:r>
            <a:r>
              <a:rPr lang="ru-RU" sz="2000" b="1" dirty="0" err="1" smtClean="0"/>
              <a:t>Гровера</a:t>
            </a:r>
            <a:r>
              <a:rPr lang="ru-RU" sz="2000" b="1" dirty="0" smtClean="0"/>
              <a:t> поиска в базе данных показывает квадратичный прирост мощности против классических алгоритмов.</a:t>
            </a:r>
            <a:r>
              <a:rPr lang="ru-RU" sz="2000" b="1" dirty="0" smtClean="0">
                <a:solidFill>
                  <a:srgbClr val="FF0000"/>
                </a:solidFill>
              </a:rPr>
              <a:t> </a:t>
            </a:r>
          </a:p>
          <a:p>
            <a:pPr marL="271463" indent="-271463">
              <a:defRPr/>
            </a:pPr>
            <a:endParaRPr lang="ru-RU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Квантовые алгоритмы</a:t>
            </a:r>
            <a:endParaRPr lang="en-US" sz="2800" dirty="0" smtClean="0">
              <a:solidFill>
                <a:schemeClr val="accent1"/>
              </a:solidFill>
            </a:endParaRP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/>
          </a:p>
        </p:txBody>
      </p:sp>
      <p:sp>
        <p:nvSpPr>
          <p:cNvPr id="6967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6967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alpha val="36000"/>
                </a:schemeClr>
              </a:gs>
              <a:gs pos="100000">
                <a:schemeClr val="hlink">
                  <a:gamma/>
                  <a:tint val="33725"/>
                  <a:invGamma/>
                </a:schemeClr>
              </a:gs>
            </a:gsLst>
            <a:lin ang="540000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59400" name="AutoShape 50"/>
          <p:cNvSpPr>
            <a:spLocks noChangeArrowheads="1"/>
          </p:cNvSpPr>
          <p:nvPr/>
        </p:nvSpPr>
        <p:spPr bwMode="gray">
          <a:xfrm>
            <a:off x="1371600" y="5486400"/>
            <a:ext cx="7543800" cy="10414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b="1" dirty="0" smtClean="0">
                <a:solidFill>
                  <a:srgbClr val="FF0000"/>
                </a:solidFill>
              </a:rPr>
              <a:t>Алгоритм </a:t>
            </a:r>
            <a:r>
              <a:rPr lang="ru-RU" b="1" dirty="0" err="1" smtClean="0">
                <a:solidFill>
                  <a:srgbClr val="FF0000"/>
                </a:solidFill>
              </a:rPr>
              <a:t>Саймона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  <a:r>
              <a:rPr lang="ru-RU" b="1" dirty="0" smtClean="0"/>
              <a:t>решает проблему чёрного ящика </a:t>
            </a:r>
            <a:endParaRPr lang="en-US" b="1" dirty="0" smtClean="0"/>
          </a:p>
          <a:p>
            <a:pPr eaLnBrk="0" hangingPunct="0"/>
            <a:r>
              <a:rPr lang="ru-RU" b="1" dirty="0" smtClean="0"/>
              <a:t>экспоненциально быстрее, чем любой классический алгоритм, </a:t>
            </a:r>
            <a:endParaRPr lang="en-US" b="1" dirty="0" smtClean="0"/>
          </a:p>
          <a:p>
            <a:pPr eaLnBrk="0" hangingPunct="0"/>
            <a:r>
              <a:rPr lang="ru-RU" b="1" dirty="0" smtClean="0"/>
              <a:t>включая вероятностные алгоритмы.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59401" name="AutoShape 51"/>
          <p:cNvSpPr>
            <a:spLocks noChangeArrowheads="1"/>
          </p:cNvSpPr>
          <p:nvPr/>
        </p:nvSpPr>
        <p:spPr bwMode="gray">
          <a:xfrm>
            <a:off x="2286000" y="2209800"/>
            <a:ext cx="6629400" cy="990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2000" dirty="0" smtClean="0">
                <a:solidFill>
                  <a:srgbClr val="FF0000"/>
                </a:solidFill>
              </a:rPr>
              <a:t>Алгоритм </a:t>
            </a:r>
            <a:r>
              <a:rPr lang="ru-RU" sz="2000" dirty="0" err="1" smtClean="0">
                <a:solidFill>
                  <a:srgbClr val="FF0000"/>
                </a:solidFill>
              </a:rPr>
              <a:t>Шора</a:t>
            </a:r>
            <a:r>
              <a:rPr lang="ru-RU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smtClean="0"/>
              <a:t>позволяет разложить натуральное </a:t>
            </a:r>
          </a:p>
          <a:p>
            <a:pPr eaLnBrk="0" hangingPunct="0"/>
            <a:r>
              <a:rPr lang="ru-RU" sz="2000" dirty="0" smtClean="0"/>
              <a:t>число </a:t>
            </a:r>
            <a:r>
              <a:rPr lang="ru-RU" sz="2400" b="1" i="1" dirty="0" err="1" smtClean="0"/>
              <a:t>n</a:t>
            </a:r>
            <a:r>
              <a:rPr lang="ru-RU" sz="2000" dirty="0" smtClean="0"/>
              <a:t> на простые множители за полиномиальное </a:t>
            </a:r>
          </a:p>
          <a:p>
            <a:pPr eaLnBrk="0" hangingPunct="0"/>
            <a:r>
              <a:rPr lang="ru-RU" sz="2000" dirty="0" smtClean="0"/>
              <a:t>от </a:t>
            </a:r>
            <a:r>
              <a:rPr lang="ru-RU" sz="2400" b="1" i="1" dirty="0" err="1" smtClean="0"/>
              <a:t>log</a:t>
            </a:r>
            <a:r>
              <a:rPr lang="ru-RU" sz="2400" b="1" i="1" dirty="0" smtClean="0"/>
              <a:t>(</a:t>
            </a:r>
            <a:r>
              <a:rPr lang="ru-RU" sz="2400" b="1" i="1" dirty="0" err="1" smtClean="0"/>
              <a:t>n</a:t>
            </a:r>
            <a:r>
              <a:rPr lang="ru-RU" sz="2400" b="1" i="1" dirty="0" smtClean="0"/>
              <a:t>)</a:t>
            </a:r>
            <a:r>
              <a:rPr lang="ru-RU" sz="2400" b="1" dirty="0" smtClean="0"/>
              <a:t> </a:t>
            </a:r>
            <a:r>
              <a:rPr lang="ru-RU" sz="2000" dirty="0" smtClean="0"/>
              <a:t>время.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59402" name="AutoShape 52"/>
          <p:cNvSpPr>
            <a:spLocks noChangeArrowheads="1"/>
          </p:cNvSpPr>
          <p:nvPr/>
        </p:nvSpPr>
        <p:spPr bwMode="gray">
          <a:xfrm>
            <a:off x="1295400" y="990600"/>
            <a:ext cx="7543800" cy="10668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2000" dirty="0" smtClean="0">
                <a:solidFill>
                  <a:srgbClr val="FF0000"/>
                </a:solidFill>
              </a:rPr>
              <a:t>Алгоритм </a:t>
            </a:r>
            <a:r>
              <a:rPr lang="ru-RU" sz="2000" dirty="0" err="1" smtClean="0">
                <a:solidFill>
                  <a:srgbClr val="FF0000"/>
                </a:solidFill>
              </a:rPr>
              <a:t>Гровера</a:t>
            </a:r>
            <a:r>
              <a:rPr lang="ru-RU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smtClean="0"/>
              <a:t>позволяет найти решение уравнения </a:t>
            </a:r>
          </a:p>
          <a:p>
            <a:pPr eaLnBrk="0" hangingPunct="0"/>
            <a:r>
              <a:rPr lang="ru-RU" sz="2000" dirty="0" smtClean="0"/>
              <a:t>                                за время               .</a:t>
            </a:r>
            <a:endParaRPr lang="en-US" sz="2000" b="1" dirty="0">
              <a:solidFill>
                <a:schemeClr val="tx2"/>
              </a:solidFill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990600" y="1600200"/>
            <a:ext cx="381000" cy="381000"/>
            <a:chOff x="2078" y="1680"/>
            <a:chExt cx="1615" cy="1615"/>
          </a:xfrm>
        </p:grpSpPr>
        <p:sp>
          <p:nvSpPr>
            <p:cNvPr id="59440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41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88" name="Oval 56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43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45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05000" y="2590800"/>
            <a:ext cx="381000" cy="381000"/>
            <a:chOff x="2078" y="1680"/>
            <a:chExt cx="1615" cy="1615"/>
          </a:xfrm>
        </p:grpSpPr>
        <p:sp>
          <p:nvSpPr>
            <p:cNvPr id="59434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35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95" name="Oval 63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7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7" name="Oval 65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9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1066800" y="5715000"/>
            <a:ext cx="381000" cy="381000"/>
            <a:chOff x="2078" y="1680"/>
            <a:chExt cx="1615" cy="1615"/>
          </a:xfrm>
        </p:grpSpPr>
        <p:sp>
          <p:nvSpPr>
            <p:cNvPr id="59428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29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02" name="Oval 70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1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3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133600" y="3733800"/>
            <a:ext cx="381000" cy="381000"/>
            <a:chOff x="2078" y="1680"/>
            <a:chExt cx="1615" cy="1615"/>
          </a:xfrm>
        </p:grpSpPr>
        <p:sp>
          <p:nvSpPr>
            <p:cNvPr id="5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7" name="Oval 63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59" name="Oval 65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6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sp>
        <p:nvSpPr>
          <p:cNvPr id="61" name="AutoShape 51"/>
          <p:cNvSpPr>
            <a:spLocks noChangeArrowheads="1"/>
          </p:cNvSpPr>
          <p:nvPr/>
        </p:nvSpPr>
        <p:spPr bwMode="gray">
          <a:xfrm>
            <a:off x="2438400" y="3352800"/>
            <a:ext cx="6705600" cy="10668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lvl="0"/>
            <a:r>
              <a:rPr lang="ru-RU" sz="2000" dirty="0" smtClean="0">
                <a:solidFill>
                  <a:srgbClr val="FF0000"/>
                </a:solidFill>
              </a:rPr>
              <a:t>Алгоритм </a:t>
            </a:r>
            <a:r>
              <a:rPr lang="ru-RU" sz="2000" dirty="0" err="1" smtClean="0">
                <a:solidFill>
                  <a:srgbClr val="FF0000"/>
                </a:solidFill>
              </a:rPr>
              <a:t>Залки</a:t>
            </a:r>
            <a:r>
              <a:rPr lang="ru-RU" sz="2000" dirty="0" smtClean="0">
                <a:solidFill>
                  <a:srgbClr val="FF0000"/>
                </a:solidFill>
              </a:rPr>
              <a:t> — </a:t>
            </a:r>
            <a:r>
              <a:rPr lang="ru-RU" sz="2000" dirty="0" err="1" smtClean="0">
                <a:solidFill>
                  <a:srgbClr val="FF0000"/>
                </a:solidFill>
              </a:rPr>
              <a:t>Визнера</a:t>
            </a:r>
            <a:r>
              <a:rPr lang="ru-RU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smtClean="0"/>
              <a:t>позволяет моделировать </a:t>
            </a:r>
          </a:p>
          <a:p>
            <a:pPr lvl="0"/>
            <a:r>
              <a:rPr lang="ru-RU" sz="2000" dirty="0" smtClean="0"/>
              <a:t>унитарную эволюцию квантовой системы частиц за </a:t>
            </a:r>
          </a:p>
          <a:p>
            <a:pPr lvl="0"/>
            <a:r>
              <a:rPr lang="ru-RU" sz="2000" dirty="0" smtClean="0"/>
              <a:t>почти линейное время с использованием </a:t>
            </a:r>
            <a:r>
              <a:rPr lang="en-US" sz="2000" b="1" i="1" dirty="0" smtClean="0"/>
              <a:t>O(n)</a:t>
            </a:r>
            <a:r>
              <a:rPr lang="en-US" sz="2000" dirty="0" smtClean="0"/>
              <a:t> </a:t>
            </a:r>
            <a:r>
              <a:rPr lang="ru-RU" sz="2000" dirty="0" err="1" smtClean="0"/>
              <a:t>кубит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pic>
        <p:nvPicPr>
          <p:cNvPr id="38" name="Рисунок 37" descr="f(x)=1,\; 0\le x &lt; N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5240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Рисунок 38" descr="O(\sqrt{N})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524000"/>
            <a:ext cx="83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8" name="Group 67"/>
          <p:cNvGrpSpPr>
            <a:grpSpLocks/>
          </p:cNvGrpSpPr>
          <p:nvPr/>
        </p:nvGrpSpPr>
        <p:grpSpPr bwMode="auto">
          <a:xfrm>
            <a:off x="1905000" y="4800600"/>
            <a:ext cx="381000" cy="381000"/>
            <a:chOff x="2078" y="1680"/>
            <a:chExt cx="1615" cy="1615"/>
          </a:xfrm>
        </p:grpSpPr>
        <p:sp>
          <p:nvSpPr>
            <p:cNvPr id="49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0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1" name="Oval 70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2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53" name="Oval 72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4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sp>
        <p:nvSpPr>
          <p:cNvPr id="62" name="AutoShape 50"/>
          <p:cNvSpPr>
            <a:spLocks noChangeArrowheads="1"/>
          </p:cNvSpPr>
          <p:nvPr/>
        </p:nvSpPr>
        <p:spPr bwMode="gray">
          <a:xfrm>
            <a:off x="2209800" y="4572000"/>
            <a:ext cx="6934200" cy="8382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1400" b="1" dirty="0" smtClean="0">
                <a:solidFill>
                  <a:srgbClr val="FF0000"/>
                </a:solidFill>
              </a:rPr>
              <a:t>Алгоритм </a:t>
            </a:r>
            <a:r>
              <a:rPr lang="ru-RU" sz="1400" b="1" dirty="0" err="1" smtClean="0">
                <a:solidFill>
                  <a:srgbClr val="FF0000"/>
                </a:solidFill>
              </a:rPr>
              <a:t>Дойча</a:t>
            </a:r>
            <a:r>
              <a:rPr lang="ru-RU" sz="1400" b="1" dirty="0" smtClean="0">
                <a:solidFill>
                  <a:srgbClr val="FF0000"/>
                </a:solidFill>
              </a:rPr>
              <a:t> — </a:t>
            </a:r>
            <a:r>
              <a:rPr lang="ru-RU" sz="1400" b="1" dirty="0" err="1" smtClean="0">
                <a:solidFill>
                  <a:srgbClr val="FF0000"/>
                </a:solidFill>
              </a:rPr>
              <a:t>Йожи</a:t>
            </a:r>
            <a:r>
              <a:rPr lang="ru-RU" sz="1400" b="1" dirty="0" smtClean="0">
                <a:solidFill>
                  <a:srgbClr val="FF0000"/>
                </a:solidFill>
              </a:rPr>
              <a:t> </a:t>
            </a:r>
            <a:r>
              <a:rPr lang="ru-RU" sz="1400" b="1" dirty="0" smtClean="0"/>
              <a:t>позволяет «за одно вычисление» определить, </a:t>
            </a:r>
            <a:endParaRPr lang="en-US" sz="1400" b="1" dirty="0" smtClean="0"/>
          </a:p>
          <a:p>
            <a:pPr eaLnBrk="0" hangingPunct="0"/>
            <a:r>
              <a:rPr lang="ru-RU" sz="1400" b="1" dirty="0" smtClean="0"/>
              <a:t>является ли функция двоичной переменной </a:t>
            </a:r>
            <a:r>
              <a:rPr lang="ru-RU" sz="1400" b="1" i="1" dirty="0" err="1" smtClean="0"/>
              <a:t>f</a:t>
            </a:r>
            <a:r>
              <a:rPr lang="ru-RU" sz="1400" b="1" i="1" dirty="0" smtClean="0"/>
              <a:t>(</a:t>
            </a:r>
            <a:r>
              <a:rPr lang="ru-RU" sz="1400" b="1" i="1" dirty="0" err="1" smtClean="0"/>
              <a:t>n</a:t>
            </a:r>
            <a:r>
              <a:rPr lang="ru-RU" sz="1400" b="1" i="1" dirty="0" smtClean="0"/>
              <a:t>)</a:t>
            </a:r>
            <a:r>
              <a:rPr lang="ru-RU" sz="1400" b="1" dirty="0" smtClean="0"/>
              <a:t> постоянной (</a:t>
            </a:r>
            <a:r>
              <a:rPr lang="ru-RU" sz="1400" b="1" i="1" dirty="0" smtClean="0"/>
              <a:t>f</a:t>
            </a:r>
            <a:r>
              <a:rPr lang="ru-RU" sz="1400" b="1" i="1" baseline="-25000" dirty="0" smtClean="0"/>
              <a:t>1</a:t>
            </a:r>
            <a:r>
              <a:rPr lang="ru-RU" sz="1400" b="1" i="1" dirty="0" smtClean="0"/>
              <a:t>(</a:t>
            </a:r>
            <a:r>
              <a:rPr lang="ru-RU" sz="1400" b="1" i="1" dirty="0" err="1" smtClean="0"/>
              <a:t>n</a:t>
            </a:r>
            <a:r>
              <a:rPr lang="ru-RU" sz="1400" b="1" i="1" dirty="0" smtClean="0"/>
              <a:t>)</a:t>
            </a:r>
            <a:r>
              <a:rPr lang="ru-RU" sz="1400" b="1" dirty="0" smtClean="0"/>
              <a:t> = 0,</a:t>
            </a:r>
            <a:endParaRPr lang="en-US" sz="1400" b="1" dirty="0" smtClean="0"/>
          </a:p>
          <a:p>
            <a:pPr eaLnBrk="0" hangingPunct="0"/>
            <a:r>
              <a:rPr lang="ru-RU" sz="1400" b="1" dirty="0" smtClean="0"/>
              <a:t> </a:t>
            </a:r>
            <a:r>
              <a:rPr lang="ru-RU" sz="1400" b="1" i="1" dirty="0" smtClean="0"/>
              <a:t>f</a:t>
            </a:r>
            <a:r>
              <a:rPr lang="ru-RU" sz="1400" b="1" i="1" baseline="-25000" dirty="0" smtClean="0"/>
              <a:t>2</a:t>
            </a:r>
            <a:r>
              <a:rPr lang="ru-RU" sz="1400" b="1" i="1" dirty="0" smtClean="0"/>
              <a:t>(</a:t>
            </a:r>
            <a:r>
              <a:rPr lang="ru-RU" sz="1400" b="1" i="1" dirty="0" err="1" smtClean="0"/>
              <a:t>n</a:t>
            </a:r>
            <a:r>
              <a:rPr lang="ru-RU" sz="1400" b="1" i="1" dirty="0" smtClean="0"/>
              <a:t>)</a:t>
            </a:r>
            <a:r>
              <a:rPr lang="ru-RU" sz="1400" b="1" dirty="0" smtClean="0"/>
              <a:t> = 1 независимо от </a:t>
            </a:r>
            <a:r>
              <a:rPr lang="ru-RU" sz="1400" b="1" i="1" dirty="0" err="1" smtClean="0"/>
              <a:t>n</a:t>
            </a:r>
            <a:r>
              <a:rPr lang="ru-RU" sz="1400" b="1" dirty="0" smtClean="0"/>
              <a:t> или«сбалансированной» (</a:t>
            </a:r>
            <a:r>
              <a:rPr lang="ru-RU" sz="1400" b="1" i="1" dirty="0" smtClean="0"/>
              <a:t>f</a:t>
            </a:r>
            <a:r>
              <a:rPr lang="ru-RU" sz="1400" b="1" i="1" baseline="-25000" dirty="0" smtClean="0"/>
              <a:t>3</a:t>
            </a:r>
            <a:r>
              <a:rPr lang="ru-RU" sz="1400" b="1" i="1" dirty="0" smtClean="0"/>
              <a:t>(0)</a:t>
            </a:r>
            <a:r>
              <a:rPr lang="ru-RU" sz="1400" b="1" dirty="0" smtClean="0"/>
              <a:t> = 0, </a:t>
            </a:r>
            <a:r>
              <a:rPr lang="ru-RU" sz="1400" b="1" i="1" dirty="0" smtClean="0"/>
              <a:t>f</a:t>
            </a:r>
            <a:r>
              <a:rPr lang="ru-RU" sz="1400" b="1" i="1" baseline="-25000" dirty="0" smtClean="0"/>
              <a:t>3</a:t>
            </a:r>
            <a:r>
              <a:rPr lang="ru-RU" sz="1400" b="1" i="1" dirty="0" smtClean="0"/>
              <a:t>(1)</a:t>
            </a:r>
            <a:r>
              <a:rPr lang="ru-RU" sz="1400" b="1" dirty="0" smtClean="0"/>
              <a:t> = 1; </a:t>
            </a:r>
            <a:endParaRPr lang="en-US" sz="1400" b="1" dirty="0" smtClean="0"/>
          </a:p>
          <a:p>
            <a:pPr eaLnBrk="0" hangingPunct="0"/>
            <a:r>
              <a:rPr lang="ru-RU" sz="1400" b="1" i="1" dirty="0" smtClean="0"/>
              <a:t>f</a:t>
            </a:r>
            <a:r>
              <a:rPr lang="ru-RU" sz="1400" b="1" i="1" baseline="-25000" dirty="0" smtClean="0"/>
              <a:t>4</a:t>
            </a:r>
            <a:r>
              <a:rPr lang="ru-RU" sz="1400" b="1" i="1" dirty="0" smtClean="0"/>
              <a:t>(0)</a:t>
            </a:r>
            <a:r>
              <a:rPr lang="ru-RU" sz="1400" b="1" dirty="0" smtClean="0"/>
              <a:t> = 1, </a:t>
            </a:r>
            <a:r>
              <a:rPr lang="ru-RU" sz="1400" b="1" i="1" dirty="0" smtClean="0"/>
              <a:t>f</a:t>
            </a:r>
            <a:r>
              <a:rPr lang="ru-RU" sz="1400" b="1" i="1" baseline="-25000" dirty="0" smtClean="0"/>
              <a:t>4</a:t>
            </a:r>
            <a:r>
              <a:rPr lang="ru-RU" sz="1400" b="1" i="1" dirty="0" smtClean="0"/>
              <a:t>(1)</a:t>
            </a:r>
            <a:r>
              <a:rPr lang="ru-RU" sz="1400" b="1" dirty="0" smtClean="0"/>
              <a:t> = 0).</a:t>
            </a:r>
            <a:endParaRPr lang="en-US" sz="14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Квантовые компьютеры </a:t>
            </a:r>
            <a:br>
              <a:rPr lang="ru-RU" sz="2800" i="1" dirty="0" smtClean="0"/>
            </a:br>
            <a:r>
              <a:rPr lang="ru-RU" sz="2800" i="1" dirty="0" smtClean="0"/>
              <a:t>(успешные применения)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1905000"/>
            <a:ext cx="82296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Благодаря огромной скорости разложения на простые множители, квантовый компьютер позволит расшифровывать сообщения, зашифрованные асимметричным криптографическим алгоритмом </a:t>
            </a:r>
            <a:r>
              <a:rPr lang="ru-RU" dirty="0" smtClean="0">
                <a:solidFill>
                  <a:srgbClr val="FF0000"/>
                </a:solidFill>
              </a:rPr>
              <a:t>RSA</a:t>
            </a:r>
            <a:r>
              <a:rPr lang="en-US" dirty="0" smtClean="0">
                <a:solidFill>
                  <a:srgbClr val="FF0000"/>
                </a:solidFill>
              </a:rPr>
              <a:t> (</a:t>
            </a:r>
            <a:r>
              <a:rPr lang="ru-RU" dirty="0" smtClean="0">
                <a:solidFill>
                  <a:srgbClr val="FF0000"/>
                </a:solidFill>
              </a:rPr>
              <a:t>аббревиатура от фамилий </a:t>
            </a:r>
            <a:r>
              <a:rPr lang="ru-RU" dirty="0" err="1" smtClean="0">
                <a:solidFill>
                  <a:srgbClr val="FF0000"/>
                </a:solidFill>
              </a:rPr>
              <a:t>Rivest</a:t>
            </a:r>
            <a:r>
              <a:rPr lang="ru-RU" dirty="0" smtClean="0">
                <a:solidFill>
                  <a:srgbClr val="FF0000"/>
                </a:solidFill>
              </a:rPr>
              <a:t>, </a:t>
            </a:r>
            <a:r>
              <a:rPr lang="ru-RU" dirty="0" err="1" smtClean="0">
                <a:solidFill>
                  <a:srgbClr val="FF0000"/>
                </a:solidFill>
              </a:rPr>
              <a:t>Shamir</a:t>
            </a:r>
            <a:r>
              <a:rPr lang="ru-RU" dirty="0" smtClean="0">
                <a:solidFill>
                  <a:srgbClr val="FF0000"/>
                </a:solidFill>
              </a:rPr>
              <a:t> и </a:t>
            </a:r>
            <a:r>
              <a:rPr lang="ru-RU" dirty="0" err="1" smtClean="0">
                <a:solidFill>
                  <a:srgbClr val="FF0000"/>
                </a:solidFill>
              </a:rPr>
              <a:t>Adleman</a:t>
            </a:r>
            <a:r>
              <a:rPr lang="ru-RU" dirty="0" smtClean="0">
                <a:solidFill>
                  <a:srgbClr val="FF0000"/>
                </a:solidFill>
              </a:rPr>
              <a:t>) — криптографический алгоритм с открытым ключом, основывающийся на вычислительной сложности задачи факторизации больших целых чисел.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ru-RU" sz="1600" dirty="0" smtClean="0"/>
              <a:t>До сих пор этот алгоритм считается сравнительно надёжным, так как эффективный способ разложения чисел на простые множители для классического компьютера в настоящее время неизвестен. </a:t>
            </a:r>
            <a:r>
              <a:rPr lang="ru-RU" sz="1600" b="1" dirty="0" smtClean="0"/>
              <a:t>Для того, например, чтобы получить доступ к кредитной карте, нужно разложить на два простых множителя число длиной в сотни цифр. Даже для самых быстрых современных компьютеров выполнение этой задачи заняло бы в сотни раз больше времени, чем возраст Вселенной</a:t>
            </a:r>
            <a:r>
              <a:rPr lang="ru-RU" sz="1600" dirty="0" smtClean="0"/>
              <a:t>. Благодаря </a:t>
            </a:r>
            <a:r>
              <a:rPr lang="ru-RU" sz="1600" b="1" i="1" dirty="0" smtClean="0"/>
              <a:t>алгоритму </a:t>
            </a:r>
            <a:r>
              <a:rPr lang="ru-RU" sz="1600" b="1" i="1" dirty="0" err="1" smtClean="0"/>
              <a:t>Шора</a:t>
            </a:r>
            <a:r>
              <a:rPr lang="ru-RU" sz="1600" b="1" i="1" dirty="0" smtClean="0"/>
              <a:t> </a:t>
            </a:r>
            <a:r>
              <a:rPr lang="ru-RU" sz="1600" dirty="0" smtClean="0"/>
              <a:t>эта задача становится вполне осуществимой, если квантовый компьютер будет построен.</a:t>
            </a:r>
            <a:endParaRPr lang="ru-RU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Первые реализации квантовых компьютеров</a:t>
            </a:r>
            <a:endParaRPr lang="en-US" sz="2800" dirty="0" smtClean="0">
              <a:solidFill>
                <a:schemeClr val="accent1"/>
              </a:solidFill>
            </a:endParaRP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/>
          </a:p>
        </p:txBody>
      </p:sp>
      <p:sp>
        <p:nvSpPr>
          <p:cNvPr id="6967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6967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alpha val="36000"/>
                </a:schemeClr>
              </a:gs>
              <a:gs pos="100000">
                <a:schemeClr val="hlink">
                  <a:gamma/>
                  <a:tint val="33725"/>
                  <a:invGamma/>
                </a:schemeClr>
              </a:gs>
            </a:gsLst>
            <a:lin ang="540000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59400" name="AutoShape 50"/>
          <p:cNvSpPr>
            <a:spLocks noChangeArrowheads="1"/>
          </p:cNvSpPr>
          <p:nvPr/>
        </p:nvSpPr>
        <p:spPr bwMode="gray">
          <a:xfrm>
            <a:off x="1371600" y="5257800"/>
            <a:ext cx="7543800" cy="1270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1600" dirty="0" smtClean="0"/>
              <a:t>В апреле </a:t>
            </a:r>
            <a:r>
              <a:rPr lang="ru-RU" sz="1600" dirty="0" smtClean="0">
                <a:solidFill>
                  <a:srgbClr val="FF0000"/>
                </a:solidFill>
              </a:rPr>
              <a:t>2012</a:t>
            </a:r>
            <a:r>
              <a:rPr lang="ru-RU" sz="1600" dirty="0" smtClean="0"/>
              <a:t> года группе исследователей из Южно-Калифорнийского </a:t>
            </a:r>
          </a:p>
          <a:p>
            <a:pPr eaLnBrk="0" hangingPunct="0"/>
            <a:r>
              <a:rPr lang="ru-RU" sz="1600" dirty="0" smtClean="0"/>
              <a:t>университета, Технологического университета </a:t>
            </a:r>
            <a:r>
              <a:rPr lang="ru-RU" sz="1600" dirty="0" err="1" smtClean="0"/>
              <a:t>Дельфта</a:t>
            </a:r>
            <a:r>
              <a:rPr lang="ru-RU" sz="1600" dirty="0" smtClean="0"/>
              <a:t>, </a:t>
            </a:r>
            <a:r>
              <a:rPr lang="ru-RU" sz="1600" dirty="0" err="1" smtClean="0"/>
              <a:t>университета</a:t>
            </a:r>
            <a:r>
              <a:rPr lang="ru-RU" sz="1600" dirty="0" smtClean="0"/>
              <a:t> </a:t>
            </a:r>
          </a:p>
          <a:p>
            <a:pPr eaLnBrk="0" hangingPunct="0"/>
            <a:r>
              <a:rPr lang="ru-RU" sz="1600" dirty="0" smtClean="0"/>
              <a:t>штата Айова, и Калифорнийского университета удалось построить </a:t>
            </a:r>
          </a:p>
          <a:p>
            <a:pPr eaLnBrk="0" hangingPunct="0"/>
            <a:r>
              <a:rPr lang="ru-RU" sz="1600" dirty="0" err="1" smtClean="0">
                <a:solidFill>
                  <a:srgbClr val="FF0000"/>
                </a:solidFill>
              </a:rPr>
              <a:t>двухкубитный</a:t>
            </a:r>
            <a:r>
              <a:rPr lang="ru-RU" sz="1600" dirty="0" smtClean="0">
                <a:solidFill>
                  <a:srgbClr val="FF0000"/>
                </a:solidFill>
              </a:rPr>
              <a:t> квантовый компьютер на кристалле алмаза с примесями</a:t>
            </a:r>
            <a:r>
              <a:rPr lang="ru-RU" sz="1600" dirty="0" smtClean="0"/>
              <a:t>. </a:t>
            </a:r>
          </a:p>
          <a:p>
            <a:pPr eaLnBrk="0" hangingPunct="0"/>
            <a:r>
              <a:rPr lang="ru-RU" sz="1600" dirty="0" smtClean="0"/>
              <a:t>На нем </a:t>
            </a:r>
            <a:r>
              <a:rPr lang="ru-RU" sz="1600" b="1" dirty="0" smtClean="0"/>
              <a:t>реализован алгоритм </a:t>
            </a:r>
            <a:r>
              <a:rPr lang="ru-RU" sz="1600" b="1" dirty="0" err="1" smtClean="0"/>
              <a:t>Гровера</a:t>
            </a:r>
            <a:r>
              <a:rPr lang="ru-RU" sz="1600" b="1" dirty="0" smtClean="0"/>
              <a:t> для 4-х вариантов перебора </a:t>
            </a:r>
            <a:r>
              <a:rPr lang="ru-RU" sz="1600" dirty="0" smtClean="0"/>
              <a:t>(95%)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9401" name="AutoShape 51"/>
          <p:cNvSpPr>
            <a:spLocks noChangeArrowheads="1"/>
          </p:cNvSpPr>
          <p:nvPr/>
        </p:nvSpPr>
        <p:spPr bwMode="gray">
          <a:xfrm>
            <a:off x="2286000" y="2133600"/>
            <a:ext cx="6629400" cy="990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1600" dirty="0" smtClean="0"/>
              <a:t>В </a:t>
            </a:r>
            <a:r>
              <a:rPr lang="ru-RU" sz="1600" dirty="0" smtClean="0">
                <a:solidFill>
                  <a:srgbClr val="FF0000"/>
                </a:solidFill>
              </a:rPr>
              <a:t>2005</a:t>
            </a:r>
            <a:r>
              <a:rPr lang="ru-RU" sz="1600" dirty="0" smtClean="0"/>
              <a:t> году </a:t>
            </a:r>
            <a:r>
              <a:rPr lang="ru-RU" sz="1600" dirty="0" smtClean="0">
                <a:solidFill>
                  <a:srgbClr val="FF0000"/>
                </a:solidFill>
              </a:rPr>
              <a:t>группой Ю. Пашкина </a:t>
            </a:r>
            <a:r>
              <a:rPr lang="ru-RU" sz="1600" dirty="0" smtClean="0"/>
              <a:t>(сотрудник лаборатории </a:t>
            </a:r>
          </a:p>
          <a:p>
            <a:pPr eaLnBrk="0" hangingPunct="0"/>
            <a:r>
              <a:rPr lang="ru-RU" sz="1600" dirty="0" smtClean="0"/>
              <a:t>сверхпроводимости г. Москвы) при помощи японских </a:t>
            </a:r>
          </a:p>
          <a:p>
            <a:pPr eaLnBrk="0" hangingPunct="0"/>
            <a:r>
              <a:rPr lang="ru-RU" sz="1600" dirty="0" smtClean="0"/>
              <a:t>специалистов был построен </a:t>
            </a:r>
            <a:r>
              <a:rPr lang="ru-RU" sz="1600" dirty="0" err="1" smtClean="0">
                <a:solidFill>
                  <a:srgbClr val="FF0000"/>
                </a:solidFill>
              </a:rPr>
              <a:t>двухкубитный</a:t>
            </a:r>
            <a:r>
              <a:rPr lang="ru-RU" sz="1600" dirty="0" smtClean="0">
                <a:solidFill>
                  <a:srgbClr val="FF0000"/>
                </a:solidFill>
              </a:rPr>
              <a:t> квантовый процессор </a:t>
            </a:r>
          </a:p>
          <a:p>
            <a:pPr eaLnBrk="0" hangingPunct="0"/>
            <a:r>
              <a:rPr lang="ru-RU" sz="1600" dirty="0" smtClean="0"/>
              <a:t>на сверхпроводящих элементах.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59402" name="AutoShape 52"/>
          <p:cNvSpPr>
            <a:spLocks noChangeArrowheads="1"/>
          </p:cNvSpPr>
          <p:nvPr/>
        </p:nvSpPr>
        <p:spPr bwMode="gray">
          <a:xfrm>
            <a:off x="1295400" y="990600"/>
            <a:ext cx="7543800" cy="10668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1600" dirty="0" smtClean="0"/>
              <a:t>В конце </a:t>
            </a:r>
            <a:r>
              <a:rPr lang="ru-RU" sz="1600" dirty="0" smtClean="0">
                <a:solidFill>
                  <a:srgbClr val="FF0000"/>
                </a:solidFill>
              </a:rPr>
              <a:t>2001</a:t>
            </a:r>
            <a:r>
              <a:rPr lang="ru-RU" sz="1600" dirty="0" smtClean="0"/>
              <a:t> года </a:t>
            </a:r>
            <a:r>
              <a:rPr lang="ru-RU" sz="1600" dirty="0" smtClean="0">
                <a:solidFill>
                  <a:srgbClr val="FF0000"/>
                </a:solidFill>
              </a:rPr>
              <a:t>IBM</a:t>
            </a:r>
            <a:r>
              <a:rPr lang="ru-RU" sz="1600" dirty="0" smtClean="0"/>
              <a:t> заявила об успешном тестировании </a:t>
            </a:r>
            <a:r>
              <a:rPr lang="ru-RU" sz="1600" dirty="0" smtClean="0">
                <a:solidFill>
                  <a:srgbClr val="FF0000"/>
                </a:solidFill>
              </a:rPr>
              <a:t>7-кубитного</a:t>
            </a:r>
            <a:r>
              <a:rPr lang="ru-RU" sz="1600" dirty="0" smtClean="0"/>
              <a:t> </a:t>
            </a:r>
          </a:p>
          <a:p>
            <a:pPr eaLnBrk="0" hangingPunct="0"/>
            <a:r>
              <a:rPr lang="ru-RU" sz="1600" dirty="0" smtClean="0"/>
              <a:t>квантового компьютера, реализованного с помощью </a:t>
            </a:r>
            <a:r>
              <a:rPr lang="ru-RU" sz="1600" dirty="0" smtClean="0">
                <a:solidFill>
                  <a:srgbClr val="FF0000"/>
                </a:solidFill>
              </a:rPr>
              <a:t>ЯМР.</a:t>
            </a:r>
            <a:r>
              <a:rPr lang="ru-RU" sz="1600" dirty="0" smtClean="0"/>
              <a:t> </a:t>
            </a:r>
          </a:p>
          <a:p>
            <a:pPr eaLnBrk="0" hangingPunct="0"/>
            <a:r>
              <a:rPr lang="ru-RU" sz="1600" dirty="0" smtClean="0"/>
              <a:t>На нём был исполнен алгоритм </a:t>
            </a:r>
            <a:r>
              <a:rPr lang="ru-RU" sz="1600" dirty="0" err="1" smtClean="0"/>
              <a:t>Шора</a:t>
            </a:r>
            <a:r>
              <a:rPr lang="ru-RU" sz="1600" dirty="0" smtClean="0"/>
              <a:t> и были найдены сомножители </a:t>
            </a:r>
          </a:p>
          <a:p>
            <a:pPr eaLnBrk="0" hangingPunct="0"/>
            <a:r>
              <a:rPr lang="ru-RU" sz="1600" dirty="0" smtClean="0"/>
              <a:t>числа 15.</a:t>
            </a:r>
            <a:endParaRPr lang="en-US" sz="1600" b="1" dirty="0">
              <a:solidFill>
                <a:schemeClr val="tx2"/>
              </a:solidFill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990600" y="1600200"/>
            <a:ext cx="381000" cy="381000"/>
            <a:chOff x="2078" y="1680"/>
            <a:chExt cx="1615" cy="1615"/>
          </a:xfrm>
        </p:grpSpPr>
        <p:sp>
          <p:nvSpPr>
            <p:cNvPr id="59440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41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88" name="Oval 56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43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45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905000" y="2590800"/>
            <a:ext cx="381000" cy="381000"/>
            <a:chOff x="2078" y="1680"/>
            <a:chExt cx="1615" cy="1615"/>
          </a:xfrm>
        </p:grpSpPr>
        <p:sp>
          <p:nvSpPr>
            <p:cNvPr id="59434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35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95" name="Oval 63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7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7" name="Oval 65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9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1066800" y="5715000"/>
            <a:ext cx="381000" cy="381000"/>
            <a:chOff x="2078" y="1680"/>
            <a:chExt cx="1615" cy="1615"/>
          </a:xfrm>
        </p:grpSpPr>
        <p:sp>
          <p:nvSpPr>
            <p:cNvPr id="59428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29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02" name="Oval 70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1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3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5" name="Group 60"/>
          <p:cNvGrpSpPr>
            <a:grpSpLocks/>
          </p:cNvGrpSpPr>
          <p:nvPr/>
        </p:nvGrpSpPr>
        <p:grpSpPr bwMode="auto">
          <a:xfrm>
            <a:off x="2133600" y="3733800"/>
            <a:ext cx="381000" cy="381000"/>
            <a:chOff x="2078" y="1680"/>
            <a:chExt cx="1615" cy="1615"/>
          </a:xfrm>
        </p:grpSpPr>
        <p:sp>
          <p:nvSpPr>
            <p:cNvPr id="55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7" name="Oval 63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8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59" name="Oval 65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60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sp>
        <p:nvSpPr>
          <p:cNvPr id="61" name="AutoShape 51"/>
          <p:cNvSpPr>
            <a:spLocks noChangeArrowheads="1"/>
          </p:cNvSpPr>
          <p:nvPr/>
        </p:nvSpPr>
        <p:spPr bwMode="gray">
          <a:xfrm>
            <a:off x="2438400" y="3200400"/>
            <a:ext cx="6705600" cy="10668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lvl="0"/>
            <a:r>
              <a:rPr lang="ru-RU" sz="1600" dirty="0" smtClean="0"/>
              <a:t>В ноябре </a:t>
            </a:r>
            <a:r>
              <a:rPr lang="ru-RU" sz="1600" dirty="0" smtClean="0">
                <a:solidFill>
                  <a:srgbClr val="FF0000"/>
                </a:solidFill>
              </a:rPr>
              <a:t>2009</a:t>
            </a:r>
            <a:r>
              <a:rPr lang="ru-RU" sz="1600" dirty="0" smtClean="0"/>
              <a:t> года физикам из </a:t>
            </a:r>
            <a:r>
              <a:rPr lang="ru-RU" sz="1600" dirty="0" smtClean="0">
                <a:solidFill>
                  <a:srgbClr val="FF0000"/>
                </a:solidFill>
              </a:rPr>
              <a:t>Национального </a:t>
            </a:r>
          </a:p>
          <a:p>
            <a:pPr lvl="0"/>
            <a:r>
              <a:rPr lang="ru-RU" sz="1600" dirty="0" smtClean="0">
                <a:solidFill>
                  <a:srgbClr val="FF0000"/>
                </a:solidFill>
              </a:rPr>
              <a:t>института стандартов и технологий в США </a:t>
            </a:r>
            <a:r>
              <a:rPr lang="ru-RU" sz="1600" dirty="0" smtClean="0"/>
              <a:t>впервые </a:t>
            </a:r>
          </a:p>
          <a:p>
            <a:pPr lvl="0"/>
            <a:r>
              <a:rPr lang="ru-RU" sz="1600" dirty="0" smtClean="0"/>
              <a:t>удалось собрать программируемый квантовый </a:t>
            </a:r>
          </a:p>
          <a:p>
            <a:pPr lvl="0"/>
            <a:r>
              <a:rPr lang="ru-RU" sz="1600" dirty="0" smtClean="0">
                <a:solidFill>
                  <a:srgbClr val="FF0000"/>
                </a:solidFill>
              </a:rPr>
              <a:t>компьютер, состоящий из двух </a:t>
            </a:r>
            <a:r>
              <a:rPr lang="ru-RU" sz="1600" dirty="0" err="1" smtClean="0">
                <a:solidFill>
                  <a:srgbClr val="FF0000"/>
                </a:solidFill>
              </a:rPr>
              <a:t>кубит</a:t>
            </a:r>
            <a:r>
              <a:rPr lang="ru-RU" sz="1600" dirty="0" smtClean="0"/>
              <a:t>.</a:t>
            </a:r>
            <a:endParaRPr lang="ru-RU" sz="1600" dirty="0"/>
          </a:p>
        </p:txBody>
      </p:sp>
      <p:grpSp>
        <p:nvGrpSpPr>
          <p:cNvPr id="6" name="Group 67"/>
          <p:cNvGrpSpPr>
            <a:grpSpLocks/>
          </p:cNvGrpSpPr>
          <p:nvPr/>
        </p:nvGrpSpPr>
        <p:grpSpPr bwMode="auto">
          <a:xfrm>
            <a:off x="1905000" y="4800600"/>
            <a:ext cx="381000" cy="381000"/>
            <a:chOff x="2078" y="1680"/>
            <a:chExt cx="1615" cy="1615"/>
          </a:xfrm>
        </p:grpSpPr>
        <p:sp>
          <p:nvSpPr>
            <p:cNvPr id="49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0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1" name="Oval 70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2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53" name="Oval 72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4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sp>
        <p:nvSpPr>
          <p:cNvPr id="62" name="AutoShape 50"/>
          <p:cNvSpPr>
            <a:spLocks noChangeArrowheads="1"/>
          </p:cNvSpPr>
          <p:nvPr/>
        </p:nvSpPr>
        <p:spPr bwMode="gray">
          <a:xfrm>
            <a:off x="2209800" y="4343400"/>
            <a:ext cx="6934200" cy="8382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1400" dirty="0" smtClean="0"/>
              <a:t>В феврале </a:t>
            </a:r>
            <a:r>
              <a:rPr lang="ru-RU" sz="1400" dirty="0" smtClean="0">
                <a:solidFill>
                  <a:srgbClr val="FF0000"/>
                </a:solidFill>
              </a:rPr>
              <a:t>2012 </a:t>
            </a:r>
            <a:r>
              <a:rPr lang="ru-RU" sz="1400" dirty="0" smtClean="0"/>
              <a:t>года компания </a:t>
            </a:r>
            <a:r>
              <a:rPr lang="ru-RU" sz="1400" dirty="0" smtClean="0">
                <a:solidFill>
                  <a:srgbClr val="FF0000"/>
                </a:solidFill>
              </a:rPr>
              <a:t>IBM</a:t>
            </a:r>
            <a:r>
              <a:rPr lang="ru-RU" sz="1400" dirty="0" smtClean="0"/>
              <a:t> сообщила о достижении значительного </a:t>
            </a:r>
          </a:p>
          <a:p>
            <a:pPr eaLnBrk="0" hangingPunct="0"/>
            <a:r>
              <a:rPr lang="ru-RU" sz="1400" dirty="0" smtClean="0">
                <a:solidFill>
                  <a:srgbClr val="FF0000"/>
                </a:solidFill>
              </a:rPr>
              <a:t>прогресса в физической реализации квантовых вычислений с использованием </a:t>
            </a:r>
          </a:p>
          <a:p>
            <a:pPr eaLnBrk="0" hangingPunct="0"/>
            <a:r>
              <a:rPr lang="ru-RU" sz="1400" dirty="0" smtClean="0">
                <a:solidFill>
                  <a:srgbClr val="FF0000"/>
                </a:solidFill>
              </a:rPr>
              <a:t>сверхпроводящих </a:t>
            </a:r>
            <a:r>
              <a:rPr lang="ru-RU" sz="1400" dirty="0" err="1" smtClean="0">
                <a:solidFill>
                  <a:srgbClr val="FF0000"/>
                </a:solidFill>
              </a:rPr>
              <a:t>кубитов</a:t>
            </a:r>
            <a:r>
              <a:rPr lang="ru-RU" sz="1400" dirty="0" smtClean="0"/>
              <a:t>, которые, по мнению компании, позволят начать </a:t>
            </a:r>
          </a:p>
          <a:p>
            <a:pPr eaLnBrk="0" hangingPunct="0"/>
            <a:r>
              <a:rPr lang="ru-RU" sz="1400" dirty="0" smtClean="0"/>
              <a:t>работы по созданию квантового компьютера.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400" dirty="0" smtClean="0"/>
              <a:t>Принципы практической реализации квантовых компьютеров (1996 </a:t>
            </a:r>
            <a:r>
              <a:rPr lang="en-US" sz="2400" dirty="0" smtClean="0"/>
              <a:t>D.P. </a:t>
            </a:r>
            <a:r>
              <a:rPr lang="en-US" sz="2400" dirty="0" err="1" smtClean="0"/>
              <a:t>Divincenzo</a:t>
            </a:r>
            <a:r>
              <a:rPr lang="en-US" sz="2400" dirty="0" smtClean="0"/>
              <a:t>)</a:t>
            </a:r>
          </a:p>
        </p:txBody>
      </p:sp>
      <p:sp>
        <p:nvSpPr>
          <p:cNvPr id="33795" name="AutoShape 3"/>
          <p:cNvSpPr>
            <a:spLocks noChangeArrowheads="1"/>
          </p:cNvSpPr>
          <p:nvPr/>
        </p:nvSpPr>
        <p:spPr bwMode="auto">
          <a:xfrm>
            <a:off x="6324600" y="2971800"/>
            <a:ext cx="2611438" cy="3429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3796" name="AutoShape 4"/>
          <p:cNvSpPr>
            <a:spLocks noChangeArrowheads="1"/>
          </p:cNvSpPr>
          <p:nvPr/>
        </p:nvSpPr>
        <p:spPr bwMode="auto">
          <a:xfrm>
            <a:off x="4267201" y="2971800"/>
            <a:ext cx="1905000" cy="3429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3797" name="AutoShape 5"/>
          <p:cNvSpPr>
            <a:spLocks noChangeArrowheads="1"/>
          </p:cNvSpPr>
          <p:nvPr/>
        </p:nvSpPr>
        <p:spPr bwMode="auto">
          <a:xfrm>
            <a:off x="2133600" y="2971800"/>
            <a:ext cx="2057400" cy="3429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3798" name="AutoShape 6"/>
          <p:cNvSpPr>
            <a:spLocks noChangeArrowheads="1"/>
          </p:cNvSpPr>
          <p:nvPr/>
        </p:nvSpPr>
        <p:spPr bwMode="auto">
          <a:xfrm>
            <a:off x="304800" y="2971800"/>
            <a:ext cx="1752600" cy="3429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295400" y="1371600"/>
            <a:ext cx="5895975" cy="936625"/>
            <a:chOff x="624" y="1152"/>
            <a:chExt cx="4080" cy="720"/>
          </a:xfrm>
        </p:grpSpPr>
        <p:sp>
          <p:nvSpPr>
            <p:cNvPr id="83976" name="Rectangle 8"/>
            <p:cNvSpPr>
              <a:spLocks noChangeArrowheads="1"/>
            </p:cNvSpPr>
            <p:nvPr/>
          </p:nvSpPr>
          <p:spPr bwMode="gray">
            <a:xfrm rot="3419336">
              <a:off x="624" y="1200"/>
              <a:ext cx="672" cy="672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1296" y="1296"/>
              <a:ext cx="624" cy="96"/>
              <a:chOff x="2003" y="3439"/>
              <a:chExt cx="468" cy="244"/>
            </a:xfrm>
          </p:grpSpPr>
          <p:sp>
            <p:nvSpPr>
              <p:cNvPr id="33819" name="Oval 10"/>
              <p:cNvSpPr>
                <a:spLocks noChangeArrowheads="1"/>
              </p:cNvSpPr>
              <p:nvPr/>
            </p:nvSpPr>
            <p:spPr bwMode="gray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3820" name="Rectangle 11"/>
              <p:cNvSpPr>
                <a:spLocks noChangeArrowheads="1"/>
              </p:cNvSpPr>
              <p:nvPr/>
            </p:nvSpPr>
            <p:spPr bwMode="gray">
              <a:xfrm>
                <a:off x="2048" y="3441"/>
                <a:ext cx="388" cy="242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83980" name="Oval 12"/>
              <p:cNvSpPr>
                <a:spLocks noChangeArrowheads="1"/>
              </p:cNvSpPr>
              <p:nvPr/>
            </p:nvSpPr>
            <p:spPr bwMode="gray">
              <a:xfrm>
                <a:off x="2400" y="3442"/>
                <a:ext cx="71" cy="236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3981" name="Oval 13"/>
              <p:cNvSpPr>
                <a:spLocks noChangeArrowheads="1"/>
              </p:cNvSpPr>
              <p:nvPr/>
            </p:nvSpPr>
            <p:spPr bwMode="gray">
              <a:xfrm>
                <a:off x="2438" y="3520"/>
                <a:ext cx="20" cy="68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3806" name="Rectangle 14"/>
            <p:cNvSpPr>
              <a:spLocks noChangeArrowheads="1"/>
            </p:cNvSpPr>
            <p:nvPr/>
          </p:nvSpPr>
          <p:spPr bwMode="gray">
            <a:xfrm rot="3419336">
              <a:off x="1776" y="1152"/>
              <a:ext cx="672" cy="672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endParaRPr lang="ru-RU"/>
            </a:p>
          </p:txBody>
        </p:sp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2448" y="1296"/>
              <a:ext cx="624" cy="96"/>
              <a:chOff x="2003" y="3439"/>
              <a:chExt cx="468" cy="244"/>
            </a:xfrm>
          </p:grpSpPr>
          <p:sp>
            <p:nvSpPr>
              <p:cNvPr id="33815" name="Oval 16"/>
              <p:cNvSpPr>
                <a:spLocks noChangeArrowheads="1"/>
              </p:cNvSpPr>
              <p:nvPr/>
            </p:nvSpPr>
            <p:spPr bwMode="gray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3816" name="Rectangle 17"/>
              <p:cNvSpPr>
                <a:spLocks noChangeArrowheads="1"/>
              </p:cNvSpPr>
              <p:nvPr/>
            </p:nvSpPr>
            <p:spPr bwMode="gray">
              <a:xfrm>
                <a:off x="2048" y="3441"/>
                <a:ext cx="388" cy="242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83986" name="Oval 18"/>
              <p:cNvSpPr>
                <a:spLocks noChangeArrowheads="1"/>
              </p:cNvSpPr>
              <p:nvPr/>
            </p:nvSpPr>
            <p:spPr bwMode="gray">
              <a:xfrm>
                <a:off x="2400" y="3442"/>
                <a:ext cx="71" cy="236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3987" name="Oval 19"/>
              <p:cNvSpPr>
                <a:spLocks noChangeArrowheads="1"/>
              </p:cNvSpPr>
              <p:nvPr/>
            </p:nvSpPr>
            <p:spPr bwMode="gray">
              <a:xfrm>
                <a:off x="2438" y="3520"/>
                <a:ext cx="20" cy="68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83988" name="Rectangle 20"/>
            <p:cNvSpPr>
              <a:spLocks noChangeArrowheads="1"/>
            </p:cNvSpPr>
            <p:nvPr/>
          </p:nvSpPr>
          <p:spPr bwMode="gray">
            <a:xfrm rot="3419336">
              <a:off x="2880" y="1154"/>
              <a:ext cx="671" cy="669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5" name="Group 21"/>
            <p:cNvGrpSpPr>
              <a:grpSpLocks/>
            </p:cNvGrpSpPr>
            <p:nvPr/>
          </p:nvGrpSpPr>
          <p:grpSpPr bwMode="auto">
            <a:xfrm>
              <a:off x="3600" y="1296"/>
              <a:ext cx="816" cy="96"/>
              <a:chOff x="2003" y="3439"/>
              <a:chExt cx="468" cy="244"/>
            </a:xfrm>
          </p:grpSpPr>
          <p:sp>
            <p:nvSpPr>
              <p:cNvPr id="33811" name="Oval 22"/>
              <p:cNvSpPr>
                <a:spLocks noChangeArrowheads="1"/>
              </p:cNvSpPr>
              <p:nvPr/>
            </p:nvSpPr>
            <p:spPr bwMode="gray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3812" name="Rectangle 23"/>
              <p:cNvSpPr>
                <a:spLocks noChangeArrowheads="1"/>
              </p:cNvSpPr>
              <p:nvPr/>
            </p:nvSpPr>
            <p:spPr bwMode="gray">
              <a:xfrm>
                <a:off x="2048" y="3441"/>
                <a:ext cx="388" cy="242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83992" name="Oval 24"/>
              <p:cNvSpPr>
                <a:spLocks noChangeArrowheads="1"/>
              </p:cNvSpPr>
              <p:nvPr/>
            </p:nvSpPr>
            <p:spPr bwMode="gray">
              <a:xfrm>
                <a:off x="2400" y="3442"/>
                <a:ext cx="71" cy="236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3993" name="Oval 25"/>
              <p:cNvSpPr>
                <a:spLocks noChangeArrowheads="1"/>
              </p:cNvSpPr>
              <p:nvPr/>
            </p:nvSpPr>
            <p:spPr bwMode="gray">
              <a:xfrm>
                <a:off x="2438" y="3520"/>
                <a:ext cx="20" cy="68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3810" name="Rectangle 26"/>
            <p:cNvSpPr>
              <a:spLocks noChangeArrowheads="1"/>
            </p:cNvSpPr>
            <p:nvPr/>
          </p:nvSpPr>
          <p:spPr bwMode="gray">
            <a:xfrm rot="3419336">
              <a:off x="4032" y="1152"/>
              <a:ext cx="672" cy="672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endParaRPr lang="ru-RU"/>
            </a:p>
          </p:txBody>
        </p:sp>
      </p:grpSp>
      <p:sp>
        <p:nvSpPr>
          <p:cNvPr id="33800" name="Rectangle 31"/>
          <p:cNvSpPr>
            <a:spLocks noChangeArrowheads="1"/>
          </p:cNvSpPr>
          <p:nvPr/>
        </p:nvSpPr>
        <p:spPr bwMode="auto">
          <a:xfrm>
            <a:off x="381000" y="3657600"/>
            <a:ext cx="16002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b="1" dirty="0" smtClean="0"/>
              <a:t>Точно известное число частиц системы.</a:t>
            </a:r>
            <a:endParaRPr lang="en-US" sz="2000" b="1" dirty="0"/>
          </a:p>
        </p:txBody>
      </p:sp>
      <p:sp>
        <p:nvSpPr>
          <p:cNvPr id="33801" name="Rectangle 32"/>
          <p:cNvSpPr>
            <a:spLocks noChangeArrowheads="1"/>
          </p:cNvSpPr>
          <p:nvPr/>
        </p:nvSpPr>
        <p:spPr bwMode="auto">
          <a:xfrm>
            <a:off x="2209800" y="3429000"/>
            <a:ext cx="1905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b="1" dirty="0" smtClean="0"/>
              <a:t>Возможность приведения системы в точно известное начальное состояние.</a:t>
            </a:r>
            <a:endParaRPr lang="en-US" sz="2000" b="1" dirty="0"/>
          </a:p>
        </p:txBody>
      </p:sp>
      <p:sp>
        <p:nvSpPr>
          <p:cNvPr id="33802" name="Rectangle 33"/>
          <p:cNvSpPr>
            <a:spLocks noChangeArrowheads="1"/>
          </p:cNvSpPr>
          <p:nvPr/>
        </p:nvSpPr>
        <p:spPr bwMode="auto">
          <a:xfrm>
            <a:off x="4343400" y="3733800"/>
            <a:ext cx="18288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b="1" dirty="0" smtClean="0"/>
              <a:t>Высокая степень изоляции от внешней среды.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3803" name="Rectangle 34"/>
          <p:cNvSpPr>
            <a:spLocks noChangeArrowheads="1"/>
          </p:cNvSpPr>
          <p:nvPr/>
        </p:nvSpPr>
        <p:spPr bwMode="auto">
          <a:xfrm>
            <a:off x="6318304" y="3581400"/>
            <a:ext cx="2825696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b="1" dirty="0" smtClean="0"/>
              <a:t>Умение менять </a:t>
            </a:r>
            <a:endParaRPr lang="en-US" b="1" dirty="0" smtClean="0"/>
          </a:p>
          <a:p>
            <a:r>
              <a:rPr lang="ru-RU" b="1" dirty="0" smtClean="0"/>
              <a:t>состояние системы </a:t>
            </a:r>
            <a:endParaRPr lang="en-US" b="1" dirty="0" smtClean="0"/>
          </a:p>
          <a:p>
            <a:r>
              <a:rPr lang="ru-RU" b="1" dirty="0" smtClean="0"/>
              <a:t>согласно заданной </a:t>
            </a:r>
            <a:endParaRPr lang="en-US" b="1" dirty="0" smtClean="0"/>
          </a:p>
          <a:p>
            <a:r>
              <a:rPr lang="ru-RU" b="1" dirty="0" smtClean="0"/>
              <a:t>последовательности </a:t>
            </a:r>
            <a:endParaRPr lang="en-US" b="1" dirty="0" smtClean="0"/>
          </a:p>
          <a:p>
            <a:r>
              <a:rPr lang="ru-RU" b="1" dirty="0" smtClean="0"/>
              <a:t>элементарных </a:t>
            </a:r>
            <a:endParaRPr lang="en-US" b="1" dirty="0" smtClean="0"/>
          </a:p>
          <a:p>
            <a:r>
              <a:rPr lang="ru-RU" b="1" dirty="0" smtClean="0"/>
              <a:t>преобразований.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600200" y="15240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1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15240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2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53000" y="15240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3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53200" y="15240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4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Квантовые компьютеры </a:t>
            </a:r>
            <a:br>
              <a:rPr lang="ru-RU" sz="2800" i="1" dirty="0" smtClean="0"/>
            </a:br>
            <a:r>
              <a:rPr lang="ru-RU" sz="2800" i="1" dirty="0" smtClean="0"/>
              <a:t>(успешные применения)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1905000"/>
            <a:ext cx="8229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Недавно немецким физикам из Института Макса Планки, Германия, удалось </a:t>
            </a:r>
            <a:r>
              <a:rPr lang="ru-RU" sz="2400" b="1" dirty="0" smtClean="0"/>
              <a:t>записать в атом рубидия информацию о квантовом состоянии фотона</a:t>
            </a:r>
            <a:r>
              <a:rPr lang="ru-RU" sz="2400" dirty="0" smtClean="0"/>
              <a:t>. А после считать ее обратно. Таким образом, физики создали еще один кирпичик, приблизившись к созданию квантового компьютера. Как говорилось ранее, есть квантовые компьютеры, насчитывающие 6 – 10 </a:t>
            </a:r>
            <a:r>
              <a:rPr lang="ru-RU" sz="2400" dirty="0" err="1" smtClean="0"/>
              <a:t>кубитов</a:t>
            </a:r>
            <a:r>
              <a:rPr lang="ru-RU" sz="2400" dirty="0" smtClean="0"/>
              <a:t>, но физики считают, что если число </a:t>
            </a:r>
            <a:r>
              <a:rPr lang="ru-RU" sz="2400" dirty="0" err="1" smtClean="0"/>
              <a:t>кубитов</a:t>
            </a:r>
            <a:r>
              <a:rPr lang="ru-RU" sz="2400" dirty="0" smtClean="0"/>
              <a:t> превысит значение 100, то тогда будет положено начало квантовой эры.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Нижний колонтитул 3"/>
          <p:cNvSpPr txBox="1">
            <a:spLocks noGrp="1"/>
          </p:cNvSpPr>
          <p:nvPr/>
        </p:nvSpPr>
        <p:spPr bwMode="auto">
          <a:xfrm>
            <a:off x="7162800" y="6567488"/>
            <a:ext cx="1524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Company  Logo</a:t>
            </a: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152400"/>
            <a:ext cx="7772400" cy="563563"/>
          </a:xfrm>
        </p:spPr>
        <p:txBody>
          <a:bodyPr/>
          <a:lstStyle/>
          <a:p>
            <a:pPr eaLnBrk="1" hangingPunct="1"/>
            <a:r>
              <a:rPr lang="ru-RU" sz="4000" smtClean="0"/>
              <a:t>Области применения НИТ</a:t>
            </a:r>
            <a:endParaRPr lang="en-US" sz="2400" smtClean="0"/>
          </a:p>
        </p:txBody>
      </p:sp>
      <p:sp>
        <p:nvSpPr>
          <p:cNvPr id="31748" name="AutoShape 3"/>
          <p:cNvSpPr>
            <a:spLocks noChangeArrowheads="1"/>
          </p:cNvSpPr>
          <p:nvPr/>
        </p:nvSpPr>
        <p:spPr bwMode="auto">
          <a:xfrm>
            <a:off x="5486400" y="2590800"/>
            <a:ext cx="3200400" cy="32004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ctr" eaLnBrk="0" hangingPunct="0"/>
            <a:endParaRPr lang="ru-RU">
              <a:latin typeface="Verdana" pitchFamily="34" charset="0"/>
            </a:endParaRPr>
          </a:p>
        </p:txBody>
      </p:sp>
      <p:sp>
        <p:nvSpPr>
          <p:cNvPr id="31749" name="AutoShape 5"/>
          <p:cNvSpPr>
            <a:spLocks noChangeArrowheads="1"/>
          </p:cNvSpPr>
          <p:nvPr/>
        </p:nvSpPr>
        <p:spPr bwMode="auto">
          <a:xfrm>
            <a:off x="533400" y="2667000"/>
            <a:ext cx="2971800" cy="31242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ctr" eaLnBrk="0" hangingPunct="0"/>
            <a:endParaRPr lang="ru-RU">
              <a:latin typeface="Verdana" pitchFamily="34" charset="0"/>
            </a:endParaRP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609600" y="2819400"/>
            <a:ext cx="2819400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9" tIns="45715" rIns="91429" bIns="45715">
            <a:spAutoFit/>
          </a:bodyPr>
          <a:lstStyle/>
          <a:p>
            <a:pPr algn="ctr" eaLnBrk="0" hangingPunct="0"/>
            <a:r>
              <a:rPr lang="ru-RU" sz="2000">
                <a:solidFill>
                  <a:srgbClr val="0000FF"/>
                </a:solidFill>
              </a:rPr>
              <a:t>автоматизация проектирования оперативного планирования</a:t>
            </a:r>
            <a:r>
              <a:rPr lang="ru-RU" sz="2000"/>
              <a:t> и управления промышленным производством: системы САПР, АСУ, АСНИ</a:t>
            </a:r>
            <a:endParaRPr lang="en-US" sz="2000"/>
          </a:p>
        </p:txBody>
      </p:sp>
      <p:sp>
        <p:nvSpPr>
          <p:cNvPr id="71687" name="Freeform 7"/>
          <p:cNvSpPr>
            <a:spLocks/>
          </p:cNvSpPr>
          <p:nvPr/>
        </p:nvSpPr>
        <p:spPr bwMode="gray">
          <a:xfrm>
            <a:off x="3505200" y="2743200"/>
            <a:ext cx="903288" cy="2057400"/>
          </a:xfrm>
          <a:custGeom>
            <a:avLst/>
            <a:gdLst/>
            <a:ahLst/>
            <a:cxnLst>
              <a:cxn ang="0">
                <a:pos x="580" y="0"/>
              </a:cxn>
              <a:cxn ang="0">
                <a:pos x="578" y="90"/>
              </a:cxn>
              <a:cxn ang="0">
                <a:pos x="568" y="174"/>
              </a:cxn>
              <a:cxn ang="0">
                <a:pos x="552" y="252"/>
              </a:cxn>
              <a:cxn ang="0">
                <a:pos x="526" y="324"/>
              </a:cxn>
              <a:cxn ang="0">
                <a:pos x="494" y="390"/>
              </a:cxn>
              <a:cxn ang="0">
                <a:pos x="452" y="450"/>
              </a:cxn>
              <a:cxn ang="0">
                <a:pos x="402" y="508"/>
              </a:cxn>
              <a:cxn ang="0">
                <a:pos x="342" y="560"/>
              </a:cxn>
              <a:cxn ang="0">
                <a:pos x="270" y="610"/>
              </a:cxn>
              <a:cxn ang="0">
                <a:pos x="188" y="656"/>
              </a:cxn>
              <a:cxn ang="0">
                <a:pos x="188" y="798"/>
              </a:cxn>
              <a:cxn ang="0">
                <a:pos x="0" y="514"/>
              </a:cxn>
              <a:cxn ang="0">
                <a:pos x="188" y="230"/>
              </a:cxn>
              <a:cxn ang="0">
                <a:pos x="188" y="372"/>
              </a:cxn>
              <a:cxn ang="0">
                <a:pos x="224" y="368"/>
              </a:cxn>
              <a:cxn ang="0">
                <a:pos x="264" y="356"/>
              </a:cxn>
              <a:cxn ang="0">
                <a:pos x="306" y="336"/>
              </a:cxn>
              <a:cxn ang="0">
                <a:pos x="348" y="310"/>
              </a:cxn>
              <a:cxn ang="0">
                <a:pos x="392" y="280"/>
              </a:cxn>
              <a:cxn ang="0">
                <a:pos x="432" y="246"/>
              </a:cxn>
              <a:cxn ang="0">
                <a:pos x="472" y="208"/>
              </a:cxn>
              <a:cxn ang="0">
                <a:pos x="506" y="166"/>
              </a:cxn>
              <a:cxn ang="0">
                <a:pos x="536" y="124"/>
              </a:cxn>
              <a:cxn ang="0">
                <a:pos x="558" y="82"/>
              </a:cxn>
              <a:cxn ang="0">
                <a:pos x="574" y="40"/>
              </a:cxn>
              <a:cxn ang="0">
                <a:pos x="578" y="0"/>
              </a:cxn>
              <a:cxn ang="0">
                <a:pos x="580" y="0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1752" name="AutoShape 8"/>
          <p:cNvSpPr>
            <a:spLocks noChangeAspect="1" noChangeArrowheads="1" noTextEdit="1"/>
          </p:cNvSpPr>
          <p:nvPr/>
        </p:nvSpPr>
        <p:spPr bwMode="gray">
          <a:xfrm flipH="1">
            <a:off x="4868863" y="3252788"/>
            <a:ext cx="909637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1689" name="Freeform 9"/>
          <p:cNvSpPr>
            <a:spLocks/>
          </p:cNvSpPr>
          <p:nvPr/>
        </p:nvSpPr>
        <p:spPr bwMode="gray">
          <a:xfrm flipH="1">
            <a:off x="4572000" y="2743200"/>
            <a:ext cx="914400" cy="1981200"/>
          </a:xfrm>
          <a:custGeom>
            <a:avLst/>
            <a:gdLst/>
            <a:ahLst/>
            <a:cxnLst>
              <a:cxn ang="0">
                <a:pos x="580" y="0"/>
              </a:cxn>
              <a:cxn ang="0">
                <a:pos x="578" y="90"/>
              </a:cxn>
              <a:cxn ang="0">
                <a:pos x="568" y="174"/>
              </a:cxn>
              <a:cxn ang="0">
                <a:pos x="552" y="252"/>
              </a:cxn>
              <a:cxn ang="0">
                <a:pos x="526" y="324"/>
              </a:cxn>
              <a:cxn ang="0">
                <a:pos x="494" y="390"/>
              </a:cxn>
              <a:cxn ang="0">
                <a:pos x="452" y="450"/>
              </a:cxn>
              <a:cxn ang="0">
                <a:pos x="402" y="508"/>
              </a:cxn>
              <a:cxn ang="0">
                <a:pos x="342" y="560"/>
              </a:cxn>
              <a:cxn ang="0">
                <a:pos x="270" y="610"/>
              </a:cxn>
              <a:cxn ang="0">
                <a:pos x="188" y="656"/>
              </a:cxn>
              <a:cxn ang="0">
                <a:pos x="188" y="798"/>
              </a:cxn>
              <a:cxn ang="0">
                <a:pos x="0" y="514"/>
              </a:cxn>
              <a:cxn ang="0">
                <a:pos x="188" y="230"/>
              </a:cxn>
              <a:cxn ang="0">
                <a:pos x="188" y="372"/>
              </a:cxn>
              <a:cxn ang="0">
                <a:pos x="224" y="368"/>
              </a:cxn>
              <a:cxn ang="0">
                <a:pos x="264" y="356"/>
              </a:cxn>
              <a:cxn ang="0">
                <a:pos x="306" y="336"/>
              </a:cxn>
              <a:cxn ang="0">
                <a:pos x="348" y="310"/>
              </a:cxn>
              <a:cxn ang="0">
                <a:pos x="392" y="280"/>
              </a:cxn>
              <a:cxn ang="0">
                <a:pos x="432" y="246"/>
              </a:cxn>
              <a:cxn ang="0">
                <a:pos x="472" y="208"/>
              </a:cxn>
              <a:cxn ang="0">
                <a:pos x="506" y="166"/>
              </a:cxn>
              <a:cxn ang="0">
                <a:pos x="536" y="124"/>
              </a:cxn>
              <a:cxn ang="0">
                <a:pos x="558" y="82"/>
              </a:cxn>
              <a:cxn ang="0">
                <a:pos x="574" y="40"/>
              </a:cxn>
              <a:cxn ang="0">
                <a:pos x="578" y="0"/>
              </a:cxn>
              <a:cxn ang="0">
                <a:pos x="580" y="0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1765"/>
                  <a:invGamma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31754" name="Group 10"/>
          <p:cNvGrpSpPr>
            <a:grpSpLocks/>
          </p:cNvGrpSpPr>
          <p:nvPr/>
        </p:nvGrpSpPr>
        <p:grpSpPr bwMode="auto">
          <a:xfrm>
            <a:off x="2971800" y="1143000"/>
            <a:ext cx="2998788" cy="1601788"/>
            <a:chOff x="1997" y="1314"/>
            <a:chExt cx="1889" cy="1009"/>
          </a:xfrm>
        </p:grpSpPr>
        <p:grpSp>
          <p:nvGrpSpPr>
            <p:cNvPr id="31759" name="Group 11"/>
            <p:cNvGrpSpPr>
              <a:grpSpLocks/>
            </p:cNvGrpSpPr>
            <p:nvPr/>
          </p:nvGrpSpPr>
          <p:grpSpPr bwMode="auto">
            <a:xfrm>
              <a:off x="1997" y="1404"/>
              <a:ext cx="1889" cy="919"/>
              <a:chOff x="1973" y="1027"/>
              <a:chExt cx="1926" cy="937"/>
            </a:xfrm>
          </p:grpSpPr>
          <p:sp>
            <p:nvSpPr>
              <p:cNvPr id="71692" name="Oval 12"/>
              <p:cNvSpPr>
                <a:spLocks noChangeArrowheads="1"/>
              </p:cNvSpPr>
              <p:nvPr/>
            </p:nvSpPr>
            <p:spPr bwMode="gray">
              <a:xfrm>
                <a:off x="1994" y="105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1693" name="Oval 13"/>
              <p:cNvSpPr>
                <a:spLocks noChangeArrowheads="1"/>
              </p:cNvSpPr>
              <p:nvPr/>
            </p:nvSpPr>
            <p:spPr bwMode="gray">
              <a:xfrm>
                <a:off x="1973" y="102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44314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71694" name="Oval 14"/>
            <p:cNvSpPr>
              <a:spLocks noChangeArrowheads="1"/>
            </p:cNvSpPr>
            <p:nvPr/>
          </p:nvSpPr>
          <p:spPr bwMode="gray">
            <a:xfrm>
              <a:off x="2086" y="1314"/>
              <a:ext cx="1691" cy="84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1695" name="Oval 15"/>
            <p:cNvSpPr>
              <a:spLocks noChangeArrowheads="1"/>
            </p:cNvSpPr>
            <p:nvPr/>
          </p:nvSpPr>
          <p:spPr bwMode="gray">
            <a:xfrm>
              <a:off x="2108" y="1319"/>
              <a:ext cx="1650" cy="8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34902"/>
                    <a:invGamma/>
                  </a:scheme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1696" name="Oval 16"/>
            <p:cNvSpPr>
              <a:spLocks noChangeArrowheads="1"/>
            </p:cNvSpPr>
            <p:nvPr/>
          </p:nvSpPr>
          <p:spPr bwMode="gray">
            <a:xfrm>
              <a:off x="2125" y="1327"/>
              <a:ext cx="1570" cy="77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79216"/>
                    <a:invGamma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1697" name="Oval 17"/>
            <p:cNvSpPr>
              <a:spLocks noChangeArrowheads="1"/>
            </p:cNvSpPr>
            <p:nvPr/>
          </p:nvSpPr>
          <p:spPr bwMode="gray">
            <a:xfrm>
              <a:off x="2208" y="1344"/>
              <a:ext cx="1382" cy="6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>
                    <a:alpha val="38000"/>
                  </a:scheme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31755" name="Text Box 18"/>
          <p:cNvSpPr txBox="1">
            <a:spLocks noChangeArrowheads="1"/>
          </p:cNvSpPr>
          <p:nvPr/>
        </p:nvSpPr>
        <p:spPr bwMode="auto">
          <a:xfrm>
            <a:off x="3886200" y="1371600"/>
            <a:ext cx="1131888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1429" tIns="45715" rIns="91429" bIns="45715">
            <a:spAutoFit/>
          </a:bodyPr>
          <a:lstStyle/>
          <a:p>
            <a:pPr algn="ctr" eaLnBrk="0" hangingPunct="0"/>
            <a:r>
              <a:rPr lang="ru-RU" sz="3600" b="1">
                <a:solidFill>
                  <a:srgbClr val="FFFF00"/>
                </a:solidFill>
              </a:rPr>
              <a:t>НИТ</a:t>
            </a:r>
            <a:endParaRPr lang="en-US" sz="3600">
              <a:solidFill>
                <a:srgbClr val="FFFF00"/>
              </a:solidFill>
            </a:endParaRPr>
          </a:p>
        </p:txBody>
      </p:sp>
      <p:sp>
        <p:nvSpPr>
          <p:cNvPr id="31756" name="Text Box 19"/>
          <p:cNvSpPr txBox="1">
            <a:spLocks noChangeArrowheads="1"/>
          </p:cNvSpPr>
          <p:nvPr/>
        </p:nvSpPr>
        <p:spPr bwMode="auto">
          <a:xfrm>
            <a:off x="5715000" y="2743200"/>
            <a:ext cx="2800350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ru-RU">
                <a:solidFill>
                  <a:srgbClr val="0000FF"/>
                </a:solidFill>
              </a:rPr>
              <a:t>автоматизация организационного управления</a:t>
            </a:r>
            <a:r>
              <a:rPr lang="ru-RU"/>
              <a:t> (учрежденческой деятельности в самых различных ее аспектах): текстовые системы, электронная почта, речевая почта, система ведения баз данных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1757" name="Rectangle 20"/>
          <p:cNvSpPr>
            <a:spLocks noChangeArrowheads="1"/>
          </p:cNvSpPr>
          <p:nvPr/>
        </p:nvSpPr>
        <p:spPr bwMode="auto">
          <a:xfrm>
            <a:off x="6477000" y="6553200"/>
            <a:ext cx="2667000" cy="30480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31758" name="Rectangle 21"/>
          <p:cNvSpPr>
            <a:spLocks noChangeArrowheads="1"/>
          </p:cNvSpPr>
          <p:nvPr/>
        </p:nvSpPr>
        <p:spPr bwMode="auto">
          <a:xfrm>
            <a:off x="3276600" y="6521450"/>
            <a:ext cx="22082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www.sapr.favt.tsure.ru</a:t>
            </a:r>
            <a:endParaRPr lang="ru-RU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Квантовые компьютеры </a:t>
            </a:r>
            <a:br>
              <a:rPr lang="ru-RU" sz="2800" i="1" dirty="0" smtClean="0"/>
            </a:br>
            <a:r>
              <a:rPr lang="ru-RU" sz="2800" i="1" dirty="0" smtClean="0"/>
              <a:t>(успешные применения)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2133600"/>
            <a:ext cx="8229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Ученные предполагают, что обмен информацией между квантовыми компьютерами будет происходить посредством элементарных частиц, где информация будет зашифрована в их квантовых состояниях. Из всех частиц </a:t>
            </a:r>
            <a:r>
              <a:rPr lang="ru-RU" sz="2400" b="1" dirty="0" smtClean="0"/>
              <a:t>ученые выбирают фотон как наиболее подходящий вариант. Поскольку перенос фотона не нуждается в передачи на расстояние материи.</a:t>
            </a:r>
            <a:endParaRPr lang="ru-RU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Квантовые компьютеры </a:t>
            </a:r>
            <a:br>
              <a:rPr lang="ru-RU" sz="2800" i="1" dirty="0" smtClean="0"/>
            </a:br>
            <a:r>
              <a:rPr lang="ru-RU" sz="2800" i="1" dirty="0" smtClean="0"/>
              <a:t>(успешные применения)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1981200"/>
            <a:ext cx="8229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Ученные полагают, что благодаря хранению информации в одном атоме открываются перспективы к </a:t>
            </a:r>
            <a:r>
              <a:rPr lang="ru-RU" sz="2400" b="1" dirty="0" smtClean="0"/>
              <a:t>миниатюризации</a:t>
            </a:r>
            <a:r>
              <a:rPr lang="ru-RU" sz="2400" dirty="0" smtClean="0"/>
              <a:t>. Соответственно, данные будут считываться путем прямых манипуляций с атомами. Так же будет интересно узнать, была ли записана информация с фотона на атом при сохранении квантового состояния этого фотона. Соответственно, если информация не была записана, то запись можно будет повторить снова.</a:t>
            </a:r>
            <a:endParaRPr lang="ru-RU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Квантовые компьютеры </a:t>
            </a:r>
            <a:br>
              <a:rPr lang="ru-RU" sz="2800" i="1" dirty="0" smtClean="0"/>
            </a:br>
            <a:r>
              <a:rPr lang="ru-RU" sz="2800" i="1" dirty="0" smtClean="0"/>
              <a:t>(успешные применения)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1905000"/>
            <a:ext cx="82296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/>
              <a:t>30-кубитный</a:t>
            </a:r>
            <a:r>
              <a:rPr lang="ru-RU" sz="2800" dirty="0" smtClean="0"/>
              <a:t> квантовый компьютер по мощности будет равен суперкомпьютеру, работающему с производительностью </a:t>
            </a:r>
            <a:r>
              <a:rPr lang="ru-RU" sz="2800" b="1" dirty="0" smtClean="0"/>
              <a:t>10 </a:t>
            </a:r>
            <a:r>
              <a:rPr lang="ru-RU" sz="2800" b="1" dirty="0" err="1" smtClean="0"/>
              <a:t>терафлопс</a:t>
            </a:r>
            <a:r>
              <a:rPr lang="ru-RU" sz="2800" dirty="0" smtClean="0"/>
              <a:t> (триллион операций в секунду). Мощность современных настольных компьютеров измеряется всего лишь </a:t>
            </a:r>
            <a:r>
              <a:rPr lang="ru-RU" sz="2800" dirty="0" err="1" smtClean="0"/>
              <a:t>гигафлопсах</a:t>
            </a:r>
            <a:r>
              <a:rPr lang="ru-RU" sz="2800" dirty="0" smtClean="0"/>
              <a:t> (миллиард операций в секунду).</a:t>
            </a:r>
            <a:endParaRPr lang="ru-RU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Нейрокомпьютеры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2057400"/>
            <a:ext cx="8229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/>
              <a:t>Нейрокомпьютер</a:t>
            </a:r>
            <a:r>
              <a:rPr lang="ru-RU" sz="2000" dirty="0" smtClean="0"/>
              <a:t> — </a:t>
            </a:r>
            <a:r>
              <a:rPr lang="ru-RU" sz="2000" dirty="0" smtClean="0">
                <a:solidFill>
                  <a:srgbClr val="FF0000"/>
                </a:solidFill>
              </a:rPr>
              <a:t>устройство переработки информации на основе принципов работы естественных нейронных систем</a:t>
            </a:r>
            <a:r>
              <a:rPr lang="ru-RU" sz="2000" dirty="0" smtClean="0"/>
              <a:t>.</a:t>
            </a:r>
            <a:r>
              <a:rPr lang="ru-RU" sz="2000" baseline="30000" dirty="0" smtClean="0"/>
              <a:t> </a:t>
            </a:r>
            <a:r>
              <a:rPr lang="ru-RU" sz="2000" dirty="0" smtClean="0"/>
              <a:t>Эти принципы были формализованы, что позволило говорить о теории искусственных нейронных сетей. </a:t>
            </a:r>
          </a:p>
          <a:p>
            <a:r>
              <a:rPr lang="ru-RU" sz="2000" dirty="0" smtClean="0"/>
              <a:t>Проблематика же нейрокомпьютеров заключается в построении реальных физических устройств, что позволит не просто моделировать искусственные нейронные сети на обычном компьютере, но так изменить принципы работы компьютера, что станет возможным говорить о том, что они работают в соответствии с теорией искусственных нейронных сетей.</a:t>
            </a:r>
            <a:endParaRPr lang="ru-RU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Формальный нейрон</a:t>
            </a:r>
            <a:endParaRPr lang="en-US" sz="2800" dirty="0"/>
          </a:p>
        </p:txBody>
      </p:sp>
      <p:pic>
        <p:nvPicPr>
          <p:cNvPr id="582658" name="Picture 2" descr="https://upload.wikimedia.org/wikipedia/commons/5/57/Artificial_Neuron_Schem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8915400" cy="563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Нейрокомпьютеры (основная идея)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2057400"/>
            <a:ext cx="8229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В отличие от цифровых систем, представляющих собой комбинации процессорных и запоминающих блоков, </a:t>
            </a:r>
            <a:r>
              <a:rPr lang="ru-RU" sz="2000" dirty="0" err="1" smtClean="0">
                <a:solidFill>
                  <a:srgbClr val="FF0000"/>
                </a:solidFill>
              </a:rPr>
              <a:t>нейропроцессоры</a:t>
            </a:r>
            <a:r>
              <a:rPr lang="ru-RU" sz="2000" dirty="0" smtClean="0">
                <a:solidFill>
                  <a:srgbClr val="FF0000"/>
                </a:solidFill>
              </a:rPr>
              <a:t> содержат память, распределённую в связях между очень простыми процессорами</a:t>
            </a:r>
            <a:r>
              <a:rPr lang="ru-RU" sz="2000" dirty="0" smtClean="0"/>
              <a:t>, которые часто могут быть описаны как формальные нейроны или блоки из однотипных формальных нейронов. </a:t>
            </a:r>
            <a:r>
              <a:rPr lang="ru-RU" sz="2000" b="1" dirty="0" smtClean="0"/>
              <a:t>Тем самым основная нагрузка на выполнение конкретных функций процессорами ложится на архитектуру системы</a:t>
            </a:r>
            <a:r>
              <a:rPr lang="ru-RU" sz="2000" dirty="0" smtClean="0"/>
              <a:t>, детали которой в свою очередь определяются межнейронными связями. Подход, основанный на представлении как памяти данных, так и алгоритмов системой связей (и их весами), называется </a:t>
            </a:r>
            <a:r>
              <a:rPr lang="ru-RU" sz="2000" b="1" dirty="0" err="1" smtClean="0">
                <a:solidFill>
                  <a:srgbClr val="FF0000"/>
                </a:solidFill>
              </a:rPr>
              <a:t>коннекционизмом</a:t>
            </a:r>
            <a:r>
              <a:rPr lang="ru-RU" sz="2000" b="1" dirty="0" smtClean="0"/>
              <a:t>.</a:t>
            </a:r>
            <a:endParaRPr lang="ru-RU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52400"/>
            <a:ext cx="8001000" cy="563563"/>
          </a:xfrm>
        </p:spPr>
        <p:txBody>
          <a:bodyPr lIns="36000" rIns="36000"/>
          <a:lstStyle/>
          <a:p>
            <a:r>
              <a:rPr lang="ru-RU" b="0" dirty="0" smtClean="0"/>
              <a:t>Основные преимущества нейрокомпьютеров</a:t>
            </a:r>
            <a:endParaRPr lang="en-US" b="0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8600" y="1752600"/>
            <a:ext cx="8610600" cy="2428875"/>
            <a:chOff x="912" y="1008"/>
            <a:chExt cx="3984" cy="1702"/>
          </a:xfrm>
        </p:grpSpPr>
        <p:sp>
          <p:nvSpPr>
            <p:cNvPr id="76804" name="AutoShape 4"/>
            <p:cNvSpPr>
              <a:spLocks noChangeArrowheads="1"/>
            </p:cNvSpPr>
            <p:nvPr/>
          </p:nvSpPr>
          <p:spPr bwMode="gray">
            <a:xfrm>
              <a:off x="912" y="10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999" y="1092"/>
              <a:ext cx="442" cy="1618"/>
              <a:chOff x="999" y="1092"/>
              <a:chExt cx="442" cy="1618"/>
            </a:xfrm>
          </p:grpSpPr>
          <p:sp>
            <p:nvSpPr>
              <p:cNvPr id="76806" name="AutoShape 6"/>
              <p:cNvSpPr>
                <a:spLocks noChangeArrowheads="1"/>
              </p:cNvSpPr>
              <p:nvPr/>
            </p:nvSpPr>
            <p:spPr bwMode="gray">
              <a:xfrm>
                <a:off x="999" y="1097"/>
                <a:ext cx="442" cy="741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7" name="Freeform 7"/>
              <p:cNvSpPr>
                <a:spLocks/>
              </p:cNvSpPr>
              <p:nvPr/>
            </p:nvSpPr>
            <p:spPr bwMode="gray">
              <a:xfrm>
                <a:off x="1046" y="1140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8" name="Text Box 8"/>
              <p:cNvSpPr txBox="1">
                <a:spLocks noChangeArrowheads="1"/>
              </p:cNvSpPr>
              <p:nvPr/>
            </p:nvSpPr>
            <p:spPr bwMode="gray">
              <a:xfrm>
                <a:off x="1053" y="1275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7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8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7" name="Text Box 9"/>
            <p:cNvSpPr txBox="1">
              <a:spLocks noChangeArrowheads="1"/>
            </p:cNvSpPr>
            <p:nvPr/>
          </p:nvSpPr>
          <p:spPr bwMode="gray">
            <a:xfrm>
              <a:off x="1547" y="1061"/>
              <a:ext cx="3324" cy="9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</a:t>
              </a:r>
              <a:r>
                <a:rPr lang="ru-RU" sz="2400" b="1" dirty="0" smtClean="0"/>
                <a:t>Все алгоритмы </a:t>
              </a:r>
              <a:r>
                <a:rPr lang="ru-RU" sz="2400" b="1" dirty="0" err="1" smtClean="0"/>
                <a:t>нейроинформатики</a:t>
              </a:r>
              <a:r>
                <a:rPr lang="ru-RU" sz="2400" b="1" dirty="0" smtClean="0"/>
                <a:t> </a:t>
              </a:r>
              <a:r>
                <a:rPr lang="ru-RU" sz="2400" b="1" dirty="0" err="1" smtClean="0"/>
                <a:t>высокопараллельны</a:t>
              </a:r>
              <a:r>
                <a:rPr lang="ru-RU" sz="2400" b="1" dirty="0" smtClean="0"/>
                <a:t>, а это уже залог высокого быстродействия</a:t>
              </a:r>
              <a:r>
                <a:rPr lang="ru-RU" sz="2800" dirty="0" smtClean="0"/>
                <a:t>;</a:t>
              </a:r>
              <a:endParaRPr lang="ru-RU" sz="2800" dirty="0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28600" y="3279773"/>
            <a:ext cx="8610600" cy="1301749"/>
            <a:chOff x="912" y="2016"/>
            <a:chExt cx="3984" cy="912"/>
          </a:xfrm>
        </p:grpSpPr>
        <p:sp>
          <p:nvSpPr>
            <p:cNvPr id="76811" name="AutoShape 11"/>
            <p:cNvSpPr>
              <a:spLocks noChangeArrowheads="1"/>
            </p:cNvSpPr>
            <p:nvPr/>
          </p:nvSpPr>
          <p:spPr bwMode="gray">
            <a:xfrm>
              <a:off x="912" y="201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9216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999" y="2100"/>
              <a:ext cx="437" cy="715"/>
              <a:chOff x="999" y="2100"/>
              <a:chExt cx="437" cy="715"/>
            </a:xfrm>
          </p:grpSpPr>
          <p:sp>
            <p:nvSpPr>
              <p:cNvPr id="76813" name="AutoShape 13"/>
              <p:cNvSpPr>
                <a:spLocks noChangeArrowheads="1"/>
              </p:cNvSpPr>
              <p:nvPr/>
            </p:nvSpPr>
            <p:spPr bwMode="gray">
              <a:xfrm>
                <a:off x="999" y="2105"/>
                <a:ext cx="437" cy="710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hlink">
                      <a:gamma/>
                      <a:tint val="72549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4" name="Freeform 14"/>
              <p:cNvSpPr>
                <a:spLocks/>
              </p:cNvSpPr>
              <p:nvPr/>
            </p:nvSpPr>
            <p:spPr bwMode="gray">
              <a:xfrm>
                <a:off x="1046" y="214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42353"/>
                      <a:invGamma/>
                    </a:schemeClr>
                  </a:gs>
                  <a:gs pos="100000">
                    <a:schemeClr val="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5" name="Text Box 15"/>
              <p:cNvSpPr txBox="1">
                <a:spLocks noChangeArrowheads="1"/>
              </p:cNvSpPr>
              <p:nvPr/>
            </p:nvSpPr>
            <p:spPr bwMode="gray">
              <a:xfrm>
                <a:off x="1082" y="2304"/>
                <a:ext cx="248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endPara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1" name="Text Box 16"/>
            <p:cNvSpPr txBox="1">
              <a:spLocks noChangeArrowheads="1"/>
            </p:cNvSpPr>
            <p:nvPr/>
          </p:nvSpPr>
          <p:spPr bwMode="gray">
            <a:xfrm>
              <a:off x="1547" y="2067"/>
              <a:ext cx="3289" cy="6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</a:t>
              </a:r>
              <a:r>
                <a:rPr lang="ru-RU" sz="2400" b="1" dirty="0" err="1" smtClean="0"/>
                <a:t>Нейросистемы</a:t>
              </a:r>
              <a:r>
                <a:rPr lang="ru-RU" sz="2400" b="1" dirty="0" smtClean="0"/>
                <a:t> можно легко сделать очень устойчивыми к помехам и разрушениям</a:t>
              </a:r>
              <a:r>
                <a:rPr lang="ru-RU" sz="2800" dirty="0" smtClean="0"/>
                <a:t>;</a:t>
              </a:r>
              <a:endParaRPr lang="ru-RU" sz="2800" dirty="0"/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228600" y="4819650"/>
            <a:ext cx="8610600" cy="1301750"/>
            <a:chOff x="912" y="3036"/>
            <a:chExt cx="3984" cy="912"/>
          </a:xfrm>
        </p:grpSpPr>
        <p:sp>
          <p:nvSpPr>
            <p:cNvPr id="76818" name="AutoShape 18"/>
            <p:cNvSpPr>
              <a:spLocks noChangeArrowheads="1"/>
            </p:cNvSpPr>
            <p:nvPr/>
          </p:nvSpPr>
          <p:spPr bwMode="gray">
            <a:xfrm>
              <a:off x="912" y="303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48627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999" y="3120"/>
              <a:ext cx="442" cy="757"/>
              <a:chOff x="999" y="3120"/>
              <a:chExt cx="442" cy="757"/>
            </a:xfrm>
          </p:grpSpPr>
          <p:sp>
            <p:nvSpPr>
              <p:cNvPr id="76820" name="AutoShape 20"/>
              <p:cNvSpPr>
                <a:spLocks noChangeArrowheads="1"/>
              </p:cNvSpPr>
              <p:nvPr/>
            </p:nvSpPr>
            <p:spPr bwMode="gray">
              <a:xfrm>
                <a:off x="999" y="3125"/>
                <a:ext cx="442" cy="752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folHlink">
                      <a:gamma/>
                      <a:tint val="63529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1" name="Freeform 21"/>
              <p:cNvSpPr>
                <a:spLocks/>
              </p:cNvSpPr>
              <p:nvPr/>
            </p:nvSpPr>
            <p:spPr bwMode="gray">
              <a:xfrm>
                <a:off x="1046" y="316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48627"/>
                      <a:invGamma/>
                    </a:schemeClr>
                  </a:gs>
                  <a:gs pos="100000">
                    <a:schemeClr val="fol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2" name="Text Box 22"/>
              <p:cNvSpPr txBox="1">
                <a:spLocks noChangeArrowheads="1"/>
              </p:cNvSpPr>
              <p:nvPr/>
            </p:nvSpPr>
            <p:spPr bwMode="gray">
              <a:xfrm>
                <a:off x="1082" y="3324"/>
                <a:ext cx="253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3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65" name="Text Box 23"/>
            <p:cNvSpPr txBox="1">
              <a:spLocks noChangeArrowheads="1"/>
            </p:cNvSpPr>
            <p:nvPr/>
          </p:nvSpPr>
          <p:spPr bwMode="gray">
            <a:xfrm>
              <a:off x="1511" y="3076"/>
              <a:ext cx="3289" cy="84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</a:t>
              </a:r>
              <a:r>
                <a:rPr lang="ru-RU" sz="2200" b="1" dirty="0" smtClean="0"/>
                <a:t>Устойчивые и надёжные </a:t>
              </a:r>
              <a:r>
                <a:rPr lang="ru-RU" sz="2200" b="1" dirty="0" err="1" smtClean="0"/>
                <a:t>нейросистемы</a:t>
              </a:r>
              <a:r>
                <a:rPr lang="ru-RU" sz="2200" b="1" dirty="0" smtClean="0"/>
                <a:t> могут создаваться и из ненадёжных элементов, имеющих значительный разброс параметров</a:t>
              </a:r>
              <a:r>
                <a:rPr lang="ru-RU" dirty="0" smtClean="0"/>
                <a:t>.</a:t>
              </a:r>
              <a:endParaRPr lang="en-US" dirty="0"/>
            </a:p>
          </p:txBody>
        </p:sp>
      </p:grpSp>
      <p:sp>
        <p:nvSpPr>
          <p:cNvPr id="29" name="Прямоугольник 28"/>
          <p:cNvSpPr/>
          <p:nvPr/>
        </p:nvSpPr>
        <p:spPr>
          <a:xfrm>
            <a:off x="685800" y="3657600"/>
            <a:ext cx="38576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52400"/>
            <a:ext cx="8001000" cy="563563"/>
          </a:xfrm>
        </p:spPr>
        <p:txBody>
          <a:bodyPr lIns="36000" rIns="36000"/>
          <a:lstStyle/>
          <a:p>
            <a:r>
              <a:rPr lang="ru-RU" dirty="0" smtClean="0"/>
              <a:t>Иными словами</a:t>
            </a:r>
            <a:endParaRPr lang="en-US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8600" y="1752600"/>
            <a:ext cx="8610600" cy="2428875"/>
            <a:chOff x="912" y="1008"/>
            <a:chExt cx="3984" cy="1702"/>
          </a:xfrm>
        </p:grpSpPr>
        <p:sp>
          <p:nvSpPr>
            <p:cNvPr id="76804" name="AutoShape 4"/>
            <p:cNvSpPr>
              <a:spLocks noChangeArrowheads="1"/>
            </p:cNvSpPr>
            <p:nvPr/>
          </p:nvSpPr>
          <p:spPr bwMode="gray">
            <a:xfrm>
              <a:off x="912" y="10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999" y="1092"/>
              <a:ext cx="442" cy="1618"/>
              <a:chOff x="999" y="1092"/>
              <a:chExt cx="442" cy="1618"/>
            </a:xfrm>
          </p:grpSpPr>
          <p:sp>
            <p:nvSpPr>
              <p:cNvPr id="76806" name="AutoShape 6"/>
              <p:cNvSpPr>
                <a:spLocks noChangeArrowheads="1"/>
              </p:cNvSpPr>
              <p:nvPr/>
            </p:nvSpPr>
            <p:spPr bwMode="gray">
              <a:xfrm>
                <a:off x="999" y="1097"/>
                <a:ext cx="442" cy="741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7" name="Freeform 7"/>
              <p:cNvSpPr>
                <a:spLocks/>
              </p:cNvSpPr>
              <p:nvPr/>
            </p:nvSpPr>
            <p:spPr bwMode="gray">
              <a:xfrm>
                <a:off x="1046" y="1140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8" name="Text Box 8"/>
              <p:cNvSpPr txBox="1">
                <a:spLocks noChangeArrowheads="1"/>
              </p:cNvSpPr>
              <p:nvPr/>
            </p:nvSpPr>
            <p:spPr bwMode="gray">
              <a:xfrm>
                <a:off x="1053" y="1275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7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8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7" name="Text Box 9"/>
            <p:cNvSpPr txBox="1">
              <a:spLocks noChangeArrowheads="1"/>
            </p:cNvSpPr>
            <p:nvPr/>
          </p:nvSpPr>
          <p:spPr bwMode="gray">
            <a:xfrm>
              <a:off x="1547" y="1061"/>
              <a:ext cx="3324" cy="79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</a:t>
              </a:r>
              <a:r>
                <a:rPr lang="ru-RU" sz="2000" b="1" dirty="0" smtClean="0"/>
                <a:t>однородность системы (элементы одинаковы и чрезвычайно просты, все определяется структурой связей)</a:t>
              </a:r>
              <a:r>
                <a:rPr lang="ru-RU" sz="2000" dirty="0" smtClean="0"/>
                <a:t>;</a:t>
              </a:r>
              <a:endParaRPr lang="ru-RU" sz="2000" dirty="0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28600" y="3279774"/>
            <a:ext cx="8610600" cy="1301749"/>
            <a:chOff x="912" y="2016"/>
            <a:chExt cx="3984" cy="912"/>
          </a:xfrm>
        </p:grpSpPr>
        <p:sp>
          <p:nvSpPr>
            <p:cNvPr id="76811" name="AutoShape 11"/>
            <p:cNvSpPr>
              <a:spLocks noChangeArrowheads="1"/>
            </p:cNvSpPr>
            <p:nvPr/>
          </p:nvSpPr>
          <p:spPr bwMode="gray">
            <a:xfrm>
              <a:off x="912" y="201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9216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999" y="2100"/>
              <a:ext cx="437" cy="715"/>
              <a:chOff x="999" y="2100"/>
              <a:chExt cx="437" cy="715"/>
            </a:xfrm>
          </p:grpSpPr>
          <p:sp>
            <p:nvSpPr>
              <p:cNvPr id="76813" name="AutoShape 13"/>
              <p:cNvSpPr>
                <a:spLocks noChangeArrowheads="1"/>
              </p:cNvSpPr>
              <p:nvPr/>
            </p:nvSpPr>
            <p:spPr bwMode="gray">
              <a:xfrm>
                <a:off x="999" y="2105"/>
                <a:ext cx="437" cy="710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hlink">
                      <a:gamma/>
                      <a:tint val="72549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4" name="Freeform 14"/>
              <p:cNvSpPr>
                <a:spLocks/>
              </p:cNvSpPr>
              <p:nvPr/>
            </p:nvSpPr>
            <p:spPr bwMode="gray">
              <a:xfrm>
                <a:off x="1046" y="214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42353"/>
                      <a:invGamma/>
                    </a:schemeClr>
                  </a:gs>
                  <a:gs pos="100000">
                    <a:schemeClr val="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5" name="Text Box 15"/>
              <p:cNvSpPr txBox="1">
                <a:spLocks noChangeArrowheads="1"/>
              </p:cNvSpPr>
              <p:nvPr/>
            </p:nvSpPr>
            <p:spPr bwMode="gray">
              <a:xfrm>
                <a:off x="1082" y="2304"/>
                <a:ext cx="248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endPara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1" name="Text Box 16"/>
            <p:cNvSpPr txBox="1">
              <a:spLocks noChangeArrowheads="1"/>
            </p:cNvSpPr>
            <p:nvPr/>
          </p:nvSpPr>
          <p:spPr bwMode="gray">
            <a:xfrm>
              <a:off x="1547" y="2067"/>
              <a:ext cx="3289" cy="79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</a:t>
              </a:r>
              <a:r>
                <a:rPr lang="ru-RU" sz="2000" b="1" dirty="0" smtClean="0"/>
                <a:t>надежные системы из ненадежных элементов и «аналоговый ренессанс» - использование простых аналоговых элементов;</a:t>
              </a:r>
              <a:endParaRPr lang="ru-RU" sz="2000" b="1" dirty="0"/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228600" y="4819650"/>
            <a:ext cx="8610600" cy="1301750"/>
            <a:chOff x="912" y="3036"/>
            <a:chExt cx="3984" cy="912"/>
          </a:xfrm>
        </p:grpSpPr>
        <p:sp>
          <p:nvSpPr>
            <p:cNvPr id="76818" name="AutoShape 18"/>
            <p:cNvSpPr>
              <a:spLocks noChangeArrowheads="1"/>
            </p:cNvSpPr>
            <p:nvPr/>
          </p:nvSpPr>
          <p:spPr bwMode="gray">
            <a:xfrm>
              <a:off x="912" y="303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48627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999" y="3120"/>
              <a:ext cx="442" cy="757"/>
              <a:chOff x="999" y="3120"/>
              <a:chExt cx="442" cy="757"/>
            </a:xfrm>
          </p:grpSpPr>
          <p:sp>
            <p:nvSpPr>
              <p:cNvPr id="76820" name="AutoShape 20"/>
              <p:cNvSpPr>
                <a:spLocks noChangeArrowheads="1"/>
              </p:cNvSpPr>
              <p:nvPr/>
            </p:nvSpPr>
            <p:spPr bwMode="gray">
              <a:xfrm>
                <a:off x="999" y="3125"/>
                <a:ext cx="442" cy="752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folHlink">
                      <a:gamma/>
                      <a:tint val="63529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1" name="Freeform 21"/>
              <p:cNvSpPr>
                <a:spLocks/>
              </p:cNvSpPr>
              <p:nvPr/>
            </p:nvSpPr>
            <p:spPr bwMode="gray">
              <a:xfrm>
                <a:off x="1046" y="316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48627"/>
                      <a:invGamma/>
                    </a:schemeClr>
                  </a:gs>
                  <a:gs pos="100000">
                    <a:schemeClr val="fol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2" name="Text Box 22"/>
              <p:cNvSpPr txBox="1">
                <a:spLocks noChangeArrowheads="1"/>
              </p:cNvSpPr>
              <p:nvPr/>
            </p:nvSpPr>
            <p:spPr bwMode="gray">
              <a:xfrm>
                <a:off x="1082" y="3324"/>
                <a:ext cx="253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3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65" name="Text Box 23"/>
            <p:cNvSpPr txBox="1">
              <a:spLocks noChangeArrowheads="1"/>
            </p:cNvSpPr>
            <p:nvPr/>
          </p:nvSpPr>
          <p:spPr bwMode="gray">
            <a:xfrm>
              <a:off x="1511" y="3076"/>
              <a:ext cx="3289" cy="79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</a:t>
              </a:r>
              <a:r>
                <a:rPr lang="ru-RU" sz="2000" b="1" dirty="0" smtClean="0"/>
                <a:t>«голографические» системы – при разрушении случайно выбранной части система сохраняет свои полезные свойства</a:t>
              </a:r>
              <a:r>
                <a:rPr lang="ru-RU" dirty="0" smtClean="0"/>
                <a:t>.</a:t>
              </a:r>
              <a:endParaRPr lang="en-US" dirty="0"/>
            </a:p>
          </p:txBody>
        </p:sp>
      </p:grpSp>
      <p:sp>
        <p:nvSpPr>
          <p:cNvPr id="29" name="Прямоугольник 28"/>
          <p:cNvSpPr/>
          <p:nvPr/>
        </p:nvSpPr>
        <p:spPr>
          <a:xfrm>
            <a:off x="685800" y="3657600"/>
            <a:ext cx="38576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Обучение </a:t>
            </a:r>
            <a:r>
              <a:rPr lang="ru-RU" sz="2800" i="1" dirty="0" err="1" smtClean="0"/>
              <a:t>нейросети</a:t>
            </a:r>
            <a:endParaRPr lang="en-US" sz="2800" dirty="0"/>
          </a:p>
        </p:txBody>
      </p:sp>
      <p:pic>
        <p:nvPicPr>
          <p:cNvPr id="584706" name="Picture 2" descr="http://xreferat.com/image/37/1305911353_1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144000" cy="5594890"/>
          </a:xfrm>
          <a:prstGeom prst="rect">
            <a:avLst/>
          </a:prstGeom>
          <a:noFill/>
        </p:spPr>
      </p:pic>
      <p:sp>
        <p:nvSpPr>
          <p:cNvPr id="8" name="Прямоугольник 7"/>
          <p:cNvSpPr/>
          <p:nvPr/>
        </p:nvSpPr>
        <p:spPr>
          <a:xfrm>
            <a:off x="2362200" y="5638800"/>
            <a:ext cx="990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Нейрокомпьютеры (новая идея)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7200" y="2057400"/>
            <a:ext cx="8229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В </a:t>
            </a:r>
            <a:r>
              <a:rPr lang="ru-RU" sz="2000" dirty="0" err="1" smtClean="0"/>
              <a:t>нейрокомпьютинге</a:t>
            </a:r>
            <a:r>
              <a:rPr lang="ru-RU" sz="2000" dirty="0" smtClean="0"/>
              <a:t> постепенно созревает новое направление, основанное на </a:t>
            </a:r>
            <a:r>
              <a:rPr lang="ru-RU" sz="2000" dirty="0" smtClean="0">
                <a:solidFill>
                  <a:srgbClr val="FF0000"/>
                </a:solidFill>
              </a:rPr>
              <a:t>соединении биологических нейронов с электронными элементами</a:t>
            </a:r>
            <a:r>
              <a:rPr lang="ru-RU" sz="2000" dirty="0" smtClean="0"/>
              <a:t>. Эти разработки получили наименование </a:t>
            </a:r>
            <a:r>
              <a:rPr lang="ru-RU" sz="2000" b="1" dirty="0" err="1" smtClean="0"/>
              <a:t>Wetware</a:t>
            </a:r>
            <a:r>
              <a:rPr lang="ru-RU" sz="2000" b="1" dirty="0" smtClean="0"/>
              <a:t> (</a:t>
            </a:r>
            <a:r>
              <a:rPr lang="ru-RU" sz="2000" b="1" i="1" dirty="0" smtClean="0"/>
              <a:t>англ.</a:t>
            </a:r>
            <a:r>
              <a:rPr lang="ru-RU" sz="2000" b="1" dirty="0" smtClean="0"/>
              <a:t>) — «влажный продукт»</a:t>
            </a:r>
            <a:r>
              <a:rPr lang="ru-RU" sz="2000" dirty="0" smtClean="0"/>
              <a:t>.</a:t>
            </a:r>
          </a:p>
          <a:p>
            <a:r>
              <a:rPr lang="ru-RU" sz="2000" dirty="0" smtClean="0">
                <a:solidFill>
                  <a:srgbClr val="FF0000"/>
                </a:solidFill>
              </a:rPr>
              <a:t>В настоящее время уже существует технология соединения биологических нейронов со сверхминиатюрными полевыми транзисторами с помощью </a:t>
            </a:r>
            <a:r>
              <a:rPr lang="ru-RU" sz="2000" dirty="0" err="1" smtClean="0">
                <a:solidFill>
                  <a:srgbClr val="FF0000"/>
                </a:solidFill>
              </a:rPr>
              <a:t>нановолокон</a:t>
            </a:r>
            <a:r>
              <a:rPr lang="ru-RU" sz="2000" dirty="0" smtClean="0">
                <a:solidFill>
                  <a:srgbClr val="FF0000"/>
                </a:solidFill>
              </a:rPr>
              <a:t> (</a:t>
            </a:r>
            <a:r>
              <a:rPr lang="ru-RU" sz="2000" b="1" dirty="0" err="1" smtClean="0">
                <a:solidFill>
                  <a:srgbClr val="0033CC"/>
                </a:solidFill>
              </a:rPr>
              <a:t>Nanowire</a:t>
            </a:r>
            <a:r>
              <a:rPr lang="ru-RU" sz="2000" b="1" dirty="0" smtClean="0">
                <a:solidFill>
                  <a:srgbClr val="0033CC"/>
                </a:solidFill>
              </a:rPr>
              <a:t> (</a:t>
            </a:r>
            <a:r>
              <a:rPr lang="ru-RU" sz="2000" b="1" i="1" dirty="0" smtClean="0">
                <a:solidFill>
                  <a:srgbClr val="0033CC"/>
                </a:solidFill>
              </a:rPr>
              <a:t>англ.</a:t>
            </a:r>
            <a:r>
              <a:rPr lang="ru-RU" sz="2000" b="1" dirty="0" smtClean="0">
                <a:solidFill>
                  <a:srgbClr val="0033CC"/>
                </a:solidFill>
              </a:rPr>
              <a:t>)</a:t>
            </a:r>
            <a:r>
              <a:rPr lang="ru-RU" sz="2000" dirty="0" smtClean="0">
                <a:solidFill>
                  <a:srgbClr val="FF0000"/>
                </a:solidFill>
              </a:rPr>
              <a:t>). </a:t>
            </a:r>
            <a:r>
              <a:rPr lang="ru-RU" sz="2000" dirty="0" smtClean="0"/>
              <a:t>В разработках используется современная </a:t>
            </a:r>
            <a:r>
              <a:rPr lang="ru-RU" sz="2000" dirty="0" err="1" smtClean="0"/>
              <a:t>нанотехнология</a:t>
            </a:r>
            <a:r>
              <a:rPr lang="ru-RU" sz="2000" dirty="0" smtClean="0"/>
              <a:t>. В том числе, для создания соединений между нейронами и электронными устройствами используются углеродные </a:t>
            </a:r>
            <a:r>
              <a:rPr lang="ru-RU" sz="2000" dirty="0" err="1" smtClean="0"/>
              <a:t>нанотрубки</a:t>
            </a:r>
            <a:r>
              <a:rPr lang="ru-RU" sz="2000" dirty="0" smtClean="0"/>
              <a:t>.</a:t>
            </a:r>
          </a:p>
          <a:p>
            <a:endParaRPr lang="ru-RU" sz="2000" dirty="0" smtClean="0"/>
          </a:p>
          <a:p>
            <a:endParaRPr lang="ru-RU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391400" cy="563563"/>
          </a:xfrm>
        </p:spPr>
        <p:txBody>
          <a:bodyPr/>
          <a:lstStyle/>
          <a:p>
            <a:pPr eaLnBrk="1" hangingPunct="1"/>
            <a:r>
              <a:rPr lang="ru-RU" sz="2900" smtClean="0"/>
              <a:t>Составные части и области применения НИТ</a:t>
            </a: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3" cstate="print"/>
          <a:srcRect r="-1041" b="9761"/>
          <a:stretch>
            <a:fillRect/>
          </a:stretch>
        </p:blipFill>
        <p:spPr bwMode="auto">
          <a:xfrm>
            <a:off x="152400" y="1143000"/>
            <a:ext cx="8685213" cy="533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4000" i="1" dirty="0" err="1" smtClean="0"/>
              <a:t>WetWare</a:t>
            </a:r>
            <a:endParaRPr lang="en-US" sz="4000" dirty="0"/>
          </a:p>
        </p:txBody>
      </p:sp>
      <p:pic>
        <p:nvPicPr>
          <p:cNvPr id="580610" name="Picture 2" descr="http://www.sciencevisualization.com/wp-content/uploads/2011/04/Screen-shot-2011-04-25-at-10.33.56-A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144000" cy="56552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114800"/>
            <a:ext cx="8686800" cy="2895600"/>
          </a:xfrm>
        </p:spPr>
        <p:txBody>
          <a:bodyPr/>
          <a:lstStyle/>
          <a:p>
            <a:r>
              <a:rPr lang="ru-RU" sz="3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ru-RU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3. </a:t>
            </a:r>
            <a:r>
              <a:rPr lang="ru-RU" sz="4000" dirty="0" smtClean="0"/>
              <a:t>Интеллектуальный анализ данных и управление знаниями </a:t>
            </a:r>
            <a:r>
              <a:rPr lang="en-US" sz="4000" dirty="0" smtClean="0">
                <a:solidFill>
                  <a:schemeClr val="tx2"/>
                </a:solidFill>
              </a:rPr>
              <a:t/>
            </a:r>
            <a:br>
              <a:rPr lang="en-US" sz="4000" dirty="0" smtClean="0">
                <a:solidFill>
                  <a:schemeClr val="tx2"/>
                </a:solidFill>
              </a:rPr>
            </a:br>
            <a:r>
              <a:rPr lang="ru-RU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ru-RU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sz="2000" b="0" dirty="0" smtClean="0"/>
          </a:p>
        </p:txBody>
      </p:sp>
      <p:pic>
        <p:nvPicPr>
          <p:cNvPr id="1028" name="Picture 4" descr="Elk MINI_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27988" y="228600"/>
            <a:ext cx="11160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2947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pic>
        <p:nvPicPr>
          <p:cNvPr id="6" name="Picture 6" descr="https://developer.nvidia.com/sites/default/files/imagecache/nvidia_cuda_academic_center--center_imgset_single/Southern%20Fed%20Univ%20Logo%20-%20W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524000" cy="152400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Процесс аналитического исследования больших массивов информации</a:t>
            </a:r>
            <a:endParaRPr lang="en-US" sz="2800" smtClean="0"/>
          </a:p>
        </p:txBody>
      </p:sp>
      <p:sp>
        <p:nvSpPr>
          <p:cNvPr id="41987" name="Freeform 3"/>
          <p:cNvSpPr>
            <a:spLocks noEditPoints="1"/>
          </p:cNvSpPr>
          <p:nvPr/>
        </p:nvSpPr>
        <p:spPr bwMode="gray">
          <a:xfrm>
            <a:off x="990600" y="1905000"/>
            <a:ext cx="4191000" cy="4648200"/>
          </a:xfrm>
          <a:custGeom>
            <a:avLst/>
            <a:gdLst/>
            <a:ahLst/>
            <a:cxnLst>
              <a:cxn ang="0">
                <a:pos x="1092" y="50"/>
              </a:cxn>
              <a:cxn ang="0">
                <a:pos x="822" y="168"/>
              </a:cxn>
              <a:cxn ang="0">
                <a:pos x="594" y="300"/>
              </a:cxn>
              <a:cxn ang="0">
                <a:pos x="406" y="446"/>
              </a:cxn>
              <a:cxn ang="0">
                <a:pos x="254" y="604"/>
              </a:cxn>
              <a:cxn ang="0">
                <a:pos x="140" y="772"/>
              </a:cxn>
              <a:cxn ang="0">
                <a:pos x="60" y="944"/>
              </a:cxn>
              <a:cxn ang="0">
                <a:pos x="14" y="1122"/>
              </a:cxn>
              <a:cxn ang="0">
                <a:pos x="0" y="1300"/>
              </a:cxn>
              <a:cxn ang="0">
                <a:pos x="18" y="1476"/>
              </a:cxn>
              <a:cxn ang="0">
                <a:pos x="64" y="1650"/>
              </a:cxn>
              <a:cxn ang="0">
                <a:pos x="138" y="1818"/>
              </a:cxn>
              <a:cxn ang="0">
                <a:pos x="238" y="1978"/>
              </a:cxn>
              <a:cxn ang="0">
                <a:pos x="364" y="2126"/>
              </a:cxn>
              <a:cxn ang="0">
                <a:pos x="512" y="2262"/>
              </a:cxn>
              <a:cxn ang="0">
                <a:pos x="684" y="2382"/>
              </a:cxn>
              <a:cxn ang="0">
                <a:pos x="874" y="2484"/>
              </a:cxn>
              <a:cxn ang="0">
                <a:pos x="1086" y="2564"/>
              </a:cxn>
              <a:cxn ang="0">
                <a:pos x="1314" y="2622"/>
              </a:cxn>
              <a:cxn ang="0">
                <a:pos x="1558" y="2654"/>
              </a:cxn>
              <a:cxn ang="0">
                <a:pos x="1818" y="2658"/>
              </a:cxn>
              <a:cxn ang="0">
                <a:pos x="2090" y="2632"/>
              </a:cxn>
              <a:cxn ang="0">
                <a:pos x="2374" y="2574"/>
              </a:cxn>
              <a:cxn ang="0">
                <a:pos x="2544" y="2912"/>
              </a:cxn>
              <a:cxn ang="0">
                <a:pos x="1868" y="1552"/>
              </a:cxn>
              <a:cxn ang="0">
                <a:pos x="1956" y="1914"/>
              </a:cxn>
              <a:cxn ang="0">
                <a:pos x="1788" y="1936"/>
              </a:cxn>
              <a:cxn ang="0">
                <a:pos x="1616" y="1934"/>
              </a:cxn>
              <a:cxn ang="0">
                <a:pos x="1442" y="1912"/>
              </a:cxn>
              <a:cxn ang="0">
                <a:pos x="1272" y="1872"/>
              </a:cxn>
              <a:cxn ang="0">
                <a:pos x="1108" y="1812"/>
              </a:cxn>
              <a:cxn ang="0">
                <a:pos x="952" y="1736"/>
              </a:cxn>
              <a:cxn ang="0">
                <a:pos x="810" y="1646"/>
              </a:cxn>
              <a:cxn ang="0">
                <a:pos x="684" y="1542"/>
              </a:cxn>
              <a:cxn ang="0">
                <a:pos x="578" y="1428"/>
              </a:cxn>
              <a:cxn ang="0">
                <a:pos x="494" y="1304"/>
              </a:cxn>
              <a:cxn ang="0">
                <a:pos x="438" y="1170"/>
              </a:cxn>
              <a:cxn ang="0">
                <a:pos x="410" y="1032"/>
              </a:cxn>
              <a:cxn ang="0">
                <a:pos x="416" y="888"/>
              </a:cxn>
              <a:cxn ang="0">
                <a:pos x="460" y="742"/>
              </a:cxn>
              <a:cxn ang="0">
                <a:pos x="544" y="592"/>
              </a:cxn>
              <a:cxn ang="0">
                <a:pos x="670" y="444"/>
              </a:cxn>
              <a:cxn ang="0">
                <a:pos x="844" y="298"/>
              </a:cxn>
              <a:cxn ang="0">
                <a:pos x="1070" y="154"/>
              </a:cxn>
              <a:cxn ang="0">
                <a:pos x="1348" y="16"/>
              </a:cxn>
              <a:cxn ang="0">
                <a:pos x="1244" y="0"/>
              </a:cxn>
              <a:cxn ang="0">
                <a:pos x="2820" y="1934"/>
              </a:cxn>
              <a:cxn ang="0">
                <a:pos x="2820" y="1934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lnTo>
                  <a:pt x="1244" y="0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accent1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  <a:effectLst>
            <a:outerShdw dist="206741" dir="8249373" algn="ctr" rotWithShape="0">
              <a:srgbClr val="C1D1D3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38916" name="Group 17"/>
          <p:cNvGrpSpPr>
            <a:grpSpLocks/>
          </p:cNvGrpSpPr>
          <p:nvPr/>
        </p:nvGrpSpPr>
        <p:grpSpPr bwMode="auto">
          <a:xfrm>
            <a:off x="2590800" y="1066800"/>
            <a:ext cx="1143000" cy="1066800"/>
            <a:chOff x="2016" y="1920"/>
            <a:chExt cx="1680" cy="1680"/>
          </a:xfrm>
        </p:grpSpPr>
        <p:sp>
          <p:nvSpPr>
            <p:cNvPr id="2" name="Oval 18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5490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8927" name="Freeform 19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777 w 1321"/>
                <a:gd name="T1" fmla="*/ 18 h 712"/>
                <a:gd name="T2" fmla="*/ 787 w 1321"/>
                <a:gd name="T3" fmla="*/ 19 h 712"/>
                <a:gd name="T4" fmla="*/ 789 w 1321"/>
                <a:gd name="T5" fmla="*/ 20 h 712"/>
                <a:gd name="T6" fmla="*/ 785 w 1321"/>
                <a:gd name="T7" fmla="*/ 22 h 712"/>
                <a:gd name="T8" fmla="*/ 775 w 1321"/>
                <a:gd name="T9" fmla="*/ 24 h 712"/>
                <a:gd name="T10" fmla="*/ 759 w 1321"/>
                <a:gd name="T11" fmla="*/ 25 h 712"/>
                <a:gd name="T12" fmla="*/ 739 w 1321"/>
                <a:gd name="T13" fmla="*/ 26 h 712"/>
                <a:gd name="T14" fmla="*/ 714 w 1321"/>
                <a:gd name="T15" fmla="*/ 27 h 712"/>
                <a:gd name="T16" fmla="*/ 685 w 1321"/>
                <a:gd name="T17" fmla="*/ 28 h 712"/>
                <a:gd name="T18" fmla="*/ 651 w 1321"/>
                <a:gd name="T19" fmla="*/ 29 h 712"/>
                <a:gd name="T20" fmla="*/ 615 w 1321"/>
                <a:gd name="T21" fmla="*/ 29 h 712"/>
                <a:gd name="T22" fmla="*/ 578 w 1321"/>
                <a:gd name="T23" fmla="*/ 30 h 712"/>
                <a:gd name="T24" fmla="*/ 535 w 1321"/>
                <a:gd name="T25" fmla="*/ 30 h 712"/>
                <a:gd name="T26" fmla="*/ 492 w 1321"/>
                <a:gd name="T27" fmla="*/ 30 h 712"/>
                <a:gd name="T28" fmla="*/ 475 w 1321"/>
                <a:gd name="T29" fmla="*/ 31 h 712"/>
                <a:gd name="T30" fmla="*/ 284 w 1321"/>
                <a:gd name="T31" fmla="*/ 31 h 712"/>
                <a:gd name="T32" fmla="*/ 281 w 1321"/>
                <a:gd name="T33" fmla="*/ 31 h 712"/>
                <a:gd name="T34" fmla="*/ 244 w 1321"/>
                <a:gd name="T35" fmla="*/ 30 h 712"/>
                <a:gd name="T36" fmla="*/ 209 w 1321"/>
                <a:gd name="T37" fmla="*/ 30 h 712"/>
                <a:gd name="T38" fmla="*/ 174 w 1321"/>
                <a:gd name="T39" fmla="*/ 30 h 712"/>
                <a:gd name="T40" fmla="*/ 141 w 1321"/>
                <a:gd name="T41" fmla="*/ 29 h 712"/>
                <a:gd name="T42" fmla="*/ 113 w 1321"/>
                <a:gd name="T43" fmla="*/ 29 h 712"/>
                <a:gd name="T44" fmla="*/ 84 w 1321"/>
                <a:gd name="T45" fmla="*/ 29 h 712"/>
                <a:gd name="T46" fmla="*/ 63 w 1321"/>
                <a:gd name="T47" fmla="*/ 28 h 712"/>
                <a:gd name="T48" fmla="*/ 40 w 1321"/>
                <a:gd name="T49" fmla="*/ 27 h 712"/>
                <a:gd name="T50" fmla="*/ 26 w 1321"/>
                <a:gd name="T51" fmla="*/ 26 h 712"/>
                <a:gd name="T52" fmla="*/ 18 w 1321"/>
                <a:gd name="T53" fmla="*/ 25 h 712"/>
                <a:gd name="T54" fmla="*/ 6 w 1321"/>
                <a:gd name="T55" fmla="*/ 24 h 712"/>
                <a:gd name="T56" fmla="*/ 0 w 1321"/>
                <a:gd name="T57" fmla="*/ 23 h 712"/>
                <a:gd name="T58" fmla="*/ 0 w 1321"/>
                <a:gd name="T59" fmla="*/ 22 h 712"/>
                <a:gd name="T60" fmla="*/ 4 w 1321"/>
                <a:gd name="T61" fmla="*/ 20 h 712"/>
                <a:gd name="T62" fmla="*/ 16 w 1321"/>
                <a:gd name="T63" fmla="*/ 19 h 712"/>
                <a:gd name="T64" fmla="*/ 26 w 1321"/>
                <a:gd name="T65" fmla="*/ 16 h 712"/>
                <a:gd name="T66" fmla="*/ 59 w 1321"/>
                <a:gd name="T67" fmla="*/ 12 h 712"/>
                <a:gd name="T68" fmla="*/ 88 w 1321"/>
                <a:gd name="T69" fmla="*/ 10 h 712"/>
                <a:gd name="T70" fmla="*/ 122 w 1321"/>
                <a:gd name="T71" fmla="*/ 8 h 712"/>
                <a:gd name="T72" fmla="*/ 162 w 1321"/>
                <a:gd name="T73" fmla="*/ 5 h 712"/>
                <a:gd name="T74" fmla="*/ 205 w 1321"/>
                <a:gd name="T75" fmla="*/ 4 h 712"/>
                <a:gd name="T76" fmla="*/ 248 w 1321"/>
                <a:gd name="T77" fmla="*/ 4 h 712"/>
                <a:gd name="T78" fmla="*/ 297 w 1321"/>
                <a:gd name="T79" fmla="*/ 4 h 712"/>
                <a:gd name="T80" fmla="*/ 347 w 1321"/>
                <a:gd name="T81" fmla="*/ 4 h 712"/>
                <a:gd name="T82" fmla="*/ 399 w 1321"/>
                <a:gd name="T83" fmla="*/ 0 h 712"/>
                <a:gd name="T84" fmla="*/ 399 w 1321"/>
                <a:gd name="T85" fmla="*/ 0 h 712"/>
                <a:gd name="T86" fmla="*/ 453 w 1321"/>
                <a:gd name="T87" fmla="*/ 4 h 712"/>
                <a:gd name="T88" fmla="*/ 505 w 1321"/>
                <a:gd name="T89" fmla="*/ 4 h 712"/>
                <a:gd name="T90" fmla="*/ 556 w 1321"/>
                <a:gd name="T91" fmla="*/ 4 h 712"/>
                <a:gd name="T92" fmla="*/ 603 w 1321"/>
                <a:gd name="T93" fmla="*/ 4 h 712"/>
                <a:gd name="T94" fmla="*/ 646 w 1321"/>
                <a:gd name="T95" fmla="*/ 6 h 712"/>
                <a:gd name="T96" fmla="*/ 686 w 1321"/>
                <a:gd name="T97" fmla="*/ 9 h 712"/>
                <a:gd name="T98" fmla="*/ 721 w 1321"/>
                <a:gd name="T99" fmla="*/ 11 h 712"/>
                <a:gd name="T100" fmla="*/ 751 w 1321"/>
                <a:gd name="T101" fmla="*/ 14 h 712"/>
                <a:gd name="T102" fmla="*/ 777 w 1321"/>
                <a:gd name="T103" fmla="*/ 18 h 712"/>
                <a:gd name="T104" fmla="*/ 777 w 1321"/>
                <a:gd name="T105" fmla="*/ 18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38917" name="Group 17"/>
          <p:cNvGrpSpPr>
            <a:grpSpLocks/>
          </p:cNvGrpSpPr>
          <p:nvPr/>
        </p:nvGrpSpPr>
        <p:grpSpPr bwMode="auto">
          <a:xfrm>
            <a:off x="1143000" y="1981200"/>
            <a:ext cx="1371600" cy="1295400"/>
            <a:chOff x="2016" y="1920"/>
            <a:chExt cx="1680" cy="1680"/>
          </a:xfrm>
        </p:grpSpPr>
        <p:sp>
          <p:nvSpPr>
            <p:cNvPr id="3" name="Oval 18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5490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8925" name="Freeform 19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777 w 1321"/>
                <a:gd name="T1" fmla="*/ 18 h 712"/>
                <a:gd name="T2" fmla="*/ 787 w 1321"/>
                <a:gd name="T3" fmla="*/ 19 h 712"/>
                <a:gd name="T4" fmla="*/ 789 w 1321"/>
                <a:gd name="T5" fmla="*/ 20 h 712"/>
                <a:gd name="T6" fmla="*/ 785 w 1321"/>
                <a:gd name="T7" fmla="*/ 22 h 712"/>
                <a:gd name="T8" fmla="*/ 775 w 1321"/>
                <a:gd name="T9" fmla="*/ 24 h 712"/>
                <a:gd name="T10" fmla="*/ 759 w 1321"/>
                <a:gd name="T11" fmla="*/ 25 h 712"/>
                <a:gd name="T12" fmla="*/ 739 w 1321"/>
                <a:gd name="T13" fmla="*/ 26 h 712"/>
                <a:gd name="T14" fmla="*/ 714 w 1321"/>
                <a:gd name="T15" fmla="*/ 27 h 712"/>
                <a:gd name="T16" fmla="*/ 685 w 1321"/>
                <a:gd name="T17" fmla="*/ 28 h 712"/>
                <a:gd name="T18" fmla="*/ 651 w 1321"/>
                <a:gd name="T19" fmla="*/ 29 h 712"/>
                <a:gd name="T20" fmla="*/ 615 w 1321"/>
                <a:gd name="T21" fmla="*/ 29 h 712"/>
                <a:gd name="T22" fmla="*/ 578 w 1321"/>
                <a:gd name="T23" fmla="*/ 30 h 712"/>
                <a:gd name="T24" fmla="*/ 535 w 1321"/>
                <a:gd name="T25" fmla="*/ 30 h 712"/>
                <a:gd name="T26" fmla="*/ 492 w 1321"/>
                <a:gd name="T27" fmla="*/ 30 h 712"/>
                <a:gd name="T28" fmla="*/ 475 w 1321"/>
                <a:gd name="T29" fmla="*/ 31 h 712"/>
                <a:gd name="T30" fmla="*/ 284 w 1321"/>
                <a:gd name="T31" fmla="*/ 31 h 712"/>
                <a:gd name="T32" fmla="*/ 281 w 1321"/>
                <a:gd name="T33" fmla="*/ 31 h 712"/>
                <a:gd name="T34" fmla="*/ 244 w 1321"/>
                <a:gd name="T35" fmla="*/ 30 h 712"/>
                <a:gd name="T36" fmla="*/ 209 w 1321"/>
                <a:gd name="T37" fmla="*/ 30 h 712"/>
                <a:gd name="T38" fmla="*/ 174 w 1321"/>
                <a:gd name="T39" fmla="*/ 30 h 712"/>
                <a:gd name="T40" fmla="*/ 141 w 1321"/>
                <a:gd name="T41" fmla="*/ 29 h 712"/>
                <a:gd name="T42" fmla="*/ 113 w 1321"/>
                <a:gd name="T43" fmla="*/ 29 h 712"/>
                <a:gd name="T44" fmla="*/ 84 w 1321"/>
                <a:gd name="T45" fmla="*/ 29 h 712"/>
                <a:gd name="T46" fmla="*/ 63 w 1321"/>
                <a:gd name="T47" fmla="*/ 28 h 712"/>
                <a:gd name="T48" fmla="*/ 40 w 1321"/>
                <a:gd name="T49" fmla="*/ 27 h 712"/>
                <a:gd name="T50" fmla="*/ 26 w 1321"/>
                <a:gd name="T51" fmla="*/ 26 h 712"/>
                <a:gd name="T52" fmla="*/ 18 w 1321"/>
                <a:gd name="T53" fmla="*/ 25 h 712"/>
                <a:gd name="T54" fmla="*/ 6 w 1321"/>
                <a:gd name="T55" fmla="*/ 24 h 712"/>
                <a:gd name="T56" fmla="*/ 0 w 1321"/>
                <a:gd name="T57" fmla="*/ 23 h 712"/>
                <a:gd name="T58" fmla="*/ 0 w 1321"/>
                <a:gd name="T59" fmla="*/ 22 h 712"/>
                <a:gd name="T60" fmla="*/ 4 w 1321"/>
                <a:gd name="T61" fmla="*/ 20 h 712"/>
                <a:gd name="T62" fmla="*/ 16 w 1321"/>
                <a:gd name="T63" fmla="*/ 19 h 712"/>
                <a:gd name="T64" fmla="*/ 26 w 1321"/>
                <a:gd name="T65" fmla="*/ 16 h 712"/>
                <a:gd name="T66" fmla="*/ 59 w 1321"/>
                <a:gd name="T67" fmla="*/ 12 h 712"/>
                <a:gd name="T68" fmla="*/ 88 w 1321"/>
                <a:gd name="T69" fmla="*/ 10 h 712"/>
                <a:gd name="T70" fmla="*/ 122 w 1321"/>
                <a:gd name="T71" fmla="*/ 8 h 712"/>
                <a:gd name="T72" fmla="*/ 162 w 1321"/>
                <a:gd name="T73" fmla="*/ 5 h 712"/>
                <a:gd name="T74" fmla="*/ 205 w 1321"/>
                <a:gd name="T75" fmla="*/ 4 h 712"/>
                <a:gd name="T76" fmla="*/ 248 w 1321"/>
                <a:gd name="T77" fmla="*/ 4 h 712"/>
                <a:gd name="T78" fmla="*/ 297 w 1321"/>
                <a:gd name="T79" fmla="*/ 4 h 712"/>
                <a:gd name="T80" fmla="*/ 347 w 1321"/>
                <a:gd name="T81" fmla="*/ 4 h 712"/>
                <a:gd name="T82" fmla="*/ 399 w 1321"/>
                <a:gd name="T83" fmla="*/ 0 h 712"/>
                <a:gd name="T84" fmla="*/ 399 w 1321"/>
                <a:gd name="T85" fmla="*/ 0 h 712"/>
                <a:gd name="T86" fmla="*/ 453 w 1321"/>
                <a:gd name="T87" fmla="*/ 4 h 712"/>
                <a:gd name="T88" fmla="*/ 505 w 1321"/>
                <a:gd name="T89" fmla="*/ 4 h 712"/>
                <a:gd name="T90" fmla="*/ 556 w 1321"/>
                <a:gd name="T91" fmla="*/ 4 h 712"/>
                <a:gd name="T92" fmla="*/ 603 w 1321"/>
                <a:gd name="T93" fmla="*/ 4 h 712"/>
                <a:gd name="T94" fmla="*/ 646 w 1321"/>
                <a:gd name="T95" fmla="*/ 6 h 712"/>
                <a:gd name="T96" fmla="*/ 686 w 1321"/>
                <a:gd name="T97" fmla="*/ 9 h 712"/>
                <a:gd name="T98" fmla="*/ 721 w 1321"/>
                <a:gd name="T99" fmla="*/ 11 h 712"/>
                <a:gd name="T100" fmla="*/ 751 w 1321"/>
                <a:gd name="T101" fmla="*/ 14 h 712"/>
                <a:gd name="T102" fmla="*/ 777 w 1321"/>
                <a:gd name="T103" fmla="*/ 18 h 712"/>
                <a:gd name="T104" fmla="*/ 777 w 1321"/>
                <a:gd name="T105" fmla="*/ 18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38918" name="Group 17"/>
          <p:cNvGrpSpPr>
            <a:grpSpLocks/>
          </p:cNvGrpSpPr>
          <p:nvPr/>
        </p:nvGrpSpPr>
        <p:grpSpPr bwMode="auto">
          <a:xfrm>
            <a:off x="838200" y="3657600"/>
            <a:ext cx="1905000" cy="1752600"/>
            <a:chOff x="2016" y="1920"/>
            <a:chExt cx="1680" cy="1680"/>
          </a:xfrm>
        </p:grpSpPr>
        <p:sp>
          <p:nvSpPr>
            <p:cNvPr id="96274" name="Oval 18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5490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8923" name="Freeform 19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777 w 1321"/>
                <a:gd name="T1" fmla="*/ 18 h 712"/>
                <a:gd name="T2" fmla="*/ 787 w 1321"/>
                <a:gd name="T3" fmla="*/ 19 h 712"/>
                <a:gd name="T4" fmla="*/ 789 w 1321"/>
                <a:gd name="T5" fmla="*/ 20 h 712"/>
                <a:gd name="T6" fmla="*/ 785 w 1321"/>
                <a:gd name="T7" fmla="*/ 22 h 712"/>
                <a:gd name="T8" fmla="*/ 775 w 1321"/>
                <a:gd name="T9" fmla="*/ 24 h 712"/>
                <a:gd name="T10" fmla="*/ 759 w 1321"/>
                <a:gd name="T11" fmla="*/ 25 h 712"/>
                <a:gd name="T12" fmla="*/ 739 w 1321"/>
                <a:gd name="T13" fmla="*/ 26 h 712"/>
                <a:gd name="T14" fmla="*/ 714 w 1321"/>
                <a:gd name="T15" fmla="*/ 27 h 712"/>
                <a:gd name="T16" fmla="*/ 685 w 1321"/>
                <a:gd name="T17" fmla="*/ 28 h 712"/>
                <a:gd name="T18" fmla="*/ 651 w 1321"/>
                <a:gd name="T19" fmla="*/ 29 h 712"/>
                <a:gd name="T20" fmla="*/ 615 w 1321"/>
                <a:gd name="T21" fmla="*/ 29 h 712"/>
                <a:gd name="T22" fmla="*/ 578 w 1321"/>
                <a:gd name="T23" fmla="*/ 30 h 712"/>
                <a:gd name="T24" fmla="*/ 535 w 1321"/>
                <a:gd name="T25" fmla="*/ 30 h 712"/>
                <a:gd name="T26" fmla="*/ 492 w 1321"/>
                <a:gd name="T27" fmla="*/ 30 h 712"/>
                <a:gd name="T28" fmla="*/ 475 w 1321"/>
                <a:gd name="T29" fmla="*/ 31 h 712"/>
                <a:gd name="T30" fmla="*/ 284 w 1321"/>
                <a:gd name="T31" fmla="*/ 31 h 712"/>
                <a:gd name="T32" fmla="*/ 281 w 1321"/>
                <a:gd name="T33" fmla="*/ 31 h 712"/>
                <a:gd name="T34" fmla="*/ 244 w 1321"/>
                <a:gd name="T35" fmla="*/ 30 h 712"/>
                <a:gd name="T36" fmla="*/ 209 w 1321"/>
                <a:gd name="T37" fmla="*/ 30 h 712"/>
                <a:gd name="T38" fmla="*/ 174 w 1321"/>
                <a:gd name="T39" fmla="*/ 30 h 712"/>
                <a:gd name="T40" fmla="*/ 141 w 1321"/>
                <a:gd name="T41" fmla="*/ 29 h 712"/>
                <a:gd name="T42" fmla="*/ 113 w 1321"/>
                <a:gd name="T43" fmla="*/ 29 h 712"/>
                <a:gd name="T44" fmla="*/ 84 w 1321"/>
                <a:gd name="T45" fmla="*/ 29 h 712"/>
                <a:gd name="T46" fmla="*/ 63 w 1321"/>
                <a:gd name="T47" fmla="*/ 28 h 712"/>
                <a:gd name="T48" fmla="*/ 40 w 1321"/>
                <a:gd name="T49" fmla="*/ 27 h 712"/>
                <a:gd name="T50" fmla="*/ 26 w 1321"/>
                <a:gd name="T51" fmla="*/ 26 h 712"/>
                <a:gd name="T52" fmla="*/ 18 w 1321"/>
                <a:gd name="T53" fmla="*/ 25 h 712"/>
                <a:gd name="T54" fmla="*/ 6 w 1321"/>
                <a:gd name="T55" fmla="*/ 24 h 712"/>
                <a:gd name="T56" fmla="*/ 0 w 1321"/>
                <a:gd name="T57" fmla="*/ 23 h 712"/>
                <a:gd name="T58" fmla="*/ 0 w 1321"/>
                <a:gd name="T59" fmla="*/ 22 h 712"/>
                <a:gd name="T60" fmla="*/ 4 w 1321"/>
                <a:gd name="T61" fmla="*/ 20 h 712"/>
                <a:gd name="T62" fmla="*/ 16 w 1321"/>
                <a:gd name="T63" fmla="*/ 19 h 712"/>
                <a:gd name="T64" fmla="*/ 26 w 1321"/>
                <a:gd name="T65" fmla="*/ 16 h 712"/>
                <a:gd name="T66" fmla="*/ 59 w 1321"/>
                <a:gd name="T67" fmla="*/ 12 h 712"/>
                <a:gd name="T68" fmla="*/ 88 w 1321"/>
                <a:gd name="T69" fmla="*/ 10 h 712"/>
                <a:gd name="T70" fmla="*/ 122 w 1321"/>
                <a:gd name="T71" fmla="*/ 8 h 712"/>
                <a:gd name="T72" fmla="*/ 162 w 1321"/>
                <a:gd name="T73" fmla="*/ 5 h 712"/>
                <a:gd name="T74" fmla="*/ 205 w 1321"/>
                <a:gd name="T75" fmla="*/ 4 h 712"/>
                <a:gd name="T76" fmla="*/ 248 w 1321"/>
                <a:gd name="T77" fmla="*/ 4 h 712"/>
                <a:gd name="T78" fmla="*/ 297 w 1321"/>
                <a:gd name="T79" fmla="*/ 4 h 712"/>
                <a:gd name="T80" fmla="*/ 347 w 1321"/>
                <a:gd name="T81" fmla="*/ 4 h 712"/>
                <a:gd name="T82" fmla="*/ 399 w 1321"/>
                <a:gd name="T83" fmla="*/ 0 h 712"/>
                <a:gd name="T84" fmla="*/ 399 w 1321"/>
                <a:gd name="T85" fmla="*/ 0 h 712"/>
                <a:gd name="T86" fmla="*/ 453 w 1321"/>
                <a:gd name="T87" fmla="*/ 4 h 712"/>
                <a:gd name="T88" fmla="*/ 505 w 1321"/>
                <a:gd name="T89" fmla="*/ 4 h 712"/>
                <a:gd name="T90" fmla="*/ 556 w 1321"/>
                <a:gd name="T91" fmla="*/ 4 h 712"/>
                <a:gd name="T92" fmla="*/ 603 w 1321"/>
                <a:gd name="T93" fmla="*/ 4 h 712"/>
                <a:gd name="T94" fmla="*/ 646 w 1321"/>
                <a:gd name="T95" fmla="*/ 6 h 712"/>
                <a:gd name="T96" fmla="*/ 686 w 1321"/>
                <a:gd name="T97" fmla="*/ 9 h 712"/>
                <a:gd name="T98" fmla="*/ 721 w 1321"/>
                <a:gd name="T99" fmla="*/ 11 h 712"/>
                <a:gd name="T100" fmla="*/ 751 w 1321"/>
                <a:gd name="T101" fmla="*/ 14 h 712"/>
                <a:gd name="T102" fmla="*/ 777 w 1321"/>
                <a:gd name="T103" fmla="*/ 18 h 712"/>
                <a:gd name="T104" fmla="*/ 777 w 1321"/>
                <a:gd name="T105" fmla="*/ 18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38919" name="Text Box 15"/>
          <p:cNvSpPr txBox="1">
            <a:spLocks noChangeArrowheads="1"/>
          </p:cNvSpPr>
          <p:nvPr/>
        </p:nvSpPr>
        <p:spPr bwMode="auto">
          <a:xfrm>
            <a:off x="3810000" y="1371600"/>
            <a:ext cx="4267200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3600" b="1" i="1">
                <a:solidFill>
                  <a:srgbClr val="0000FF"/>
                </a:solidFill>
              </a:rPr>
              <a:t>исследование</a:t>
            </a:r>
            <a:endParaRPr lang="en-US" sz="3600" b="1">
              <a:solidFill>
                <a:srgbClr val="FF6600"/>
              </a:solidFill>
            </a:endParaRPr>
          </a:p>
        </p:txBody>
      </p:sp>
      <p:sp>
        <p:nvSpPr>
          <p:cNvPr id="38920" name="Text Box 16"/>
          <p:cNvSpPr txBox="1">
            <a:spLocks noChangeArrowheads="1"/>
          </p:cNvSpPr>
          <p:nvPr/>
        </p:nvSpPr>
        <p:spPr bwMode="auto">
          <a:xfrm>
            <a:off x="2743200" y="2514600"/>
            <a:ext cx="5486400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3600" b="1" i="1">
                <a:solidFill>
                  <a:srgbClr val="0000FF"/>
                </a:solidFill>
              </a:rPr>
              <a:t>построение модели</a:t>
            </a:r>
            <a:endParaRPr lang="en-US" sz="3600" b="1">
              <a:solidFill>
                <a:srgbClr val="FF6600"/>
              </a:solidFill>
            </a:endParaRPr>
          </a:p>
        </p:txBody>
      </p:sp>
      <p:sp>
        <p:nvSpPr>
          <p:cNvPr id="38921" name="Text Box 16"/>
          <p:cNvSpPr txBox="1">
            <a:spLocks noChangeArrowheads="1"/>
          </p:cNvSpPr>
          <p:nvPr/>
        </p:nvSpPr>
        <p:spPr bwMode="auto">
          <a:xfrm>
            <a:off x="2895600" y="3733800"/>
            <a:ext cx="5486400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3600" b="1" i="1">
                <a:solidFill>
                  <a:srgbClr val="0000FF"/>
                </a:solidFill>
              </a:rPr>
              <a:t>проверка модели</a:t>
            </a:r>
            <a:endParaRPr lang="en-US" sz="3600" b="1">
              <a:solidFill>
                <a:srgbClr val="FF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39939" name="Group 18"/>
          <p:cNvGrpSpPr>
            <a:grpSpLocks/>
          </p:cNvGrpSpPr>
          <p:nvPr/>
        </p:nvGrpSpPr>
        <p:grpSpPr bwMode="auto">
          <a:xfrm>
            <a:off x="1143000" y="920750"/>
            <a:ext cx="6934200" cy="5556250"/>
            <a:chOff x="2208" y="1299"/>
            <a:chExt cx="1365" cy="2539"/>
          </a:xfrm>
        </p:grpSpPr>
        <p:sp>
          <p:nvSpPr>
            <p:cNvPr id="3994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994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994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994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9945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3994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3994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3994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3994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39950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2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400">
                  <a:solidFill>
                    <a:srgbClr val="0000FF"/>
                  </a:solidFill>
                </a:rPr>
                <a:t>В </a:t>
              </a:r>
              <a:r>
                <a:rPr lang="ru-RU" sz="2400" b="1">
                  <a:solidFill>
                    <a:srgbClr val="0000FF"/>
                  </a:solidFill>
                </a:rPr>
                <a:t>реальной ситуации </a:t>
              </a:r>
              <a:r>
                <a:rPr lang="ru-RU" sz="2400">
                  <a:solidFill>
                    <a:srgbClr val="0000FF"/>
                  </a:solidFill>
                </a:rPr>
                <a:t>практически </a:t>
              </a:r>
              <a:r>
                <a:rPr lang="ru-RU" sz="2400">
                  <a:solidFill>
                    <a:srgbClr val="FF0000"/>
                  </a:solidFill>
                </a:rPr>
                <a:t>невозможно проверить экономическую модель на стадии анализа </a:t>
              </a:r>
              <a:r>
                <a:rPr lang="ru-RU" sz="2400">
                  <a:solidFill>
                    <a:srgbClr val="0000FF"/>
                  </a:solidFill>
                </a:rPr>
                <a:t>и поэтому </a:t>
              </a:r>
              <a:r>
                <a:rPr lang="ru-RU" sz="2400" i="1">
                  <a:solidFill>
                    <a:srgbClr val="0000FF"/>
                  </a:solidFill>
                </a:rPr>
                <a:t>начальные результаты имеют характер </a:t>
              </a:r>
              <a:r>
                <a:rPr lang="ru-RU" sz="2400" i="1">
                  <a:solidFill>
                    <a:srgbClr val="FF3300"/>
                  </a:solidFill>
                </a:rPr>
                <a:t>эвристик</a:t>
              </a:r>
              <a:r>
                <a:rPr lang="ru-RU" sz="2400">
                  <a:solidFill>
                    <a:srgbClr val="0000FF"/>
                  </a:solidFill>
                </a:rPr>
                <a:t>, которые можно использовать в процессе </a:t>
              </a:r>
              <a:r>
                <a:rPr lang="ru-RU" sz="2400" b="1" i="1">
                  <a:solidFill>
                    <a:srgbClr val="0000FF"/>
                  </a:solidFill>
                </a:rPr>
                <a:t>принятия решения</a:t>
              </a:r>
              <a:r>
                <a:rPr lang="ru-RU" sz="2400"/>
                <a:t>.</a:t>
              </a:r>
            </a:p>
            <a:p>
              <a:pPr algn="ctr"/>
              <a:endParaRPr lang="en-US" sz="2400"/>
            </a:p>
          </p:txBody>
        </p:sp>
        <p:sp>
          <p:nvSpPr>
            <p:cNvPr id="3995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995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399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smtClean="0"/>
              <a:t>Технологии и методы анализа и интерпретации данных</a:t>
            </a:r>
            <a:endParaRPr lang="en-US" sz="3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40963" name="Group 18"/>
          <p:cNvGrpSpPr>
            <a:grpSpLocks/>
          </p:cNvGrpSpPr>
          <p:nvPr/>
        </p:nvGrpSpPr>
        <p:grpSpPr bwMode="auto">
          <a:xfrm>
            <a:off x="1143000" y="920750"/>
            <a:ext cx="6934200" cy="5556250"/>
            <a:chOff x="2208" y="1299"/>
            <a:chExt cx="1365" cy="2539"/>
          </a:xfrm>
        </p:grpSpPr>
        <p:sp>
          <p:nvSpPr>
            <p:cNvPr id="4096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096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096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0968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096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4097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097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097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097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0974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15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3200">
                  <a:solidFill>
                    <a:srgbClr val="0000FF"/>
                  </a:solidFill>
                </a:rPr>
                <a:t>Методы анализа данных</a:t>
              </a:r>
              <a:r>
                <a:rPr lang="ru-RU" sz="3200"/>
                <a:t> </a:t>
              </a:r>
              <a:r>
                <a:rPr lang="ru-RU" sz="3200">
                  <a:solidFill>
                    <a:srgbClr val="0000FF"/>
                  </a:solidFill>
                </a:rPr>
                <a:t>основываются на классических принципах </a:t>
              </a:r>
              <a:r>
                <a:rPr lang="ru-RU" sz="3200" b="1">
                  <a:solidFill>
                    <a:srgbClr val="FF3300"/>
                  </a:solidFill>
                </a:rPr>
                <a:t>разведочного анализа данных (РАД)</a:t>
              </a:r>
            </a:p>
            <a:p>
              <a:pPr algn="ctr"/>
              <a:endParaRPr lang="en-US" sz="3200"/>
            </a:p>
          </p:txBody>
        </p:sp>
        <p:sp>
          <p:nvSpPr>
            <p:cNvPr id="40975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0976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4096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smtClean="0"/>
              <a:t>Технологии и методы анализа и интерпретации данных</a:t>
            </a:r>
            <a:endParaRPr lang="en-US" sz="3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Нижний колонтитул 3"/>
          <p:cNvSpPr txBox="1">
            <a:spLocks noGrp="1"/>
          </p:cNvSpPr>
          <p:nvPr/>
        </p:nvSpPr>
        <p:spPr bwMode="auto">
          <a:xfrm>
            <a:off x="7162800" y="6567488"/>
            <a:ext cx="1524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Company  Logo</a:t>
            </a:r>
          </a:p>
        </p:txBody>
      </p:sp>
      <p:sp>
        <p:nvSpPr>
          <p:cNvPr id="41987" name="Oval 4"/>
          <p:cNvSpPr>
            <a:spLocks noChangeArrowheads="1"/>
          </p:cNvSpPr>
          <p:nvPr/>
        </p:nvSpPr>
        <p:spPr bwMode="gray">
          <a:xfrm>
            <a:off x="6553200" y="3733800"/>
            <a:ext cx="1600200" cy="358775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41988" name="Oval 5"/>
          <p:cNvSpPr>
            <a:spLocks noChangeArrowheads="1"/>
          </p:cNvSpPr>
          <p:nvPr/>
        </p:nvSpPr>
        <p:spPr bwMode="gray">
          <a:xfrm>
            <a:off x="4105275" y="4202113"/>
            <a:ext cx="1257300" cy="349250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41989" name="Oval 6"/>
          <p:cNvSpPr>
            <a:spLocks noChangeArrowheads="1"/>
          </p:cNvSpPr>
          <p:nvPr/>
        </p:nvSpPr>
        <p:spPr bwMode="gray">
          <a:xfrm>
            <a:off x="6553200" y="6096000"/>
            <a:ext cx="1824038" cy="506413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41990" name="Oval 7"/>
          <p:cNvSpPr>
            <a:spLocks noChangeArrowheads="1"/>
          </p:cNvSpPr>
          <p:nvPr/>
        </p:nvSpPr>
        <p:spPr bwMode="gray">
          <a:xfrm>
            <a:off x="609600" y="4724400"/>
            <a:ext cx="1862138" cy="411163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41991" name="Rectangle 8"/>
          <p:cNvSpPr>
            <a:spLocks noChangeArrowheads="1"/>
          </p:cNvSpPr>
          <p:nvPr/>
        </p:nvSpPr>
        <p:spPr bwMode="gray">
          <a:xfrm rot="-8949968">
            <a:off x="5291138" y="4518025"/>
            <a:ext cx="1327150" cy="184150"/>
          </a:xfrm>
          <a:prstGeom prst="rect">
            <a:avLst/>
          </a:prstGeom>
          <a:gradFill rotWithShape="1">
            <a:gsLst>
              <a:gs pos="0">
                <a:srgbClr val="454545"/>
              </a:gs>
              <a:gs pos="50000">
                <a:srgbClr val="969696"/>
              </a:gs>
              <a:gs pos="100000">
                <a:srgbClr val="454545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ru-RU"/>
          </a:p>
        </p:txBody>
      </p:sp>
      <p:sp>
        <p:nvSpPr>
          <p:cNvPr id="41992" name="Rectangle 9"/>
          <p:cNvSpPr>
            <a:spLocks noChangeArrowheads="1"/>
          </p:cNvSpPr>
          <p:nvPr/>
        </p:nvSpPr>
        <p:spPr bwMode="gray">
          <a:xfrm>
            <a:off x="2362200" y="3733800"/>
            <a:ext cx="1009650" cy="173038"/>
          </a:xfrm>
          <a:prstGeom prst="rect">
            <a:avLst/>
          </a:prstGeom>
          <a:gradFill rotWithShape="1">
            <a:gsLst>
              <a:gs pos="0">
                <a:srgbClr val="454545"/>
              </a:gs>
              <a:gs pos="50000">
                <a:srgbClr val="969696"/>
              </a:gs>
              <a:gs pos="100000">
                <a:srgbClr val="454545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41993" name="Rectangle 11"/>
          <p:cNvSpPr>
            <a:spLocks noChangeArrowheads="1"/>
          </p:cNvSpPr>
          <p:nvPr/>
        </p:nvSpPr>
        <p:spPr bwMode="gray">
          <a:xfrm rot="-1453465">
            <a:off x="5456238" y="3124200"/>
            <a:ext cx="1073150" cy="157163"/>
          </a:xfrm>
          <a:prstGeom prst="rect">
            <a:avLst/>
          </a:prstGeom>
          <a:gradFill rotWithShape="1">
            <a:gsLst>
              <a:gs pos="0">
                <a:srgbClr val="454545"/>
              </a:gs>
              <a:gs pos="50000">
                <a:srgbClr val="969696"/>
              </a:gs>
              <a:gs pos="100000">
                <a:srgbClr val="454545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ru-RU"/>
          </a:p>
        </p:txBody>
      </p:sp>
      <p:sp>
        <p:nvSpPr>
          <p:cNvPr id="96269" name="Oval 13"/>
          <p:cNvSpPr>
            <a:spLocks noChangeArrowheads="1"/>
          </p:cNvSpPr>
          <p:nvPr/>
        </p:nvSpPr>
        <p:spPr bwMode="gray">
          <a:xfrm>
            <a:off x="3352800" y="2667000"/>
            <a:ext cx="2209800" cy="2160588"/>
          </a:xfrm>
          <a:prstGeom prst="ellipse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24314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41995" name="Freeform 14"/>
          <p:cNvSpPr>
            <a:spLocks/>
          </p:cNvSpPr>
          <p:nvPr/>
        </p:nvSpPr>
        <p:spPr bwMode="gray">
          <a:xfrm>
            <a:off x="3733800" y="2743200"/>
            <a:ext cx="1447800" cy="609600"/>
          </a:xfrm>
          <a:custGeom>
            <a:avLst/>
            <a:gdLst>
              <a:gd name="T0" fmla="*/ 2147483647 w 1321"/>
              <a:gd name="T1" fmla="*/ 2147483647 h 712"/>
              <a:gd name="T2" fmla="*/ 2147483647 w 1321"/>
              <a:gd name="T3" fmla="*/ 2147483647 h 712"/>
              <a:gd name="T4" fmla="*/ 2147483647 w 1321"/>
              <a:gd name="T5" fmla="*/ 2147483647 h 712"/>
              <a:gd name="T6" fmla="*/ 2147483647 w 1321"/>
              <a:gd name="T7" fmla="*/ 2147483647 h 712"/>
              <a:gd name="T8" fmla="*/ 2147483647 w 1321"/>
              <a:gd name="T9" fmla="*/ 2147483647 h 712"/>
              <a:gd name="T10" fmla="*/ 2147483647 w 1321"/>
              <a:gd name="T11" fmla="*/ 2147483647 h 712"/>
              <a:gd name="T12" fmla="*/ 2147483647 w 1321"/>
              <a:gd name="T13" fmla="*/ 2147483647 h 712"/>
              <a:gd name="T14" fmla="*/ 2147483647 w 1321"/>
              <a:gd name="T15" fmla="*/ 2147483647 h 712"/>
              <a:gd name="T16" fmla="*/ 2147483647 w 1321"/>
              <a:gd name="T17" fmla="*/ 2147483647 h 712"/>
              <a:gd name="T18" fmla="*/ 2147483647 w 1321"/>
              <a:gd name="T19" fmla="*/ 2147483647 h 712"/>
              <a:gd name="T20" fmla="*/ 2147483647 w 1321"/>
              <a:gd name="T21" fmla="*/ 2147483647 h 712"/>
              <a:gd name="T22" fmla="*/ 2147483647 w 1321"/>
              <a:gd name="T23" fmla="*/ 2147483647 h 712"/>
              <a:gd name="T24" fmla="*/ 2147483647 w 1321"/>
              <a:gd name="T25" fmla="*/ 2147483647 h 712"/>
              <a:gd name="T26" fmla="*/ 2147483647 w 1321"/>
              <a:gd name="T27" fmla="*/ 2147483647 h 712"/>
              <a:gd name="T28" fmla="*/ 2147483647 w 1321"/>
              <a:gd name="T29" fmla="*/ 2147483647 h 712"/>
              <a:gd name="T30" fmla="*/ 2147483647 w 1321"/>
              <a:gd name="T31" fmla="*/ 2147483647 h 712"/>
              <a:gd name="T32" fmla="*/ 2147483647 w 1321"/>
              <a:gd name="T33" fmla="*/ 2147483647 h 712"/>
              <a:gd name="T34" fmla="*/ 2147483647 w 1321"/>
              <a:gd name="T35" fmla="*/ 2147483647 h 712"/>
              <a:gd name="T36" fmla="*/ 2147483647 w 1321"/>
              <a:gd name="T37" fmla="*/ 2147483647 h 712"/>
              <a:gd name="T38" fmla="*/ 2147483647 w 1321"/>
              <a:gd name="T39" fmla="*/ 2147483647 h 712"/>
              <a:gd name="T40" fmla="*/ 2147483647 w 1321"/>
              <a:gd name="T41" fmla="*/ 2147483647 h 712"/>
              <a:gd name="T42" fmla="*/ 2147483647 w 1321"/>
              <a:gd name="T43" fmla="*/ 2147483647 h 712"/>
              <a:gd name="T44" fmla="*/ 2147483647 w 1321"/>
              <a:gd name="T45" fmla="*/ 2147483647 h 712"/>
              <a:gd name="T46" fmla="*/ 2147483647 w 1321"/>
              <a:gd name="T47" fmla="*/ 2147483647 h 712"/>
              <a:gd name="T48" fmla="*/ 2147483647 w 1321"/>
              <a:gd name="T49" fmla="*/ 2147483647 h 712"/>
              <a:gd name="T50" fmla="*/ 2147483647 w 1321"/>
              <a:gd name="T51" fmla="*/ 2147483647 h 712"/>
              <a:gd name="T52" fmla="*/ 2147483647 w 1321"/>
              <a:gd name="T53" fmla="*/ 2147483647 h 712"/>
              <a:gd name="T54" fmla="*/ 2147483647 w 1321"/>
              <a:gd name="T55" fmla="*/ 2147483647 h 712"/>
              <a:gd name="T56" fmla="*/ 0 w 1321"/>
              <a:gd name="T57" fmla="*/ 2147483647 h 712"/>
              <a:gd name="T58" fmla="*/ 0 w 1321"/>
              <a:gd name="T59" fmla="*/ 2147483647 h 712"/>
              <a:gd name="T60" fmla="*/ 2147483647 w 1321"/>
              <a:gd name="T61" fmla="*/ 2147483647 h 712"/>
              <a:gd name="T62" fmla="*/ 2147483647 w 1321"/>
              <a:gd name="T63" fmla="*/ 2147483647 h 712"/>
              <a:gd name="T64" fmla="*/ 2147483647 w 1321"/>
              <a:gd name="T65" fmla="*/ 2147483647 h 712"/>
              <a:gd name="T66" fmla="*/ 2147483647 w 1321"/>
              <a:gd name="T67" fmla="*/ 2147483647 h 712"/>
              <a:gd name="T68" fmla="*/ 2147483647 w 1321"/>
              <a:gd name="T69" fmla="*/ 2147483647 h 712"/>
              <a:gd name="T70" fmla="*/ 2147483647 w 1321"/>
              <a:gd name="T71" fmla="*/ 2147483647 h 712"/>
              <a:gd name="T72" fmla="*/ 2147483647 w 1321"/>
              <a:gd name="T73" fmla="*/ 2147483647 h 712"/>
              <a:gd name="T74" fmla="*/ 2147483647 w 1321"/>
              <a:gd name="T75" fmla="*/ 2147483647 h 712"/>
              <a:gd name="T76" fmla="*/ 2147483647 w 1321"/>
              <a:gd name="T77" fmla="*/ 2147483647 h 712"/>
              <a:gd name="T78" fmla="*/ 2147483647 w 1321"/>
              <a:gd name="T79" fmla="*/ 2147483647 h 712"/>
              <a:gd name="T80" fmla="*/ 2147483647 w 1321"/>
              <a:gd name="T81" fmla="*/ 2147483647 h 712"/>
              <a:gd name="T82" fmla="*/ 2147483647 w 1321"/>
              <a:gd name="T83" fmla="*/ 0 h 712"/>
              <a:gd name="T84" fmla="*/ 2147483647 w 1321"/>
              <a:gd name="T85" fmla="*/ 0 h 712"/>
              <a:gd name="T86" fmla="*/ 2147483647 w 1321"/>
              <a:gd name="T87" fmla="*/ 2147483647 h 712"/>
              <a:gd name="T88" fmla="*/ 2147483647 w 1321"/>
              <a:gd name="T89" fmla="*/ 2147483647 h 712"/>
              <a:gd name="T90" fmla="*/ 2147483647 w 1321"/>
              <a:gd name="T91" fmla="*/ 2147483647 h 712"/>
              <a:gd name="T92" fmla="*/ 2147483647 w 1321"/>
              <a:gd name="T93" fmla="*/ 2147483647 h 712"/>
              <a:gd name="T94" fmla="*/ 2147483647 w 1321"/>
              <a:gd name="T95" fmla="*/ 2147483647 h 712"/>
              <a:gd name="T96" fmla="*/ 2147483647 w 1321"/>
              <a:gd name="T97" fmla="*/ 2147483647 h 712"/>
              <a:gd name="T98" fmla="*/ 2147483647 w 1321"/>
              <a:gd name="T99" fmla="*/ 2147483647 h 712"/>
              <a:gd name="T100" fmla="*/ 2147483647 w 1321"/>
              <a:gd name="T101" fmla="*/ 2147483647 h 712"/>
              <a:gd name="T102" fmla="*/ 2147483647 w 1321"/>
              <a:gd name="T103" fmla="*/ 2147483647 h 712"/>
              <a:gd name="T104" fmla="*/ 2147483647 w 1321"/>
              <a:gd name="T105" fmla="*/ 2147483647 h 7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321"/>
              <a:gd name="T160" fmla="*/ 0 h 712"/>
              <a:gd name="T161" fmla="*/ 1321 w 1321"/>
              <a:gd name="T162" fmla="*/ 712 h 71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321" h="712">
                <a:moveTo>
                  <a:pt x="1301" y="401"/>
                </a:moveTo>
                <a:lnTo>
                  <a:pt x="1317" y="442"/>
                </a:lnTo>
                <a:lnTo>
                  <a:pt x="1321" y="481"/>
                </a:lnTo>
                <a:lnTo>
                  <a:pt x="1315" y="516"/>
                </a:lnTo>
                <a:lnTo>
                  <a:pt x="1298" y="550"/>
                </a:lnTo>
                <a:lnTo>
                  <a:pt x="1272" y="579"/>
                </a:lnTo>
                <a:lnTo>
                  <a:pt x="1239" y="604"/>
                </a:lnTo>
                <a:lnTo>
                  <a:pt x="1196" y="628"/>
                </a:lnTo>
                <a:lnTo>
                  <a:pt x="1147" y="649"/>
                </a:lnTo>
                <a:lnTo>
                  <a:pt x="1092" y="667"/>
                </a:lnTo>
                <a:lnTo>
                  <a:pt x="1031" y="683"/>
                </a:lnTo>
                <a:lnTo>
                  <a:pt x="967" y="694"/>
                </a:lnTo>
                <a:lnTo>
                  <a:pt x="896" y="704"/>
                </a:lnTo>
                <a:lnTo>
                  <a:pt x="824" y="710"/>
                </a:lnTo>
                <a:lnTo>
                  <a:pt x="795" y="712"/>
                </a:lnTo>
                <a:lnTo>
                  <a:pt x="476" y="712"/>
                </a:lnTo>
                <a:lnTo>
                  <a:pt x="472" y="712"/>
                </a:lnTo>
                <a:lnTo>
                  <a:pt x="409" y="708"/>
                </a:lnTo>
                <a:lnTo>
                  <a:pt x="348" y="704"/>
                </a:lnTo>
                <a:lnTo>
                  <a:pt x="290" y="696"/>
                </a:lnTo>
                <a:lnTo>
                  <a:pt x="235" y="689"/>
                </a:lnTo>
                <a:lnTo>
                  <a:pt x="186" y="677"/>
                </a:lnTo>
                <a:lnTo>
                  <a:pt x="141" y="663"/>
                </a:lnTo>
                <a:lnTo>
                  <a:pt x="102" y="648"/>
                </a:lnTo>
                <a:lnTo>
                  <a:pt x="67" y="630"/>
                </a:lnTo>
                <a:lnTo>
                  <a:pt x="39" y="608"/>
                </a:lnTo>
                <a:lnTo>
                  <a:pt x="18" y="583"/>
                </a:lnTo>
                <a:lnTo>
                  <a:pt x="6" y="554"/>
                </a:lnTo>
                <a:lnTo>
                  <a:pt x="0" y="524"/>
                </a:lnTo>
                <a:lnTo>
                  <a:pt x="0" y="520"/>
                </a:lnTo>
                <a:lnTo>
                  <a:pt x="4" y="487"/>
                </a:lnTo>
                <a:lnTo>
                  <a:pt x="16" y="446"/>
                </a:lnTo>
                <a:lnTo>
                  <a:pt x="51" y="370"/>
                </a:lnTo>
                <a:lnTo>
                  <a:pt x="94" y="299"/>
                </a:lnTo>
                <a:lnTo>
                  <a:pt x="147" y="235"/>
                </a:lnTo>
                <a:lnTo>
                  <a:pt x="204" y="176"/>
                </a:lnTo>
                <a:lnTo>
                  <a:pt x="270" y="125"/>
                </a:lnTo>
                <a:lnTo>
                  <a:pt x="341" y="82"/>
                </a:lnTo>
                <a:lnTo>
                  <a:pt x="415" y="47"/>
                </a:lnTo>
                <a:lnTo>
                  <a:pt x="497" y="21"/>
                </a:lnTo>
                <a:lnTo>
                  <a:pt x="581" y="6"/>
                </a:lnTo>
                <a:lnTo>
                  <a:pt x="667" y="0"/>
                </a:lnTo>
                <a:lnTo>
                  <a:pt x="759" y="6"/>
                </a:lnTo>
                <a:lnTo>
                  <a:pt x="847" y="23"/>
                </a:lnTo>
                <a:lnTo>
                  <a:pt x="932" y="53"/>
                </a:lnTo>
                <a:lnTo>
                  <a:pt x="1010" y="90"/>
                </a:lnTo>
                <a:lnTo>
                  <a:pt x="1082" y="137"/>
                </a:lnTo>
                <a:lnTo>
                  <a:pt x="1149" y="194"/>
                </a:lnTo>
                <a:lnTo>
                  <a:pt x="1208" y="256"/>
                </a:lnTo>
                <a:lnTo>
                  <a:pt x="1258" y="325"/>
                </a:lnTo>
                <a:lnTo>
                  <a:pt x="1301" y="401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folHlink"/>
              </a:gs>
            </a:gsLst>
            <a:lin ang="5400000" scaled="1"/>
          </a:gradFill>
          <a:ln w="0">
            <a:noFill/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6271" name="Text Box 15"/>
          <p:cNvSpPr txBox="1">
            <a:spLocks noChangeArrowheads="1"/>
          </p:cNvSpPr>
          <p:nvPr/>
        </p:nvSpPr>
        <p:spPr bwMode="gray">
          <a:xfrm>
            <a:off x="3581400" y="3200400"/>
            <a:ext cx="1828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ru-RU" sz="32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Анализ данных</a:t>
            </a:r>
            <a:endParaRPr lang="en-US" sz="3200" b="1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41997" name="Group 17"/>
          <p:cNvGrpSpPr>
            <a:grpSpLocks/>
          </p:cNvGrpSpPr>
          <p:nvPr/>
        </p:nvGrpSpPr>
        <p:grpSpPr bwMode="auto">
          <a:xfrm>
            <a:off x="6400800" y="1828800"/>
            <a:ext cx="1905000" cy="1905000"/>
            <a:chOff x="2016" y="1920"/>
            <a:chExt cx="1680" cy="1680"/>
          </a:xfrm>
        </p:grpSpPr>
        <p:sp>
          <p:nvSpPr>
            <p:cNvPr id="96274" name="Oval 18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5490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42012" name="Freeform 19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777 w 1321"/>
                <a:gd name="T1" fmla="*/ 18 h 712"/>
                <a:gd name="T2" fmla="*/ 787 w 1321"/>
                <a:gd name="T3" fmla="*/ 19 h 712"/>
                <a:gd name="T4" fmla="*/ 789 w 1321"/>
                <a:gd name="T5" fmla="*/ 20 h 712"/>
                <a:gd name="T6" fmla="*/ 785 w 1321"/>
                <a:gd name="T7" fmla="*/ 22 h 712"/>
                <a:gd name="T8" fmla="*/ 775 w 1321"/>
                <a:gd name="T9" fmla="*/ 24 h 712"/>
                <a:gd name="T10" fmla="*/ 759 w 1321"/>
                <a:gd name="T11" fmla="*/ 25 h 712"/>
                <a:gd name="T12" fmla="*/ 739 w 1321"/>
                <a:gd name="T13" fmla="*/ 26 h 712"/>
                <a:gd name="T14" fmla="*/ 714 w 1321"/>
                <a:gd name="T15" fmla="*/ 27 h 712"/>
                <a:gd name="T16" fmla="*/ 685 w 1321"/>
                <a:gd name="T17" fmla="*/ 28 h 712"/>
                <a:gd name="T18" fmla="*/ 651 w 1321"/>
                <a:gd name="T19" fmla="*/ 29 h 712"/>
                <a:gd name="T20" fmla="*/ 615 w 1321"/>
                <a:gd name="T21" fmla="*/ 29 h 712"/>
                <a:gd name="T22" fmla="*/ 578 w 1321"/>
                <a:gd name="T23" fmla="*/ 30 h 712"/>
                <a:gd name="T24" fmla="*/ 535 w 1321"/>
                <a:gd name="T25" fmla="*/ 30 h 712"/>
                <a:gd name="T26" fmla="*/ 492 w 1321"/>
                <a:gd name="T27" fmla="*/ 30 h 712"/>
                <a:gd name="T28" fmla="*/ 475 w 1321"/>
                <a:gd name="T29" fmla="*/ 31 h 712"/>
                <a:gd name="T30" fmla="*/ 284 w 1321"/>
                <a:gd name="T31" fmla="*/ 31 h 712"/>
                <a:gd name="T32" fmla="*/ 281 w 1321"/>
                <a:gd name="T33" fmla="*/ 31 h 712"/>
                <a:gd name="T34" fmla="*/ 244 w 1321"/>
                <a:gd name="T35" fmla="*/ 30 h 712"/>
                <a:gd name="T36" fmla="*/ 209 w 1321"/>
                <a:gd name="T37" fmla="*/ 30 h 712"/>
                <a:gd name="T38" fmla="*/ 174 w 1321"/>
                <a:gd name="T39" fmla="*/ 30 h 712"/>
                <a:gd name="T40" fmla="*/ 141 w 1321"/>
                <a:gd name="T41" fmla="*/ 29 h 712"/>
                <a:gd name="T42" fmla="*/ 113 w 1321"/>
                <a:gd name="T43" fmla="*/ 29 h 712"/>
                <a:gd name="T44" fmla="*/ 84 w 1321"/>
                <a:gd name="T45" fmla="*/ 29 h 712"/>
                <a:gd name="T46" fmla="*/ 63 w 1321"/>
                <a:gd name="T47" fmla="*/ 28 h 712"/>
                <a:gd name="T48" fmla="*/ 40 w 1321"/>
                <a:gd name="T49" fmla="*/ 27 h 712"/>
                <a:gd name="T50" fmla="*/ 26 w 1321"/>
                <a:gd name="T51" fmla="*/ 26 h 712"/>
                <a:gd name="T52" fmla="*/ 18 w 1321"/>
                <a:gd name="T53" fmla="*/ 25 h 712"/>
                <a:gd name="T54" fmla="*/ 6 w 1321"/>
                <a:gd name="T55" fmla="*/ 24 h 712"/>
                <a:gd name="T56" fmla="*/ 0 w 1321"/>
                <a:gd name="T57" fmla="*/ 23 h 712"/>
                <a:gd name="T58" fmla="*/ 0 w 1321"/>
                <a:gd name="T59" fmla="*/ 22 h 712"/>
                <a:gd name="T60" fmla="*/ 4 w 1321"/>
                <a:gd name="T61" fmla="*/ 20 h 712"/>
                <a:gd name="T62" fmla="*/ 16 w 1321"/>
                <a:gd name="T63" fmla="*/ 19 h 712"/>
                <a:gd name="T64" fmla="*/ 26 w 1321"/>
                <a:gd name="T65" fmla="*/ 16 h 712"/>
                <a:gd name="T66" fmla="*/ 59 w 1321"/>
                <a:gd name="T67" fmla="*/ 12 h 712"/>
                <a:gd name="T68" fmla="*/ 88 w 1321"/>
                <a:gd name="T69" fmla="*/ 10 h 712"/>
                <a:gd name="T70" fmla="*/ 122 w 1321"/>
                <a:gd name="T71" fmla="*/ 8 h 712"/>
                <a:gd name="T72" fmla="*/ 162 w 1321"/>
                <a:gd name="T73" fmla="*/ 5 h 712"/>
                <a:gd name="T74" fmla="*/ 205 w 1321"/>
                <a:gd name="T75" fmla="*/ 4 h 712"/>
                <a:gd name="T76" fmla="*/ 248 w 1321"/>
                <a:gd name="T77" fmla="*/ 4 h 712"/>
                <a:gd name="T78" fmla="*/ 297 w 1321"/>
                <a:gd name="T79" fmla="*/ 4 h 712"/>
                <a:gd name="T80" fmla="*/ 347 w 1321"/>
                <a:gd name="T81" fmla="*/ 4 h 712"/>
                <a:gd name="T82" fmla="*/ 399 w 1321"/>
                <a:gd name="T83" fmla="*/ 0 h 712"/>
                <a:gd name="T84" fmla="*/ 399 w 1321"/>
                <a:gd name="T85" fmla="*/ 0 h 712"/>
                <a:gd name="T86" fmla="*/ 453 w 1321"/>
                <a:gd name="T87" fmla="*/ 4 h 712"/>
                <a:gd name="T88" fmla="*/ 505 w 1321"/>
                <a:gd name="T89" fmla="*/ 4 h 712"/>
                <a:gd name="T90" fmla="*/ 556 w 1321"/>
                <a:gd name="T91" fmla="*/ 4 h 712"/>
                <a:gd name="T92" fmla="*/ 603 w 1321"/>
                <a:gd name="T93" fmla="*/ 4 h 712"/>
                <a:gd name="T94" fmla="*/ 646 w 1321"/>
                <a:gd name="T95" fmla="*/ 6 h 712"/>
                <a:gd name="T96" fmla="*/ 686 w 1321"/>
                <a:gd name="T97" fmla="*/ 9 h 712"/>
                <a:gd name="T98" fmla="*/ 721 w 1321"/>
                <a:gd name="T99" fmla="*/ 11 h 712"/>
                <a:gd name="T100" fmla="*/ 751 w 1321"/>
                <a:gd name="T101" fmla="*/ 14 h 712"/>
                <a:gd name="T102" fmla="*/ 777 w 1321"/>
                <a:gd name="T103" fmla="*/ 18 h 712"/>
                <a:gd name="T104" fmla="*/ 777 w 1321"/>
                <a:gd name="T105" fmla="*/ 18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96276" name="Text Box 20"/>
          <p:cNvSpPr txBox="1">
            <a:spLocks noChangeArrowheads="1"/>
          </p:cNvSpPr>
          <p:nvPr/>
        </p:nvSpPr>
        <p:spPr bwMode="gray">
          <a:xfrm>
            <a:off x="6705600" y="2438400"/>
            <a:ext cx="129540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ru-RU" sz="36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ИИ</a:t>
            </a:r>
            <a:endParaRPr lang="en-US" sz="3600" b="1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41999" name="Group 22"/>
          <p:cNvGrpSpPr>
            <a:grpSpLocks/>
          </p:cNvGrpSpPr>
          <p:nvPr/>
        </p:nvGrpSpPr>
        <p:grpSpPr bwMode="auto">
          <a:xfrm>
            <a:off x="685800" y="2895600"/>
            <a:ext cx="1744663" cy="1790700"/>
            <a:chOff x="2016" y="1920"/>
            <a:chExt cx="1680" cy="1680"/>
          </a:xfrm>
        </p:grpSpPr>
        <p:sp>
          <p:nvSpPr>
            <p:cNvPr id="96279" name="Oval 23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72549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42010" name="Freeform 24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777 w 1321"/>
                <a:gd name="T1" fmla="*/ 18 h 712"/>
                <a:gd name="T2" fmla="*/ 787 w 1321"/>
                <a:gd name="T3" fmla="*/ 19 h 712"/>
                <a:gd name="T4" fmla="*/ 789 w 1321"/>
                <a:gd name="T5" fmla="*/ 20 h 712"/>
                <a:gd name="T6" fmla="*/ 785 w 1321"/>
                <a:gd name="T7" fmla="*/ 22 h 712"/>
                <a:gd name="T8" fmla="*/ 775 w 1321"/>
                <a:gd name="T9" fmla="*/ 24 h 712"/>
                <a:gd name="T10" fmla="*/ 759 w 1321"/>
                <a:gd name="T11" fmla="*/ 25 h 712"/>
                <a:gd name="T12" fmla="*/ 739 w 1321"/>
                <a:gd name="T13" fmla="*/ 26 h 712"/>
                <a:gd name="T14" fmla="*/ 714 w 1321"/>
                <a:gd name="T15" fmla="*/ 27 h 712"/>
                <a:gd name="T16" fmla="*/ 685 w 1321"/>
                <a:gd name="T17" fmla="*/ 28 h 712"/>
                <a:gd name="T18" fmla="*/ 651 w 1321"/>
                <a:gd name="T19" fmla="*/ 29 h 712"/>
                <a:gd name="T20" fmla="*/ 615 w 1321"/>
                <a:gd name="T21" fmla="*/ 29 h 712"/>
                <a:gd name="T22" fmla="*/ 578 w 1321"/>
                <a:gd name="T23" fmla="*/ 30 h 712"/>
                <a:gd name="T24" fmla="*/ 535 w 1321"/>
                <a:gd name="T25" fmla="*/ 30 h 712"/>
                <a:gd name="T26" fmla="*/ 492 w 1321"/>
                <a:gd name="T27" fmla="*/ 30 h 712"/>
                <a:gd name="T28" fmla="*/ 475 w 1321"/>
                <a:gd name="T29" fmla="*/ 31 h 712"/>
                <a:gd name="T30" fmla="*/ 284 w 1321"/>
                <a:gd name="T31" fmla="*/ 31 h 712"/>
                <a:gd name="T32" fmla="*/ 281 w 1321"/>
                <a:gd name="T33" fmla="*/ 31 h 712"/>
                <a:gd name="T34" fmla="*/ 244 w 1321"/>
                <a:gd name="T35" fmla="*/ 30 h 712"/>
                <a:gd name="T36" fmla="*/ 209 w 1321"/>
                <a:gd name="T37" fmla="*/ 30 h 712"/>
                <a:gd name="T38" fmla="*/ 174 w 1321"/>
                <a:gd name="T39" fmla="*/ 30 h 712"/>
                <a:gd name="T40" fmla="*/ 141 w 1321"/>
                <a:gd name="T41" fmla="*/ 29 h 712"/>
                <a:gd name="T42" fmla="*/ 113 w 1321"/>
                <a:gd name="T43" fmla="*/ 29 h 712"/>
                <a:gd name="T44" fmla="*/ 84 w 1321"/>
                <a:gd name="T45" fmla="*/ 29 h 712"/>
                <a:gd name="T46" fmla="*/ 63 w 1321"/>
                <a:gd name="T47" fmla="*/ 28 h 712"/>
                <a:gd name="T48" fmla="*/ 40 w 1321"/>
                <a:gd name="T49" fmla="*/ 27 h 712"/>
                <a:gd name="T50" fmla="*/ 26 w 1321"/>
                <a:gd name="T51" fmla="*/ 26 h 712"/>
                <a:gd name="T52" fmla="*/ 18 w 1321"/>
                <a:gd name="T53" fmla="*/ 25 h 712"/>
                <a:gd name="T54" fmla="*/ 6 w 1321"/>
                <a:gd name="T55" fmla="*/ 24 h 712"/>
                <a:gd name="T56" fmla="*/ 0 w 1321"/>
                <a:gd name="T57" fmla="*/ 23 h 712"/>
                <a:gd name="T58" fmla="*/ 0 w 1321"/>
                <a:gd name="T59" fmla="*/ 22 h 712"/>
                <a:gd name="T60" fmla="*/ 4 w 1321"/>
                <a:gd name="T61" fmla="*/ 20 h 712"/>
                <a:gd name="T62" fmla="*/ 16 w 1321"/>
                <a:gd name="T63" fmla="*/ 19 h 712"/>
                <a:gd name="T64" fmla="*/ 26 w 1321"/>
                <a:gd name="T65" fmla="*/ 16 h 712"/>
                <a:gd name="T66" fmla="*/ 59 w 1321"/>
                <a:gd name="T67" fmla="*/ 12 h 712"/>
                <a:gd name="T68" fmla="*/ 88 w 1321"/>
                <a:gd name="T69" fmla="*/ 10 h 712"/>
                <a:gd name="T70" fmla="*/ 122 w 1321"/>
                <a:gd name="T71" fmla="*/ 8 h 712"/>
                <a:gd name="T72" fmla="*/ 162 w 1321"/>
                <a:gd name="T73" fmla="*/ 5 h 712"/>
                <a:gd name="T74" fmla="*/ 205 w 1321"/>
                <a:gd name="T75" fmla="*/ 4 h 712"/>
                <a:gd name="T76" fmla="*/ 248 w 1321"/>
                <a:gd name="T77" fmla="*/ 4 h 712"/>
                <a:gd name="T78" fmla="*/ 297 w 1321"/>
                <a:gd name="T79" fmla="*/ 4 h 712"/>
                <a:gd name="T80" fmla="*/ 347 w 1321"/>
                <a:gd name="T81" fmla="*/ 4 h 712"/>
                <a:gd name="T82" fmla="*/ 399 w 1321"/>
                <a:gd name="T83" fmla="*/ 0 h 712"/>
                <a:gd name="T84" fmla="*/ 399 w 1321"/>
                <a:gd name="T85" fmla="*/ 0 h 712"/>
                <a:gd name="T86" fmla="*/ 453 w 1321"/>
                <a:gd name="T87" fmla="*/ 4 h 712"/>
                <a:gd name="T88" fmla="*/ 505 w 1321"/>
                <a:gd name="T89" fmla="*/ 4 h 712"/>
                <a:gd name="T90" fmla="*/ 556 w 1321"/>
                <a:gd name="T91" fmla="*/ 4 h 712"/>
                <a:gd name="T92" fmla="*/ 603 w 1321"/>
                <a:gd name="T93" fmla="*/ 4 h 712"/>
                <a:gd name="T94" fmla="*/ 646 w 1321"/>
                <a:gd name="T95" fmla="*/ 6 h 712"/>
                <a:gd name="T96" fmla="*/ 686 w 1321"/>
                <a:gd name="T97" fmla="*/ 9 h 712"/>
                <a:gd name="T98" fmla="*/ 721 w 1321"/>
                <a:gd name="T99" fmla="*/ 11 h 712"/>
                <a:gd name="T100" fmla="*/ 751 w 1321"/>
                <a:gd name="T101" fmla="*/ 14 h 712"/>
                <a:gd name="T102" fmla="*/ 777 w 1321"/>
                <a:gd name="T103" fmla="*/ 18 h 712"/>
                <a:gd name="T104" fmla="*/ 777 w 1321"/>
                <a:gd name="T105" fmla="*/ 18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accent2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96281" name="Text Box 25"/>
          <p:cNvSpPr txBox="1">
            <a:spLocks noChangeArrowheads="1"/>
          </p:cNvSpPr>
          <p:nvPr/>
        </p:nvSpPr>
        <p:spPr bwMode="gray">
          <a:xfrm>
            <a:off x="609600" y="3505200"/>
            <a:ext cx="1905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ru-RU" sz="2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Статистика</a:t>
            </a:r>
          </a:p>
          <a:p>
            <a:pPr algn="ctr" eaLnBrk="0" hangingPunct="0">
              <a:defRPr/>
            </a:pPr>
            <a:endParaRPr lang="en-US" sz="16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42001" name="Group 27"/>
          <p:cNvGrpSpPr>
            <a:grpSpLocks/>
          </p:cNvGrpSpPr>
          <p:nvPr/>
        </p:nvGrpSpPr>
        <p:grpSpPr bwMode="auto">
          <a:xfrm>
            <a:off x="6477000" y="4191000"/>
            <a:ext cx="1905000" cy="1912938"/>
            <a:chOff x="2016" y="1920"/>
            <a:chExt cx="1680" cy="1680"/>
          </a:xfrm>
        </p:grpSpPr>
        <p:sp>
          <p:nvSpPr>
            <p:cNvPr id="96284" name="Oval 28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54510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96285" name="Freeform 29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/>
              <a:ahLst/>
              <a:cxnLst>
                <a:cxn ang="0">
                  <a:pos x="1301" y="401"/>
                </a:cxn>
                <a:cxn ang="0">
                  <a:pos x="1317" y="442"/>
                </a:cxn>
                <a:cxn ang="0">
                  <a:pos x="1321" y="481"/>
                </a:cxn>
                <a:cxn ang="0">
                  <a:pos x="1315" y="516"/>
                </a:cxn>
                <a:cxn ang="0">
                  <a:pos x="1298" y="550"/>
                </a:cxn>
                <a:cxn ang="0">
                  <a:pos x="1272" y="579"/>
                </a:cxn>
                <a:cxn ang="0">
                  <a:pos x="1239" y="604"/>
                </a:cxn>
                <a:cxn ang="0">
                  <a:pos x="1196" y="628"/>
                </a:cxn>
                <a:cxn ang="0">
                  <a:pos x="1147" y="649"/>
                </a:cxn>
                <a:cxn ang="0">
                  <a:pos x="1092" y="667"/>
                </a:cxn>
                <a:cxn ang="0">
                  <a:pos x="1031" y="683"/>
                </a:cxn>
                <a:cxn ang="0">
                  <a:pos x="967" y="694"/>
                </a:cxn>
                <a:cxn ang="0">
                  <a:pos x="896" y="704"/>
                </a:cxn>
                <a:cxn ang="0">
                  <a:pos x="824" y="710"/>
                </a:cxn>
                <a:cxn ang="0">
                  <a:pos x="795" y="712"/>
                </a:cxn>
                <a:cxn ang="0">
                  <a:pos x="476" y="712"/>
                </a:cxn>
                <a:cxn ang="0">
                  <a:pos x="472" y="712"/>
                </a:cxn>
                <a:cxn ang="0">
                  <a:pos x="409" y="708"/>
                </a:cxn>
                <a:cxn ang="0">
                  <a:pos x="348" y="704"/>
                </a:cxn>
                <a:cxn ang="0">
                  <a:pos x="290" y="696"/>
                </a:cxn>
                <a:cxn ang="0">
                  <a:pos x="235" y="689"/>
                </a:cxn>
                <a:cxn ang="0">
                  <a:pos x="186" y="677"/>
                </a:cxn>
                <a:cxn ang="0">
                  <a:pos x="141" y="663"/>
                </a:cxn>
                <a:cxn ang="0">
                  <a:pos x="102" y="648"/>
                </a:cxn>
                <a:cxn ang="0">
                  <a:pos x="67" y="630"/>
                </a:cxn>
                <a:cxn ang="0">
                  <a:pos x="39" y="608"/>
                </a:cxn>
                <a:cxn ang="0">
                  <a:pos x="18" y="583"/>
                </a:cxn>
                <a:cxn ang="0">
                  <a:pos x="6" y="554"/>
                </a:cxn>
                <a:cxn ang="0">
                  <a:pos x="0" y="524"/>
                </a:cxn>
                <a:cxn ang="0">
                  <a:pos x="0" y="520"/>
                </a:cxn>
                <a:cxn ang="0">
                  <a:pos x="4" y="487"/>
                </a:cxn>
                <a:cxn ang="0">
                  <a:pos x="16" y="446"/>
                </a:cxn>
                <a:cxn ang="0">
                  <a:pos x="51" y="370"/>
                </a:cxn>
                <a:cxn ang="0">
                  <a:pos x="94" y="299"/>
                </a:cxn>
                <a:cxn ang="0">
                  <a:pos x="147" y="235"/>
                </a:cxn>
                <a:cxn ang="0">
                  <a:pos x="204" y="176"/>
                </a:cxn>
                <a:cxn ang="0">
                  <a:pos x="270" y="125"/>
                </a:cxn>
                <a:cxn ang="0">
                  <a:pos x="341" y="82"/>
                </a:cxn>
                <a:cxn ang="0">
                  <a:pos x="415" y="47"/>
                </a:cxn>
                <a:cxn ang="0">
                  <a:pos x="497" y="21"/>
                </a:cxn>
                <a:cxn ang="0">
                  <a:pos x="581" y="6"/>
                </a:cxn>
                <a:cxn ang="0">
                  <a:pos x="667" y="0"/>
                </a:cxn>
                <a:cxn ang="0">
                  <a:pos x="667" y="0"/>
                </a:cxn>
                <a:cxn ang="0">
                  <a:pos x="759" y="6"/>
                </a:cxn>
                <a:cxn ang="0">
                  <a:pos x="847" y="23"/>
                </a:cxn>
                <a:cxn ang="0">
                  <a:pos x="932" y="53"/>
                </a:cxn>
                <a:cxn ang="0">
                  <a:pos x="1010" y="90"/>
                </a:cxn>
                <a:cxn ang="0">
                  <a:pos x="1082" y="137"/>
                </a:cxn>
                <a:cxn ang="0">
                  <a:pos x="1149" y="194"/>
                </a:cxn>
                <a:cxn ang="0">
                  <a:pos x="1208" y="256"/>
                </a:cxn>
                <a:cxn ang="0">
                  <a:pos x="1258" y="325"/>
                </a:cxn>
                <a:cxn ang="0">
                  <a:pos x="1301" y="401"/>
                </a:cxn>
                <a:cxn ang="0">
                  <a:pos x="1301" y="401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96286" name="Text Box 30"/>
          <p:cNvSpPr txBox="1">
            <a:spLocks noChangeArrowheads="1"/>
          </p:cNvSpPr>
          <p:nvPr/>
        </p:nvSpPr>
        <p:spPr bwMode="gray">
          <a:xfrm>
            <a:off x="6477000" y="4648200"/>
            <a:ext cx="18669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ru-RU" sz="32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Анализ БД</a:t>
            </a:r>
            <a:endParaRPr lang="en-US" sz="3200" b="1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2003" name="Rectangle 26"/>
          <p:cNvSpPr>
            <a:spLocks noChangeArrowheads="1"/>
          </p:cNvSpPr>
          <p:nvPr/>
        </p:nvSpPr>
        <p:spPr bwMode="auto">
          <a:xfrm>
            <a:off x="990600" y="0"/>
            <a:ext cx="7162800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</a:pPr>
            <a:r>
              <a:rPr lang="ru-RU" sz="3200" b="1">
                <a:solidFill>
                  <a:schemeClr val="bg1"/>
                </a:solidFill>
              </a:rPr>
              <a:t>Технологии и методы анализа и интерпретации данных</a:t>
            </a:r>
          </a:p>
        </p:txBody>
      </p:sp>
      <p:sp>
        <p:nvSpPr>
          <p:cNvPr id="42004" name="Rectangle 5"/>
          <p:cNvSpPr>
            <a:spLocks noChangeArrowheads="1"/>
          </p:cNvSpPr>
          <p:nvPr/>
        </p:nvSpPr>
        <p:spPr bwMode="auto">
          <a:xfrm>
            <a:off x="3276600" y="6521450"/>
            <a:ext cx="22082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www.sapr.favt.tsure.ru</a:t>
            </a:r>
            <a:endParaRPr lang="ru-RU" sz="1600"/>
          </a:p>
        </p:txBody>
      </p:sp>
      <p:sp>
        <p:nvSpPr>
          <p:cNvPr id="42005" name="Rectangle 4"/>
          <p:cNvSpPr>
            <a:spLocks noChangeArrowheads="1"/>
          </p:cNvSpPr>
          <p:nvPr/>
        </p:nvSpPr>
        <p:spPr bwMode="auto">
          <a:xfrm>
            <a:off x="6477000" y="6553200"/>
            <a:ext cx="2667000" cy="30480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42006" name="Oval 5"/>
          <p:cNvSpPr>
            <a:spLocks noChangeArrowheads="1"/>
          </p:cNvSpPr>
          <p:nvPr/>
        </p:nvSpPr>
        <p:spPr bwMode="gray">
          <a:xfrm>
            <a:off x="3429000" y="4953000"/>
            <a:ext cx="1905000" cy="349250"/>
          </a:xfrm>
          <a:prstGeom prst="ellipse">
            <a:avLst/>
          </a:pr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43011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43013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3014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3015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3016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3017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43018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3019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3020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3021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3022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4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000" b="1" dirty="0" smtClean="0">
                  <a:solidFill>
                    <a:srgbClr val="FF0000"/>
                  </a:solidFill>
                </a:rPr>
                <a:t>Хранилище данных (</a:t>
              </a:r>
              <a:r>
                <a:rPr lang="ru-RU" sz="2000" b="1" i="1" dirty="0" err="1" smtClean="0">
                  <a:solidFill>
                    <a:srgbClr val="FF0000"/>
                  </a:solidFill>
                </a:rPr>
                <a:t>Data</a:t>
              </a:r>
              <a:r>
                <a:rPr lang="ru-RU" sz="2000" b="1" i="1" dirty="0" smtClean="0">
                  <a:solidFill>
                    <a:srgbClr val="FF0000"/>
                  </a:solidFill>
                </a:rPr>
                <a:t> </a:t>
              </a:r>
              <a:r>
                <a:rPr lang="ru-RU" sz="2000" b="1" i="1" dirty="0" err="1" smtClean="0">
                  <a:solidFill>
                    <a:srgbClr val="FF0000"/>
                  </a:solidFill>
                </a:rPr>
                <a:t>Warehouse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)</a:t>
              </a:r>
              <a:r>
                <a:rPr lang="ru-RU" sz="2000" b="1" dirty="0" smtClean="0"/>
                <a:t> — предметно-ориентированная информационная база данных, специально разработанная и предназначенная для подготовки отчётов и </a:t>
              </a:r>
              <a:r>
                <a:rPr lang="ru-RU" sz="2000" b="1" dirty="0" err="1" smtClean="0"/>
                <a:t>бизнес-анализа</a:t>
              </a:r>
              <a:r>
                <a:rPr lang="ru-RU" sz="2000" b="1" dirty="0" smtClean="0"/>
                <a:t> с целью поддержки принятия решений. Строится на базе систем управления базами данных и систем поддержки принятия решений. Данные, поступающие в хранилище данных, как правило, доступны только для чтения</a:t>
              </a:r>
              <a:r>
                <a:rPr lang="ru-RU" sz="2400" dirty="0" smtClean="0"/>
                <a:t>.</a:t>
              </a:r>
              <a:endParaRPr lang="en-US" sz="3200" dirty="0"/>
            </a:p>
          </p:txBody>
        </p:sp>
        <p:sp>
          <p:nvSpPr>
            <p:cNvPr id="43023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3024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430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smtClean="0"/>
              <a:t>Технологии и методы анализа и интерпретации данных</a:t>
            </a:r>
            <a:endParaRPr lang="en-US" sz="3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43013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3014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3015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3016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3017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43018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3019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3020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3021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3022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65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200" b="1" i="1">
                  <a:solidFill>
                    <a:srgbClr val="FF3300"/>
                  </a:solidFill>
                </a:rPr>
                <a:t>Хранилища данных</a:t>
              </a:r>
              <a:r>
                <a:rPr lang="ru-RU" sz="2200" b="1" i="1">
                  <a:solidFill>
                    <a:srgbClr val="0000FF"/>
                  </a:solidFill>
                </a:rPr>
                <a:t> - способ хранения больших многомерных массивов данных, который позволяет легко извлекать и использовать информацию в процедурах анализа. Эффективная архитектура хранилища данных должна быть организована таким образом, чтобы</a:t>
              </a:r>
              <a:r>
                <a:rPr lang="ru-RU" sz="2200" b="1">
                  <a:solidFill>
                    <a:srgbClr val="0000FF"/>
                  </a:solidFill>
                </a:rPr>
                <a:t> </a:t>
              </a:r>
              <a:r>
                <a:rPr lang="ru-RU" sz="2200" b="1" i="1">
                  <a:solidFill>
                    <a:srgbClr val="0000FF"/>
                  </a:solidFill>
                </a:rPr>
                <a:t>быть составной частью информационной системы управления</a:t>
              </a:r>
              <a:r>
                <a:rPr lang="en-US" sz="2400" i="1">
                  <a:solidFill>
                    <a:srgbClr val="0000FF"/>
                  </a:solidFill>
                </a:rPr>
                <a:t>.</a:t>
              </a:r>
              <a:endParaRPr lang="ru-RU" sz="2400" b="1">
                <a:solidFill>
                  <a:srgbClr val="FF3300"/>
                </a:solidFill>
              </a:endParaRPr>
            </a:p>
            <a:p>
              <a:pPr algn="ctr"/>
              <a:endParaRPr lang="en-US" sz="3200"/>
            </a:p>
          </p:txBody>
        </p:sp>
        <p:sp>
          <p:nvSpPr>
            <p:cNvPr id="43023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3024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430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smtClean="0"/>
              <a:t>Технологии и методы анализа и интерпретации данных</a:t>
            </a:r>
            <a:endParaRPr lang="en-US" sz="3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44035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44037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4038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4039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4040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4041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44042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4043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4044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4045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4046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64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200" b="1"/>
                <a:t>Термин </a:t>
              </a:r>
              <a:r>
                <a:rPr lang="en-US" sz="2200" b="1">
                  <a:solidFill>
                    <a:srgbClr val="0000FF"/>
                  </a:solidFill>
                </a:rPr>
                <a:t>OLAP</a:t>
              </a:r>
              <a:r>
                <a:rPr lang="ru-RU" sz="2200" b="1"/>
                <a:t> (или </a:t>
              </a:r>
              <a:r>
                <a:rPr lang="en-US" sz="2200" b="1"/>
                <a:t>FASMI</a:t>
              </a:r>
              <a:r>
                <a:rPr lang="ru-RU" sz="2200" b="1"/>
                <a:t> - быстрый анализ распределенной многомерной информации) обозначает </a:t>
              </a:r>
              <a:r>
                <a:rPr lang="ru-RU" sz="2200" b="1">
                  <a:solidFill>
                    <a:srgbClr val="0000FF"/>
                  </a:solidFill>
                </a:rPr>
                <a:t>методы, которые дают возможность пользователям многомерных баз данных в реальном времени генерировать описательные и сравнительные сводки ("</a:t>
              </a:r>
              <a:r>
                <a:rPr lang="en-US" sz="2200" b="1">
                  <a:solidFill>
                    <a:srgbClr val="0000FF"/>
                  </a:solidFill>
                </a:rPr>
                <a:t>views</a:t>
              </a:r>
              <a:r>
                <a:rPr lang="ru-RU" sz="2200" b="1">
                  <a:solidFill>
                    <a:srgbClr val="0000FF"/>
                  </a:solidFill>
                </a:rPr>
                <a:t>")</a:t>
              </a:r>
              <a:r>
                <a:rPr lang="ru-RU" sz="2200" b="1"/>
                <a:t> данных и получать ответы на различные другие аналитические запросы.</a:t>
              </a:r>
              <a:endParaRPr lang="ru-RU" sz="2200" b="1">
                <a:solidFill>
                  <a:srgbClr val="FF3300"/>
                </a:solidFill>
              </a:endParaRPr>
            </a:p>
            <a:p>
              <a:pPr algn="ctr"/>
              <a:endParaRPr lang="en-US" sz="3200"/>
            </a:p>
          </p:txBody>
        </p:sp>
        <p:sp>
          <p:nvSpPr>
            <p:cNvPr id="44047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4048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4403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Технологии оперативной аналитической обработки данных </a:t>
            </a:r>
            <a:r>
              <a:rPr lang="en-US" sz="2800" smtClean="0"/>
              <a:t>OLAP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45059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4506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506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506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506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5065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4506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506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506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506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5070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6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800" i="1">
                  <a:solidFill>
                    <a:srgbClr val="0000FF"/>
                  </a:solidFill>
                </a:rPr>
                <a:t>Технологии </a:t>
              </a:r>
              <a:r>
                <a:rPr lang="en-US" sz="2800" i="1">
                  <a:solidFill>
                    <a:srgbClr val="0000FF"/>
                  </a:solidFill>
                </a:rPr>
                <a:t>OLAP </a:t>
              </a:r>
              <a:r>
                <a:rPr lang="ru-RU" sz="2800">
                  <a:solidFill>
                    <a:srgbClr val="0000FF"/>
                  </a:solidFill>
                </a:rPr>
                <a:t>были разработаны для анализа данных в системах баз данных с целью поддержки принятия решений и ориентированы, главным образом, на обработку </a:t>
              </a:r>
              <a:r>
                <a:rPr lang="ru-RU" sz="2800" b="1">
                  <a:solidFill>
                    <a:srgbClr val="FF3300"/>
                  </a:solidFill>
                </a:rPr>
                <a:t>нерегламентированных интерактивных</a:t>
              </a:r>
              <a:r>
                <a:rPr lang="ru-RU" sz="2800">
                  <a:solidFill>
                    <a:srgbClr val="0000FF"/>
                  </a:solidFill>
                </a:rPr>
                <a:t> запросов</a:t>
              </a:r>
              <a:r>
                <a:rPr lang="ru-RU">
                  <a:solidFill>
                    <a:srgbClr val="0000FF"/>
                  </a:solidFill>
                </a:rPr>
                <a:t>.</a:t>
              </a:r>
              <a:endParaRPr lang="ru-RU" sz="2200" b="1">
                <a:solidFill>
                  <a:srgbClr val="FF3300"/>
                </a:solidFill>
              </a:endParaRPr>
            </a:p>
            <a:p>
              <a:pPr algn="ctr"/>
              <a:endParaRPr lang="en-US" sz="3200"/>
            </a:p>
          </p:txBody>
        </p:sp>
        <p:sp>
          <p:nvSpPr>
            <p:cNvPr id="4507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507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4506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Технологии оперативной аналитической обработки данных </a:t>
            </a:r>
            <a:r>
              <a:rPr lang="en-US" sz="2800" smtClean="0"/>
              <a:t>OLAP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4800" smtClean="0"/>
              <a:t>Особенности НИТ</a:t>
            </a:r>
            <a:endParaRPr lang="en-US" sz="4800" smtClean="0"/>
          </a:p>
        </p:txBody>
      </p:sp>
      <p:sp>
        <p:nvSpPr>
          <p:cNvPr id="33795" name="AutoShape 3"/>
          <p:cNvSpPr>
            <a:spLocks noChangeArrowheads="1"/>
          </p:cNvSpPr>
          <p:nvPr/>
        </p:nvSpPr>
        <p:spPr bwMode="auto">
          <a:xfrm>
            <a:off x="6705600" y="3429000"/>
            <a:ext cx="2230438" cy="29718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3796" name="AutoShape 4"/>
          <p:cNvSpPr>
            <a:spLocks noChangeArrowheads="1"/>
          </p:cNvSpPr>
          <p:nvPr/>
        </p:nvSpPr>
        <p:spPr bwMode="auto">
          <a:xfrm>
            <a:off x="4456113" y="3433763"/>
            <a:ext cx="2097087" cy="2967037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3797" name="AutoShape 5"/>
          <p:cNvSpPr>
            <a:spLocks noChangeArrowheads="1"/>
          </p:cNvSpPr>
          <p:nvPr/>
        </p:nvSpPr>
        <p:spPr bwMode="auto">
          <a:xfrm>
            <a:off x="2286000" y="3429000"/>
            <a:ext cx="2057400" cy="29718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3798" name="AutoShape 6"/>
          <p:cNvSpPr>
            <a:spLocks noChangeArrowheads="1"/>
          </p:cNvSpPr>
          <p:nvPr/>
        </p:nvSpPr>
        <p:spPr bwMode="auto">
          <a:xfrm>
            <a:off x="304800" y="3429000"/>
            <a:ext cx="1752600" cy="29718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grpSp>
        <p:nvGrpSpPr>
          <p:cNvPr id="33799" name="Group 7"/>
          <p:cNvGrpSpPr>
            <a:grpSpLocks/>
          </p:cNvGrpSpPr>
          <p:nvPr/>
        </p:nvGrpSpPr>
        <p:grpSpPr bwMode="auto">
          <a:xfrm>
            <a:off x="1287463" y="2057400"/>
            <a:ext cx="5895975" cy="936625"/>
            <a:chOff x="624" y="1152"/>
            <a:chExt cx="4080" cy="720"/>
          </a:xfrm>
        </p:grpSpPr>
        <p:sp>
          <p:nvSpPr>
            <p:cNvPr id="83976" name="Rectangle 8"/>
            <p:cNvSpPr>
              <a:spLocks noChangeArrowheads="1"/>
            </p:cNvSpPr>
            <p:nvPr/>
          </p:nvSpPr>
          <p:spPr bwMode="gray">
            <a:xfrm rot="3419336">
              <a:off x="624" y="1200"/>
              <a:ext cx="672" cy="672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33805" name="Group 9"/>
            <p:cNvGrpSpPr>
              <a:grpSpLocks/>
            </p:cNvGrpSpPr>
            <p:nvPr/>
          </p:nvGrpSpPr>
          <p:grpSpPr bwMode="auto">
            <a:xfrm>
              <a:off x="1296" y="1296"/>
              <a:ext cx="624" cy="96"/>
              <a:chOff x="2003" y="3439"/>
              <a:chExt cx="468" cy="244"/>
            </a:xfrm>
          </p:grpSpPr>
          <p:sp>
            <p:nvSpPr>
              <p:cNvPr id="33819" name="Oval 10"/>
              <p:cNvSpPr>
                <a:spLocks noChangeArrowheads="1"/>
              </p:cNvSpPr>
              <p:nvPr/>
            </p:nvSpPr>
            <p:spPr bwMode="gray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3820" name="Rectangle 11"/>
              <p:cNvSpPr>
                <a:spLocks noChangeArrowheads="1"/>
              </p:cNvSpPr>
              <p:nvPr/>
            </p:nvSpPr>
            <p:spPr bwMode="gray">
              <a:xfrm>
                <a:off x="2048" y="3441"/>
                <a:ext cx="388" cy="242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83980" name="Oval 12"/>
              <p:cNvSpPr>
                <a:spLocks noChangeArrowheads="1"/>
              </p:cNvSpPr>
              <p:nvPr/>
            </p:nvSpPr>
            <p:spPr bwMode="gray">
              <a:xfrm>
                <a:off x="2400" y="3442"/>
                <a:ext cx="71" cy="236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3981" name="Oval 13"/>
              <p:cNvSpPr>
                <a:spLocks noChangeArrowheads="1"/>
              </p:cNvSpPr>
              <p:nvPr/>
            </p:nvSpPr>
            <p:spPr bwMode="gray">
              <a:xfrm>
                <a:off x="2438" y="3520"/>
                <a:ext cx="20" cy="68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3806" name="Rectangle 14"/>
            <p:cNvSpPr>
              <a:spLocks noChangeArrowheads="1"/>
            </p:cNvSpPr>
            <p:nvPr/>
          </p:nvSpPr>
          <p:spPr bwMode="gray">
            <a:xfrm rot="3419336">
              <a:off x="1776" y="1152"/>
              <a:ext cx="672" cy="672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endParaRPr lang="ru-RU"/>
            </a:p>
          </p:txBody>
        </p:sp>
        <p:grpSp>
          <p:nvGrpSpPr>
            <p:cNvPr id="33807" name="Group 15"/>
            <p:cNvGrpSpPr>
              <a:grpSpLocks/>
            </p:cNvGrpSpPr>
            <p:nvPr/>
          </p:nvGrpSpPr>
          <p:grpSpPr bwMode="auto">
            <a:xfrm>
              <a:off x="2448" y="1296"/>
              <a:ext cx="624" cy="96"/>
              <a:chOff x="2003" y="3439"/>
              <a:chExt cx="468" cy="244"/>
            </a:xfrm>
          </p:grpSpPr>
          <p:sp>
            <p:nvSpPr>
              <p:cNvPr id="33815" name="Oval 16"/>
              <p:cNvSpPr>
                <a:spLocks noChangeArrowheads="1"/>
              </p:cNvSpPr>
              <p:nvPr/>
            </p:nvSpPr>
            <p:spPr bwMode="gray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3816" name="Rectangle 17"/>
              <p:cNvSpPr>
                <a:spLocks noChangeArrowheads="1"/>
              </p:cNvSpPr>
              <p:nvPr/>
            </p:nvSpPr>
            <p:spPr bwMode="gray">
              <a:xfrm>
                <a:off x="2048" y="3441"/>
                <a:ext cx="388" cy="242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83986" name="Oval 18"/>
              <p:cNvSpPr>
                <a:spLocks noChangeArrowheads="1"/>
              </p:cNvSpPr>
              <p:nvPr/>
            </p:nvSpPr>
            <p:spPr bwMode="gray">
              <a:xfrm>
                <a:off x="2400" y="3442"/>
                <a:ext cx="71" cy="236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3987" name="Oval 19"/>
              <p:cNvSpPr>
                <a:spLocks noChangeArrowheads="1"/>
              </p:cNvSpPr>
              <p:nvPr/>
            </p:nvSpPr>
            <p:spPr bwMode="gray">
              <a:xfrm>
                <a:off x="2438" y="3520"/>
                <a:ext cx="20" cy="68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83988" name="Rectangle 20"/>
            <p:cNvSpPr>
              <a:spLocks noChangeArrowheads="1"/>
            </p:cNvSpPr>
            <p:nvPr/>
          </p:nvSpPr>
          <p:spPr bwMode="gray">
            <a:xfrm rot="3419336">
              <a:off x="2880" y="1154"/>
              <a:ext cx="671" cy="669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33809" name="Group 21"/>
            <p:cNvGrpSpPr>
              <a:grpSpLocks/>
            </p:cNvGrpSpPr>
            <p:nvPr/>
          </p:nvGrpSpPr>
          <p:grpSpPr bwMode="auto">
            <a:xfrm>
              <a:off x="3600" y="1296"/>
              <a:ext cx="816" cy="96"/>
              <a:chOff x="2003" y="3439"/>
              <a:chExt cx="468" cy="244"/>
            </a:xfrm>
          </p:grpSpPr>
          <p:sp>
            <p:nvSpPr>
              <p:cNvPr id="33811" name="Oval 22"/>
              <p:cNvSpPr>
                <a:spLocks noChangeArrowheads="1"/>
              </p:cNvSpPr>
              <p:nvPr/>
            </p:nvSpPr>
            <p:spPr bwMode="gray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3812" name="Rectangle 23"/>
              <p:cNvSpPr>
                <a:spLocks noChangeArrowheads="1"/>
              </p:cNvSpPr>
              <p:nvPr/>
            </p:nvSpPr>
            <p:spPr bwMode="gray">
              <a:xfrm>
                <a:off x="2048" y="3441"/>
                <a:ext cx="388" cy="242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83992" name="Oval 24"/>
              <p:cNvSpPr>
                <a:spLocks noChangeArrowheads="1"/>
              </p:cNvSpPr>
              <p:nvPr/>
            </p:nvSpPr>
            <p:spPr bwMode="gray">
              <a:xfrm>
                <a:off x="2400" y="3442"/>
                <a:ext cx="71" cy="236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3993" name="Oval 25"/>
              <p:cNvSpPr>
                <a:spLocks noChangeArrowheads="1"/>
              </p:cNvSpPr>
              <p:nvPr/>
            </p:nvSpPr>
            <p:spPr bwMode="gray">
              <a:xfrm>
                <a:off x="2438" y="3520"/>
                <a:ext cx="20" cy="68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3810" name="Rectangle 26"/>
            <p:cNvSpPr>
              <a:spLocks noChangeArrowheads="1"/>
            </p:cNvSpPr>
            <p:nvPr/>
          </p:nvSpPr>
          <p:spPr bwMode="gray">
            <a:xfrm rot="3419336">
              <a:off x="4032" y="1152"/>
              <a:ext cx="672" cy="672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endParaRPr lang="ru-RU"/>
            </a:p>
          </p:txBody>
        </p:sp>
      </p:grpSp>
      <p:sp>
        <p:nvSpPr>
          <p:cNvPr id="33800" name="Rectangle 31"/>
          <p:cNvSpPr>
            <a:spLocks noChangeArrowheads="1"/>
          </p:cNvSpPr>
          <p:nvPr/>
        </p:nvSpPr>
        <p:spPr bwMode="auto">
          <a:xfrm>
            <a:off x="381000" y="3657600"/>
            <a:ext cx="16002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>
                <a:solidFill>
                  <a:srgbClr val="FF0000"/>
                </a:solidFill>
              </a:rPr>
              <a:t>динамичность </a:t>
            </a:r>
            <a:r>
              <a:rPr lang="ru-RU" sz="1600"/>
              <a:t>(технология, поколения технических и программных средств изменяются дважды за 5 лет)</a:t>
            </a:r>
            <a:endParaRPr lang="en-US" sz="1600" b="1"/>
          </a:p>
        </p:txBody>
      </p:sp>
      <p:sp>
        <p:nvSpPr>
          <p:cNvPr id="33801" name="Rectangle 32"/>
          <p:cNvSpPr>
            <a:spLocks noChangeArrowheads="1"/>
          </p:cNvSpPr>
          <p:nvPr/>
        </p:nvSpPr>
        <p:spPr bwMode="auto">
          <a:xfrm>
            <a:off x="2362200" y="3886200"/>
            <a:ext cx="190500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регулярное </a:t>
            </a:r>
          </a:p>
          <a:p>
            <a:r>
              <a:rPr lang="ru-RU" sz="1600">
                <a:solidFill>
                  <a:srgbClr val="FF0000"/>
                </a:solidFill>
              </a:rPr>
              <a:t>повышение </a:t>
            </a:r>
          </a:p>
          <a:p>
            <a:r>
              <a:rPr lang="ru-RU" sz="1600">
                <a:solidFill>
                  <a:srgbClr val="FF0000"/>
                </a:solidFill>
              </a:rPr>
              <a:t>квалификации </a:t>
            </a:r>
          </a:p>
          <a:p>
            <a:r>
              <a:rPr lang="ru-RU" sz="1600"/>
              <a:t>разработчиков </a:t>
            </a:r>
          </a:p>
          <a:p>
            <a:r>
              <a:rPr lang="ru-RU" sz="1600"/>
              <a:t>и пользователей </a:t>
            </a:r>
          </a:p>
          <a:p>
            <a:r>
              <a:rPr lang="ru-RU" sz="1600"/>
              <a:t>информационных </a:t>
            </a:r>
          </a:p>
          <a:p>
            <a:r>
              <a:rPr lang="ru-RU" sz="1600"/>
              <a:t>систем</a:t>
            </a:r>
            <a:endParaRPr lang="en-US" sz="1600" b="1"/>
          </a:p>
        </p:txBody>
      </p:sp>
      <p:sp>
        <p:nvSpPr>
          <p:cNvPr id="33802" name="Rectangle 33"/>
          <p:cNvSpPr>
            <a:spLocks noChangeArrowheads="1"/>
          </p:cNvSpPr>
          <p:nvPr/>
        </p:nvSpPr>
        <p:spPr bwMode="auto">
          <a:xfrm>
            <a:off x="4495800" y="3733800"/>
            <a:ext cx="2020888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глубокое и </a:t>
            </a:r>
          </a:p>
          <a:p>
            <a:r>
              <a:rPr lang="ru-RU" sz="1600"/>
              <a:t>долговременное </a:t>
            </a:r>
          </a:p>
          <a:p>
            <a:r>
              <a:rPr lang="ru-RU" sz="1600"/>
              <a:t>влияние</a:t>
            </a:r>
          </a:p>
          <a:p>
            <a:r>
              <a:rPr lang="ru-RU" sz="1600"/>
              <a:t> на </a:t>
            </a:r>
            <a:r>
              <a:rPr lang="ru-RU" sz="1600">
                <a:solidFill>
                  <a:srgbClr val="FF0000"/>
                </a:solidFill>
              </a:rPr>
              <a:t>развитие </a:t>
            </a:r>
          </a:p>
          <a:p>
            <a:r>
              <a:rPr lang="ru-RU" sz="1600">
                <a:solidFill>
                  <a:srgbClr val="FF0000"/>
                </a:solidFill>
              </a:rPr>
              <a:t>производительных </a:t>
            </a:r>
          </a:p>
          <a:p>
            <a:r>
              <a:rPr lang="ru-RU" sz="1600">
                <a:solidFill>
                  <a:srgbClr val="FF0000"/>
                </a:solidFill>
              </a:rPr>
              <a:t>сил и </a:t>
            </a:r>
          </a:p>
          <a:p>
            <a:r>
              <a:rPr lang="ru-RU" sz="1600">
                <a:solidFill>
                  <a:srgbClr val="FF0000"/>
                </a:solidFill>
              </a:rPr>
              <a:t>производственных </a:t>
            </a:r>
          </a:p>
          <a:p>
            <a:r>
              <a:rPr lang="ru-RU" sz="1600">
                <a:solidFill>
                  <a:srgbClr val="FF0000"/>
                </a:solidFill>
              </a:rPr>
              <a:t>отношений</a:t>
            </a:r>
            <a:endParaRPr lang="en-US" sz="1600" b="1">
              <a:solidFill>
                <a:srgbClr val="FF0000"/>
              </a:solidFill>
            </a:endParaRPr>
          </a:p>
        </p:txBody>
      </p:sp>
      <p:sp>
        <p:nvSpPr>
          <p:cNvPr id="33803" name="Rectangle 34"/>
          <p:cNvSpPr>
            <a:spLocks noChangeArrowheads="1"/>
          </p:cNvSpPr>
          <p:nvPr/>
        </p:nvSpPr>
        <p:spPr bwMode="auto">
          <a:xfrm>
            <a:off x="6858000" y="3581400"/>
            <a:ext cx="184785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600">
                <a:solidFill>
                  <a:srgbClr val="FF0000"/>
                </a:solidFill>
              </a:rPr>
              <a:t>высокая степень </a:t>
            </a:r>
          </a:p>
          <a:p>
            <a:r>
              <a:rPr lang="ru-RU" sz="1600">
                <a:solidFill>
                  <a:srgbClr val="FF0000"/>
                </a:solidFill>
              </a:rPr>
              <a:t>потенциальной </a:t>
            </a:r>
          </a:p>
          <a:p>
            <a:r>
              <a:rPr lang="ru-RU" sz="1600">
                <a:solidFill>
                  <a:srgbClr val="FF0000"/>
                </a:solidFill>
              </a:rPr>
              <a:t>эффективности</a:t>
            </a:r>
            <a:r>
              <a:rPr lang="ru-RU" sz="1600"/>
              <a:t> </a:t>
            </a:r>
          </a:p>
          <a:p>
            <a:r>
              <a:rPr lang="ru-RU" sz="1600"/>
              <a:t>в условиях: </a:t>
            </a:r>
          </a:p>
          <a:p>
            <a:r>
              <a:rPr lang="ru-RU" sz="1600"/>
              <a:t>стандартизации, </a:t>
            </a:r>
          </a:p>
          <a:p>
            <a:r>
              <a:rPr lang="ru-RU" sz="1600"/>
              <a:t>масштабности </a:t>
            </a:r>
          </a:p>
          <a:p>
            <a:r>
              <a:rPr lang="ru-RU" sz="1600"/>
              <a:t>внедрения, </a:t>
            </a:r>
          </a:p>
          <a:p>
            <a:r>
              <a:rPr lang="ru-RU" sz="1600"/>
              <a:t>своевременного </a:t>
            </a:r>
          </a:p>
          <a:p>
            <a:r>
              <a:rPr lang="ru-RU" sz="1600"/>
              <a:t>внедрения </a:t>
            </a:r>
          </a:p>
          <a:p>
            <a:r>
              <a:rPr lang="ru-RU" sz="1600"/>
              <a:t>новых средств и </a:t>
            </a:r>
          </a:p>
          <a:p>
            <a:r>
              <a:rPr lang="ru-RU" sz="1600"/>
              <a:t>методов НИТ</a:t>
            </a:r>
            <a:endParaRPr lang="en-US" sz="1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46083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460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60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60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6088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60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460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60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60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60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6094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7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100" b="1">
                  <a:solidFill>
                    <a:srgbClr val="0000FF"/>
                  </a:solidFill>
                </a:rPr>
                <a:t>В </a:t>
              </a:r>
              <a:r>
                <a:rPr lang="ru-RU" sz="2100" b="1" i="1">
                  <a:solidFill>
                    <a:srgbClr val="0000FF"/>
                  </a:solidFill>
                </a:rPr>
                <a:t>многомерной модели данных база </a:t>
              </a:r>
              <a:r>
                <a:rPr lang="ru-RU" sz="2100" b="1">
                  <a:solidFill>
                    <a:srgbClr val="0000FF"/>
                  </a:solidFill>
                </a:rPr>
                <a:t>данных представляется в виде одного или нескольких </a:t>
              </a:r>
              <a:r>
                <a:rPr lang="ru-RU" sz="2100" b="1" i="1">
                  <a:solidFill>
                    <a:srgbClr val="0000FF"/>
                  </a:solidFill>
                </a:rPr>
                <a:t>кубов данных, </a:t>
              </a:r>
              <a:r>
                <a:rPr lang="ru-RU" sz="2100" b="1">
                  <a:solidFill>
                    <a:srgbClr val="0000FF"/>
                  </a:solidFill>
                </a:rPr>
                <a:t>называемых иногда </a:t>
              </a:r>
              <a:r>
                <a:rPr lang="ru-RU" sz="2100" b="1" i="1">
                  <a:solidFill>
                    <a:srgbClr val="FF3300"/>
                  </a:solidFill>
                </a:rPr>
                <a:t>гиперкубами</a:t>
              </a:r>
              <a:r>
                <a:rPr lang="ru-RU" sz="2100" b="1" i="1"/>
                <a:t>. </a:t>
              </a:r>
              <a:r>
                <a:rPr lang="ru-RU" sz="2100" b="1">
                  <a:solidFill>
                    <a:srgbClr val="0000FF"/>
                  </a:solidFill>
                </a:rPr>
                <a:t>Такой куб имеет несколько независимых измерений</a:t>
              </a:r>
              <a:r>
                <a:rPr lang="ru-RU" sz="2100" b="1"/>
                <a:t>, своего рода систему координат представляемого им многомерного пространства данных. </a:t>
              </a:r>
              <a:r>
                <a:rPr lang="ru-RU" sz="2100" b="1">
                  <a:solidFill>
                    <a:srgbClr val="0000FF"/>
                  </a:solidFill>
                </a:rPr>
                <a:t>Каждому измерению соответствует некоторый </a:t>
              </a:r>
              <a:r>
                <a:rPr lang="ru-RU" sz="2100" b="1" i="1">
                  <a:solidFill>
                    <a:srgbClr val="FF3300"/>
                  </a:solidFill>
                </a:rPr>
                <a:t>атрибут</a:t>
              </a:r>
              <a:r>
                <a:rPr lang="ru-RU" sz="2100" b="1" i="1"/>
                <a:t>, </a:t>
              </a:r>
              <a:r>
                <a:rPr lang="ru-RU" sz="2100" b="1"/>
                <a:t>характеризующий какое-либо качественное свойство данных.</a:t>
              </a:r>
              <a:endParaRPr lang="ru-RU" sz="2100" b="1">
                <a:solidFill>
                  <a:srgbClr val="FF3300"/>
                </a:solidFill>
              </a:endParaRPr>
            </a:p>
            <a:p>
              <a:pPr algn="ctr"/>
              <a:endParaRPr lang="en-US" sz="3200"/>
            </a:p>
          </p:txBody>
        </p:sp>
        <p:sp>
          <p:nvSpPr>
            <p:cNvPr id="46095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6096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460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Технологии оперативной аналитической обработки данных </a:t>
            </a:r>
            <a:r>
              <a:rPr lang="en-US" sz="2800" smtClean="0"/>
              <a:t>OLAP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47107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47109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7110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7111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7112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7113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47114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7115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7116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7117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7118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6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400"/>
                <a:t>На множестве значений некоторых атрибутов измерений (элементов) могут быть определены </a:t>
              </a:r>
              <a:r>
                <a:rPr lang="ru-RU" sz="2400" i="1">
                  <a:solidFill>
                    <a:srgbClr val="FF3300"/>
                  </a:solidFill>
                </a:rPr>
                <a:t>иерархические отношения</a:t>
              </a:r>
              <a:r>
                <a:rPr lang="ru-RU" sz="2400" i="1"/>
                <a:t>. </a:t>
              </a:r>
              <a:r>
                <a:rPr lang="ru-RU" sz="2400"/>
                <a:t>Например, для атрибута-времени может использоваться иерархия «годы — кварталы — месяцы», для атрибута-территории — «регион — город — район».</a:t>
              </a:r>
              <a:endParaRPr lang="ru-RU" sz="2400" b="1">
                <a:solidFill>
                  <a:srgbClr val="FF3300"/>
                </a:solidFill>
              </a:endParaRPr>
            </a:p>
            <a:p>
              <a:pPr algn="ctr"/>
              <a:endParaRPr lang="en-US" sz="3200"/>
            </a:p>
          </p:txBody>
        </p:sp>
        <p:sp>
          <p:nvSpPr>
            <p:cNvPr id="47119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7120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4710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Технологии оперативной аналитической обработки данных </a:t>
            </a:r>
            <a:r>
              <a:rPr lang="en-US" sz="2800" smtClean="0"/>
              <a:t>OLAP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48131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48133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8134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8135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8136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8137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48138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8139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8140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8141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8142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3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600" b="1">
                  <a:solidFill>
                    <a:srgbClr val="0000FF"/>
                  </a:solidFill>
                </a:rPr>
                <a:t>Наборы значений измерений по одному для каждого из них определяют точки куба, называемые </a:t>
              </a:r>
              <a:r>
                <a:rPr lang="ru-RU" sz="2600" b="1" i="1">
                  <a:solidFill>
                    <a:srgbClr val="FF3300"/>
                  </a:solidFill>
                </a:rPr>
                <a:t>ячейками</a:t>
              </a:r>
              <a:r>
                <a:rPr lang="ru-RU" sz="2600" b="1" i="1">
                  <a:solidFill>
                    <a:srgbClr val="0000FF"/>
                  </a:solidFill>
                </a:rPr>
                <a:t>. С </a:t>
              </a:r>
              <a:r>
                <a:rPr lang="ru-RU" sz="2600" b="1">
                  <a:solidFill>
                    <a:srgbClr val="0000FF"/>
                  </a:solidFill>
                </a:rPr>
                <a:t>ячейками ассоциируются значения различных других количественных атрибутов, называемых </a:t>
              </a:r>
              <a:r>
                <a:rPr lang="ru-RU" sz="2600" b="1" i="1">
                  <a:solidFill>
                    <a:srgbClr val="FF3300"/>
                  </a:solidFill>
                </a:rPr>
                <a:t>показателями</a:t>
              </a:r>
              <a:r>
                <a:rPr lang="ru-RU" sz="2600" b="1" i="1">
                  <a:solidFill>
                    <a:srgbClr val="0000FF"/>
                  </a:solidFill>
                </a:rPr>
                <a:t>.</a:t>
              </a:r>
              <a:endParaRPr lang="en-US" sz="2600" b="1" i="1">
                <a:solidFill>
                  <a:srgbClr val="0000FF"/>
                </a:solidFill>
              </a:endParaRPr>
            </a:p>
          </p:txBody>
        </p:sp>
        <p:sp>
          <p:nvSpPr>
            <p:cNvPr id="48143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8144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Технологии оперативной аналитической обработки данных </a:t>
            </a:r>
            <a:r>
              <a:rPr lang="en-US" sz="2800" smtClean="0"/>
              <a:t>OLAP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49155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49157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9158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9159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9160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9161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49162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9163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9164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9165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49166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4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200"/>
                <a:t>Для целей анализа могут строиться </a:t>
              </a:r>
              <a:r>
                <a:rPr lang="ru-RU" sz="2200" i="1">
                  <a:solidFill>
                    <a:srgbClr val="FF3300"/>
                  </a:solidFill>
                </a:rPr>
                <a:t>сечения куба данных</a:t>
              </a:r>
              <a:r>
                <a:rPr lang="ru-RU" sz="2200" i="1"/>
                <a:t> </a:t>
              </a:r>
              <a:r>
                <a:rPr lang="ru-RU" sz="2200"/>
                <a:t>(называемые также его </a:t>
              </a:r>
              <a:r>
                <a:rPr lang="ru-RU" sz="2200" i="1">
                  <a:solidFill>
                    <a:srgbClr val="FF3300"/>
                  </a:solidFill>
                </a:rPr>
                <a:t>проекциями</a:t>
              </a:r>
              <a:r>
                <a:rPr lang="ru-RU" sz="2200" i="1"/>
                <a:t>) </a:t>
              </a:r>
              <a:r>
                <a:rPr lang="ru-RU" sz="2200">
                  <a:solidFill>
                    <a:srgbClr val="0000FF"/>
                  </a:solidFill>
                </a:rPr>
                <a:t>путем фиксации значений различных наборов атрибутов-координат</a:t>
              </a:r>
              <a:r>
                <a:rPr lang="ru-RU" sz="2200"/>
                <a:t>. Может также осуществляться </a:t>
              </a:r>
              <a:r>
                <a:rPr lang="ru-RU" sz="2200" i="1">
                  <a:solidFill>
                    <a:srgbClr val="FF3300"/>
                  </a:solidFill>
                </a:rPr>
                <a:t>сжатие куба</a:t>
              </a:r>
              <a:r>
                <a:rPr lang="ru-RU" sz="2200" i="1"/>
                <a:t> </a:t>
              </a:r>
              <a:r>
                <a:rPr lang="ru-RU" sz="2200">
                  <a:solidFill>
                    <a:srgbClr val="0000FF"/>
                  </a:solidFill>
                </a:rPr>
                <a:t>на основе использования значений атрибутов измерений более высоких уровней иерархии и соответствующего </a:t>
              </a:r>
              <a:r>
                <a:rPr lang="ru-RU" sz="2200" i="1">
                  <a:solidFill>
                    <a:srgbClr val="0000FF"/>
                  </a:solidFill>
                </a:rPr>
                <a:t>агрегирования </a:t>
              </a:r>
              <a:r>
                <a:rPr lang="ru-RU" sz="2200">
                  <a:solidFill>
                    <a:srgbClr val="0000FF"/>
                  </a:solidFill>
                </a:rPr>
                <a:t>значений ассоциированных с ними показателей.</a:t>
              </a:r>
              <a:r>
                <a:rPr lang="ru-RU"/>
                <a:t> </a:t>
              </a:r>
              <a:endParaRPr lang="en-US"/>
            </a:p>
          </p:txBody>
        </p:sp>
        <p:sp>
          <p:nvSpPr>
            <p:cNvPr id="49167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49168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4915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Технологии оперативной аналитической обработки данных </a:t>
            </a:r>
            <a:r>
              <a:rPr lang="en-US" sz="2800" smtClean="0"/>
              <a:t>OLAP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50179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5018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018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018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018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0185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5018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5018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5018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5018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50190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26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200" b="1"/>
                <a:t>Возможна также и обратная операция </a:t>
              </a:r>
              <a:r>
                <a:rPr lang="ru-RU" sz="2200" b="1" i="1">
                  <a:solidFill>
                    <a:srgbClr val="FF3300"/>
                  </a:solidFill>
                </a:rPr>
                <a:t>детализации данных</a:t>
              </a:r>
              <a:r>
                <a:rPr lang="ru-RU" sz="2200" b="1" i="1"/>
                <a:t>. </a:t>
              </a:r>
              <a:r>
                <a:rPr lang="ru-RU" sz="2200" b="1">
                  <a:solidFill>
                    <a:srgbClr val="0000FF"/>
                  </a:solidFill>
                </a:rPr>
                <a:t>Таким образом, возможен анализ данных с нужной степенью детализации</a:t>
              </a:r>
              <a:r>
                <a:rPr lang="ru-RU" sz="2200" b="1"/>
                <a:t>. Для удобства восприятия данных в процессе анализа используются различные операции визуализации данных, в частности </a:t>
              </a:r>
              <a:r>
                <a:rPr lang="ru-RU" sz="2200" b="1" i="1">
                  <a:solidFill>
                    <a:srgbClr val="FF3300"/>
                  </a:solidFill>
                </a:rPr>
                <a:t>вращение куба</a:t>
              </a:r>
              <a:r>
                <a:rPr lang="ru-RU" sz="2200" b="1" i="1"/>
                <a:t> </a:t>
              </a:r>
              <a:r>
                <a:rPr lang="ru-RU" sz="2200" b="1">
                  <a:solidFill>
                    <a:srgbClr val="0000FF"/>
                  </a:solidFill>
                </a:rPr>
                <a:t>путем изменения порядка измерений</a:t>
              </a:r>
              <a:r>
                <a:rPr lang="ru-RU" sz="2200" b="1"/>
                <a:t>.</a:t>
              </a:r>
              <a:endParaRPr lang="en-US" sz="2200" b="1"/>
            </a:p>
          </p:txBody>
        </p:sp>
        <p:sp>
          <p:nvSpPr>
            <p:cNvPr id="5019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019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5018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Технологии оперативной аналитической обработки данных </a:t>
            </a:r>
            <a:r>
              <a:rPr lang="en-US" sz="2800" smtClean="0"/>
              <a:t>OLAP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Технологии оперативной аналитической обработки данных </a:t>
            </a:r>
            <a:r>
              <a:rPr lang="en-US" sz="2800" smtClean="0"/>
              <a:t>OLAP</a:t>
            </a:r>
          </a:p>
        </p:txBody>
      </p:sp>
      <p:graphicFrame>
        <p:nvGraphicFramePr>
          <p:cNvPr id="71862" name="Group 182"/>
          <p:cNvGraphicFramePr>
            <a:graphicFrameLocks noGrp="1"/>
          </p:cNvGraphicFramePr>
          <p:nvPr/>
        </p:nvGraphicFramePr>
        <p:xfrm>
          <a:off x="228600" y="1143000"/>
          <a:ext cx="8686800" cy="5375595"/>
        </p:xfrm>
        <a:graphic>
          <a:graphicData uri="http://schemas.openxmlformats.org/drawingml/2006/table">
            <a:tbl>
              <a:tblPr/>
              <a:tblGrid>
                <a:gridCol w="1600200"/>
                <a:gridCol w="1600200"/>
                <a:gridCol w="1143000"/>
                <a:gridCol w="1447800"/>
                <a:gridCol w="1447800"/>
                <a:gridCol w="1447800"/>
              </a:tblGrid>
              <a:tr h="4810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Город</a:t>
                      </a:r>
                      <a:endParaRPr kumimoji="0" lang="ru-R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Товар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Январь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Февраль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Март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Итого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A1"/>
                    </a:solidFill>
                  </a:tcPr>
                </a:tc>
              </a:tr>
              <a:tr h="3032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Москва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Позиция 1</a:t>
                      </a:r>
                      <a:endParaRPr kumimoji="0" lang="ru-R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10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22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15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47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Times New Roman" pitchFamily="18" charset="0"/>
                        </a:rPr>
                        <a:t> 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Позиция 2</a:t>
                      </a:r>
                      <a:endParaRPr kumimoji="0" lang="ru-R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7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5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14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</a:tr>
              <a:tr h="3032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Times New Roman" pitchFamily="18" charset="0"/>
                        </a:rPr>
                        <a:t> 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Позиция 3</a:t>
                      </a:r>
                      <a:endParaRPr kumimoji="0" lang="ru-R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17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34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20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71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</a:tr>
              <a:tr h="3032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Итого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Times New Roman" pitchFamily="18" charset="0"/>
                        </a:rPr>
                        <a:t> 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29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63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40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132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</a:tr>
              <a:tr h="4810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Рязань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Позиция 4</a:t>
                      </a:r>
                      <a:endParaRPr kumimoji="0" lang="ru-R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0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3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5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Times New Roman" pitchFamily="18" charset="0"/>
                        </a:rPr>
                        <a:t> 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Позиция 3</a:t>
                      </a:r>
                      <a:endParaRPr kumimoji="0" lang="ru-R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5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6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3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14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</a:tr>
              <a:tr h="4810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Times New Roman" pitchFamily="18" charset="0"/>
                        </a:rPr>
                        <a:t> </a:t>
                      </a:r>
                      <a:endParaRPr kumimoji="0" lang="ru-R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Позиция 5</a:t>
                      </a:r>
                      <a:endParaRPr kumimoji="0" lang="ru-R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12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22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7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41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</a:tr>
              <a:tr h="3032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Итого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Times New Roman" pitchFamily="18" charset="0"/>
                        </a:rPr>
                        <a:t> 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19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28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13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60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</a:tr>
              <a:tr h="4810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Владивосток</a:t>
                      </a:r>
                      <a:endParaRPr kumimoji="0" lang="ru-R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Позиция 1</a:t>
                      </a:r>
                      <a:endParaRPr kumimoji="0" lang="ru-R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7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7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5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19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Times New Roman" pitchFamily="18" charset="0"/>
                        </a:rPr>
                        <a:t> 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Позиция 5</a:t>
                      </a:r>
                      <a:endParaRPr kumimoji="0" lang="ru-R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10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12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15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37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</a:tr>
              <a:tr h="4810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Times New Roman" pitchFamily="18" charset="0"/>
                        </a:rPr>
                        <a:t> 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Позиция 2</a:t>
                      </a:r>
                      <a:endParaRPr kumimoji="0" lang="ru-R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3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0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5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</a:tr>
              <a:tr h="3032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Итого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/>
                          <a:cs typeface="Times New Roman" pitchFamily="18" charset="0"/>
                        </a:rPr>
                        <a:t> 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19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22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20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61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Технологии оперативной аналитической обработки данных </a:t>
            </a:r>
            <a:r>
              <a:rPr lang="en-US" sz="2800" smtClean="0"/>
              <a:t>OLAP</a:t>
            </a:r>
          </a:p>
        </p:txBody>
      </p:sp>
      <p:pic>
        <p:nvPicPr>
          <p:cNvPr id="52228" name="Picture 87" descr="Рис.1. Данные в трехмерном кубе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066800"/>
            <a:ext cx="8686800" cy="521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53251" name="Group 18"/>
          <p:cNvGrpSpPr>
            <a:grpSpLocks/>
          </p:cNvGrpSpPr>
          <p:nvPr/>
        </p:nvGrpSpPr>
        <p:grpSpPr bwMode="auto">
          <a:xfrm>
            <a:off x="1143000" y="838200"/>
            <a:ext cx="6934200" cy="2417763"/>
            <a:chOff x="2208" y="1240"/>
            <a:chExt cx="1365" cy="2598"/>
          </a:xfrm>
        </p:grpSpPr>
        <p:sp>
          <p:nvSpPr>
            <p:cNvPr id="53279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3280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3281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3282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3283" name="Oval 23"/>
            <p:cNvSpPr>
              <a:spLocks noChangeArrowheads="1"/>
            </p:cNvSpPr>
            <p:nvPr/>
          </p:nvSpPr>
          <p:spPr bwMode="gray">
            <a:xfrm>
              <a:off x="2677" y="1240"/>
              <a:ext cx="405" cy="517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53284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53285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53286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53287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53288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89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400" b="1" dirty="0"/>
                <a:t>Сложим значения во всех </a:t>
              </a:r>
              <a:r>
                <a:rPr lang="ru-RU" sz="2400" b="1" dirty="0" smtClean="0"/>
                <a:t>ячейках </a:t>
              </a:r>
              <a:r>
                <a:rPr lang="ru-RU" sz="2400" b="1" dirty="0"/>
                <a:t>по вертикали, то получим следующий отчет.</a:t>
              </a:r>
              <a:r>
                <a:rPr lang="ru-RU" dirty="0"/>
                <a:t> </a:t>
              </a:r>
              <a:endParaRPr lang="en-US" dirty="0"/>
            </a:p>
          </p:txBody>
        </p:sp>
        <p:sp>
          <p:nvSpPr>
            <p:cNvPr id="53289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3290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532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Технологии оперативной аналитической обработки данных </a:t>
            </a:r>
            <a:r>
              <a:rPr lang="en-US" sz="2800" smtClean="0"/>
              <a:t>OLAP</a:t>
            </a:r>
          </a:p>
        </p:txBody>
      </p:sp>
      <p:graphicFrame>
        <p:nvGraphicFramePr>
          <p:cNvPr id="73803" name="Group 75"/>
          <p:cNvGraphicFramePr>
            <a:graphicFrameLocks noGrp="1"/>
          </p:cNvGraphicFramePr>
          <p:nvPr/>
        </p:nvGraphicFramePr>
        <p:xfrm>
          <a:off x="228600" y="3124200"/>
          <a:ext cx="8763000" cy="3276602"/>
        </p:xfrm>
        <a:graphic>
          <a:graphicData uri="http://schemas.openxmlformats.org/drawingml/2006/table">
            <a:tbl>
              <a:tblPr/>
              <a:tblGrid>
                <a:gridCol w="1752600"/>
                <a:gridCol w="1752600"/>
                <a:gridCol w="1752600"/>
                <a:gridCol w="1752600"/>
                <a:gridCol w="1752600"/>
              </a:tblGrid>
              <a:tr h="5857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Город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Январь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Февраль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Март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Итого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A1"/>
                    </a:solidFill>
                  </a:tcPr>
                </a:tc>
              </a:tr>
              <a:tr h="5857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Москва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29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63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40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132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</a:tr>
              <a:tr h="5873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Рязань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19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28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13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60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</a:tr>
              <a:tr h="931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Владивосток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19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22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20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61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</a:tr>
              <a:tr h="5857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Итого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67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113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73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Times New Roman" pitchFamily="18" charset="0"/>
                        </a:rPr>
                        <a:t>253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Технологии оперативной аналитической обработки данных </a:t>
            </a:r>
            <a:r>
              <a:rPr lang="en-US" sz="2800" smtClean="0"/>
              <a:t>OLAP</a:t>
            </a:r>
          </a:p>
        </p:txBody>
      </p:sp>
      <p:pic>
        <p:nvPicPr>
          <p:cNvPr id="55300" name="Picture 4" descr="http://www.at-consulting.ru/netcat_files/Image/CCIL/ccil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90600"/>
            <a:ext cx="7620000" cy="554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56323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5632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2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2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28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2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5633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5633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5633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5633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56334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2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400" b="1">
                  <a:solidFill>
                    <a:srgbClr val="0000FF"/>
                  </a:solidFill>
                </a:rPr>
                <a:t>Специфика систем </a:t>
              </a:r>
              <a:r>
                <a:rPr lang="ru-RU" sz="2400" b="1">
                  <a:solidFill>
                    <a:srgbClr val="FF3300"/>
                  </a:solidFill>
                </a:rPr>
                <a:t>глубинного анализа данных</a:t>
              </a:r>
              <a:r>
                <a:rPr lang="ru-RU" sz="2400" b="1">
                  <a:solidFill>
                    <a:srgbClr val="0000FF"/>
                  </a:solidFill>
                </a:rPr>
                <a:t> состоит в том, что пользовательские </a:t>
              </a:r>
              <a:r>
                <a:rPr lang="ru-RU" sz="2400" b="1">
                  <a:solidFill>
                    <a:srgbClr val="FF3300"/>
                  </a:solidFill>
                </a:rPr>
                <a:t>запросы</a:t>
              </a:r>
              <a:r>
                <a:rPr lang="ru-RU" sz="2400" b="1">
                  <a:solidFill>
                    <a:srgbClr val="0000FF"/>
                  </a:solidFill>
                </a:rPr>
                <a:t> не только имеют, как правило, нерегламентированный характер, но и, в отличие от запросов в </a:t>
              </a:r>
              <a:r>
                <a:rPr lang="en-US" sz="2400" b="1">
                  <a:solidFill>
                    <a:srgbClr val="0000FF"/>
                  </a:solidFill>
                </a:rPr>
                <a:t>OLAP</a:t>
              </a:r>
              <a:r>
                <a:rPr lang="ru-RU" sz="2400" b="1">
                  <a:solidFill>
                    <a:srgbClr val="0000FF"/>
                  </a:solidFill>
                </a:rPr>
                <a:t>, </a:t>
              </a:r>
              <a:r>
                <a:rPr lang="ru-RU" sz="2400" b="1">
                  <a:solidFill>
                    <a:srgbClr val="FF3300"/>
                  </a:solidFill>
                </a:rPr>
                <a:t>нечетко формулируются.</a:t>
              </a:r>
              <a:endParaRPr lang="en-US" sz="2400" b="1">
                <a:solidFill>
                  <a:srgbClr val="FF3300"/>
                </a:solidFill>
              </a:endParaRPr>
            </a:p>
          </p:txBody>
        </p:sp>
        <p:sp>
          <p:nvSpPr>
            <p:cNvPr id="56335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6336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5632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Глубинный анализ данных </a:t>
            </a:r>
            <a:r>
              <a:rPr lang="en-US" sz="2800" smtClean="0"/>
              <a:t>(Data mining)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4000" smtClean="0"/>
              <a:t>Новые понятия ИТ</a:t>
            </a:r>
            <a:endParaRPr lang="en-US" sz="2400" smtClean="0"/>
          </a:p>
        </p:txBody>
      </p:sp>
      <p:sp>
        <p:nvSpPr>
          <p:cNvPr id="41987" name="Freeform 3"/>
          <p:cNvSpPr>
            <a:spLocks noEditPoints="1"/>
          </p:cNvSpPr>
          <p:nvPr/>
        </p:nvSpPr>
        <p:spPr bwMode="gray">
          <a:xfrm>
            <a:off x="990600" y="1905000"/>
            <a:ext cx="4191000" cy="4648200"/>
          </a:xfrm>
          <a:custGeom>
            <a:avLst/>
            <a:gdLst/>
            <a:ahLst/>
            <a:cxnLst>
              <a:cxn ang="0">
                <a:pos x="1092" y="50"/>
              </a:cxn>
              <a:cxn ang="0">
                <a:pos x="822" y="168"/>
              </a:cxn>
              <a:cxn ang="0">
                <a:pos x="594" y="300"/>
              </a:cxn>
              <a:cxn ang="0">
                <a:pos x="406" y="446"/>
              </a:cxn>
              <a:cxn ang="0">
                <a:pos x="254" y="604"/>
              </a:cxn>
              <a:cxn ang="0">
                <a:pos x="140" y="772"/>
              </a:cxn>
              <a:cxn ang="0">
                <a:pos x="60" y="944"/>
              </a:cxn>
              <a:cxn ang="0">
                <a:pos x="14" y="1122"/>
              </a:cxn>
              <a:cxn ang="0">
                <a:pos x="0" y="1300"/>
              </a:cxn>
              <a:cxn ang="0">
                <a:pos x="18" y="1476"/>
              </a:cxn>
              <a:cxn ang="0">
                <a:pos x="64" y="1650"/>
              </a:cxn>
              <a:cxn ang="0">
                <a:pos x="138" y="1818"/>
              </a:cxn>
              <a:cxn ang="0">
                <a:pos x="238" y="1978"/>
              </a:cxn>
              <a:cxn ang="0">
                <a:pos x="364" y="2126"/>
              </a:cxn>
              <a:cxn ang="0">
                <a:pos x="512" y="2262"/>
              </a:cxn>
              <a:cxn ang="0">
                <a:pos x="684" y="2382"/>
              </a:cxn>
              <a:cxn ang="0">
                <a:pos x="874" y="2484"/>
              </a:cxn>
              <a:cxn ang="0">
                <a:pos x="1086" y="2564"/>
              </a:cxn>
              <a:cxn ang="0">
                <a:pos x="1314" y="2622"/>
              </a:cxn>
              <a:cxn ang="0">
                <a:pos x="1558" y="2654"/>
              </a:cxn>
              <a:cxn ang="0">
                <a:pos x="1818" y="2658"/>
              </a:cxn>
              <a:cxn ang="0">
                <a:pos x="2090" y="2632"/>
              </a:cxn>
              <a:cxn ang="0">
                <a:pos x="2374" y="2574"/>
              </a:cxn>
              <a:cxn ang="0">
                <a:pos x="2544" y="2912"/>
              </a:cxn>
              <a:cxn ang="0">
                <a:pos x="1868" y="1552"/>
              </a:cxn>
              <a:cxn ang="0">
                <a:pos x="1956" y="1914"/>
              </a:cxn>
              <a:cxn ang="0">
                <a:pos x="1788" y="1936"/>
              </a:cxn>
              <a:cxn ang="0">
                <a:pos x="1616" y="1934"/>
              </a:cxn>
              <a:cxn ang="0">
                <a:pos x="1442" y="1912"/>
              </a:cxn>
              <a:cxn ang="0">
                <a:pos x="1272" y="1872"/>
              </a:cxn>
              <a:cxn ang="0">
                <a:pos x="1108" y="1812"/>
              </a:cxn>
              <a:cxn ang="0">
                <a:pos x="952" y="1736"/>
              </a:cxn>
              <a:cxn ang="0">
                <a:pos x="810" y="1646"/>
              </a:cxn>
              <a:cxn ang="0">
                <a:pos x="684" y="1542"/>
              </a:cxn>
              <a:cxn ang="0">
                <a:pos x="578" y="1428"/>
              </a:cxn>
              <a:cxn ang="0">
                <a:pos x="494" y="1304"/>
              </a:cxn>
              <a:cxn ang="0">
                <a:pos x="438" y="1170"/>
              </a:cxn>
              <a:cxn ang="0">
                <a:pos x="410" y="1032"/>
              </a:cxn>
              <a:cxn ang="0">
                <a:pos x="416" y="888"/>
              </a:cxn>
              <a:cxn ang="0">
                <a:pos x="460" y="742"/>
              </a:cxn>
              <a:cxn ang="0">
                <a:pos x="544" y="592"/>
              </a:cxn>
              <a:cxn ang="0">
                <a:pos x="670" y="444"/>
              </a:cxn>
              <a:cxn ang="0">
                <a:pos x="844" y="298"/>
              </a:cxn>
              <a:cxn ang="0">
                <a:pos x="1070" y="154"/>
              </a:cxn>
              <a:cxn ang="0">
                <a:pos x="1348" y="16"/>
              </a:cxn>
              <a:cxn ang="0">
                <a:pos x="1244" y="0"/>
              </a:cxn>
              <a:cxn ang="0">
                <a:pos x="2820" y="1934"/>
              </a:cxn>
              <a:cxn ang="0">
                <a:pos x="2820" y="1934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lnTo>
                  <a:pt x="1244" y="0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accent1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  <a:effectLst>
            <a:outerShdw dist="206741" dir="8249373" algn="ctr" rotWithShape="0">
              <a:srgbClr val="C1D1D3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34820" name="Group 17"/>
          <p:cNvGrpSpPr>
            <a:grpSpLocks/>
          </p:cNvGrpSpPr>
          <p:nvPr/>
        </p:nvGrpSpPr>
        <p:grpSpPr bwMode="auto">
          <a:xfrm>
            <a:off x="2590800" y="1066800"/>
            <a:ext cx="1143000" cy="1066800"/>
            <a:chOff x="2016" y="1920"/>
            <a:chExt cx="1680" cy="1680"/>
          </a:xfrm>
        </p:grpSpPr>
        <p:sp>
          <p:nvSpPr>
            <p:cNvPr id="2" name="Oval 18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5490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4831" name="Freeform 19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777 w 1321"/>
                <a:gd name="T1" fmla="*/ 18 h 712"/>
                <a:gd name="T2" fmla="*/ 787 w 1321"/>
                <a:gd name="T3" fmla="*/ 19 h 712"/>
                <a:gd name="T4" fmla="*/ 789 w 1321"/>
                <a:gd name="T5" fmla="*/ 20 h 712"/>
                <a:gd name="T6" fmla="*/ 785 w 1321"/>
                <a:gd name="T7" fmla="*/ 22 h 712"/>
                <a:gd name="T8" fmla="*/ 775 w 1321"/>
                <a:gd name="T9" fmla="*/ 24 h 712"/>
                <a:gd name="T10" fmla="*/ 759 w 1321"/>
                <a:gd name="T11" fmla="*/ 25 h 712"/>
                <a:gd name="T12" fmla="*/ 739 w 1321"/>
                <a:gd name="T13" fmla="*/ 26 h 712"/>
                <a:gd name="T14" fmla="*/ 714 w 1321"/>
                <a:gd name="T15" fmla="*/ 27 h 712"/>
                <a:gd name="T16" fmla="*/ 685 w 1321"/>
                <a:gd name="T17" fmla="*/ 28 h 712"/>
                <a:gd name="T18" fmla="*/ 651 w 1321"/>
                <a:gd name="T19" fmla="*/ 29 h 712"/>
                <a:gd name="T20" fmla="*/ 615 w 1321"/>
                <a:gd name="T21" fmla="*/ 29 h 712"/>
                <a:gd name="T22" fmla="*/ 578 w 1321"/>
                <a:gd name="T23" fmla="*/ 30 h 712"/>
                <a:gd name="T24" fmla="*/ 535 w 1321"/>
                <a:gd name="T25" fmla="*/ 30 h 712"/>
                <a:gd name="T26" fmla="*/ 492 w 1321"/>
                <a:gd name="T27" fmla="*/ 30 h 712"/>
                <a:gd name="T28" fmla="*/ 475 w 1321"/>
                <a:gd name="T29" fmla="*/ 31 h 712"/>
                <a:gd name="T30" fmla="*/ 284 w 1321"/>
                <a:gd name="T31" fmla="*/ 31 h 712"/>
                <a:gd name="T32" fmla="*/ 281 w 1321"/>
                <a:gd name="T33" fmla="*/ 31 h 712"/>
                <a:gd name="T34" fmla="*/ 244 w 1321"/>
                <a:gd name="T35" fmla="*/ 30 h 712"/>
                <a:gd name="T36" fmla="*/ 209 w 1321"/>
                <a:gd name="T37" fmla="*/ 30 h 712"/>
                <a:gd name="T38" fmla="*/ 174 w 1321"/>
                <a:gd name="T39" fmla="*/ 30 h 712"/>
                <a:gd name="T40" fmla="*/ 141 w 1321"/>
                <a:gd name="T41" fmla="*/ 29 h 712"/>
                <a:gd name="T42" fmla="*/ 113 w 1321"/>
                <a:gd name="T43" fmla="*/ 29 h 712"/>
                <a:gd name="T44" fmla="*/ 84 w 1321"/>
                <a:gd name="T45" fmla="*/ 29 h 712"/>
                <a:gd name="T46" fmla="*/ 63 w 1321"/>
                <a:gd name="T47" fmla="*/ 28 h 712"/>
                <a:gd name="T48" fmla="*/ 40 w 1321"/>
                <a:gd name="T49" fmla="*/ 27 h 712"/>
                <a:gd name="T50" fmla="*/ 26 w 1321"/>
                <a:gd name="T51" fmla="*/ 26 h 712"/>
                <a:gd name="T52" fmla="*/ 18 w 1321"/>
                <a:gd name="T53" fmla="*/ 25 h 712"/>
                <a:gd name="T54" fmla="*/ 6 w 1321"/>
                <a:gd name="T55" fmla="*/ 24 h 712"/>
                <a:gd name="T56" fmla="*/ 0 w 1321"/>
                <a:gd name="T57" fmla="*/ 23 h 712"/>
                <a:gd name="T58" fmla="*/ 0 w 1321"/>
                <a:gd name="T59" fmla="*/ 22 h 712"/>
                <a:gd name="T60" fmla="*/ 4 w 1321"/>
                <a:gd name="T61" fmla="*/ 20 h 712"/>
                <a:gd name="T62" fmla="*/ 16 w 1321"/>
                <a:gd name="T63" fmla="*/ 19 h 712"/>
                <a:gd name="T64" fmla="*/ 26 w 1321"/>
                <a:gd name="T65" fmla="*/ 16 h 712"/>
                <a:gd name="T66" fmla="*/ 59 w 1321"/>
                <a:gd name="T67" fmla="*/ 12 h 712"/>
                <a:gd name="T68" fmla="*/ 88 w 1321"/>
                <a:gd name="T69" fmla="*/ 10 h 712"/>
                <a:gd name="T70" fmla="*/ 122 w 1321"/>
                <a:gd name="T71" fmla="*/ 8 h 712"/>
                <a:gd name="T72" fmla="*/ 162 w 1321"/>
                <a:gd name="T73" fmla="*/ 5 h 712"/>
                <a:gd name="T74" fmla="*/ 205 w 1321"/>
                <a:gd name="T75" fmla="*/ 4 h 712"/>
                <a:gd name="T76" fmla="*/ 248 w 1321"/>
                <a:gd name="T77" fmla="*/ 4 h 712"/>
                <a:gd name="T78" fmla="*/ 297 w 1321"/>
                <a:gd name="T79" fmla="*/ 4 h 712"/>
                <a:gd name="T80" fmla="*/ 347 w 1321"/>
                <a:gd name="T81" fmla="*/ 4 h 712"/>
                <a:gd name="T82" fmla="*/ 399 w 1321"/>
                <a:gd name="T83" fmla="*/ 0 h 712"/>
                <a:gd name="T84" fmla="*/ 399 w 1321"/>
                <a:gd name="T85" fmla="*/ 0 h 712"/>
                <a:gd name="T86" fmla="*/ 453 w 1321"/>
                <a:gd name="T87" fmla="*/ 4 h 712"/>
                <a:gd name="T88" fmla="*/ 505 w 1321"/>
                <a:gd name="T89" fmla="*/ 4 h 712"/>
                <a:gd name="T90" fmla="*/ 556 w 1321"/>
                <a:gd name="T91" fmla="*/ 4 h 712"/>
                <a:gd name="T92" fmla="*/ 603 w 1321"/>
                <a:gd name="T93" fmla="*/ 4 h 712"/>
                <a:gd name="T94" fmla="*/ 646 w 1321"/>
                <a:gd name="T95" fmla="*/ 6 h 712"/>
                <a:gd name="T96" fmla="*/ 686 w 1321"/>
                <a:gd name="T97" fmla="*/ 9 h 712"/>
                <a:gd name="T98" fmla="*/ 721 w 1321"/>
                <a:gd name="T99" fmla="*/ 11 h 712"/>
                <a:gd name="T100" fmla="*/ 751 w 1321"/>
                <a:gd name="T101" fmla="*/ 14 h 712"/>
                <a:gd name="T102" fmla="*/ 777 w 1321"/>
                <a:gd name="T103" fmla="*/ 18 h 712"/>
                <a:gd name="T104" fmla="*/ 777 w 1321"/>
                <a:gd name="T105" fmla="*/ 18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34821" name="Group 17"/>
          <p:cNvGrpSpPr>
            <a:grpSpLocks/>
          </p:cNvGrpSpPr>
          <p:nvPr/>
        </p:nvGrpSpPr>
        <p:grpSpPr bwMode="auto">
          <a:xfrm>
            <a:off x="1143000" y="1981200"/>
            <a:ext cx="1371600" cy="1295400"/>
            <a:chOff x="2016" y="1920"/>
            <a:chExt cx="1680" cy="1680"/>
          </a:xfrm>
        </p:grpSpPr>
        <p:sp>
          <p:nvSpPr>
            <p:cNvPr id="3" name="Oval 18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5490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4829" name="Freeform 19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777 w 1321"/>
                <a:gd name="T1" fmla="*/ 18 h 712"/>
                <a:gd name="T2" fmla="*/ 787 w 1321"/>
                <a:gd name="T3" fmla="*/ 19 h 712"/>
                <a:gd name="T4" fmla="*/ 789 w 1321"/>
                <a:gd name="T5" fmla="*/ 20 h 712"/>
                <a:gd name="T6" fmla="*/ 785 w 1321"/>
                <a:gd name="T7" fmla="*/ 22 h 712"/>
                <a:gd name="T8" fmla="*/ 775 w 1321"/>
                <a:gd name="T9" fmla="*/ 24 h 712"/>
                <a:gd name="T10" fmla="*/ 759 w 1321"/>
                <a:gd name="T11" fmla="*/ 25 h 712"/>
                <a:gd name="T12" fmla="*/ 739 w 1321"/>
                <a:gd name="T13" fmla="*/ 26 h 712"/>
                <a:gd name="T14" fmla="*/ 714 w 1321"/>
                <a:gd name="T15" fmla="*/ 27 h 712"/>
                <a:gd name="T16" fmla="*/ 685 w 1321"/>
                <a:gd name="T17" fmla="*/ 28 h 712"/>
                <a:gd name="T18" fmla="*/ 651 w 1321"/>
                <a:gd name="T19" fmla="*/ 29 h 712"/>
                <a:gd name="T20" fmla="*/ 615 w 1321"/>
                <a:gd name="T21" fmla="*/ 29 h 712"/>
                <a:gd name="T22" fmla="*/ 578 w 1321"/>
                <a:gd name="T23" fmla="*/ 30 h 712"/>
                <a:gd name="T24" fmla="*/ 535 w 1321"/>
                <a:gd name="T25" fmla="*/ 30 h 712"/>
                <a:gd name="T26" fmla="*/ 492 w 1321"/>
                <a:gd name="T27" fmla="*/ 30 h 712"/>
                <a:gd name="T28" fmla="*/ 475 w 1321"/>
                <a:gd name="T29" fmla="*/ 31 h 712"/>
                <a:gd name="T30" fmla="*/ 284 w 1321"/>
                <a:gd name="T31" fmla="*/ 31 h 712"/>
                <a:gd name="T32" fmla="*/ 281 w 1321"/>
                <a:gd name="T33" fmla="*/ 31 h 712"/>
                <a:gd name="T34" fmla="*/ 244 w 1321"/>
                <a:gd name="T35" fmla="*/ 30 h 712"/>
                <a:gd name="T36" fmla="*/ 209 w 1321"/>
                <a:gd name="T37" fmla="*/ 30 h 712"/>
                <a:gd name="T38" fmla="*/ 174 w 1321"/>
                <a:gd name="T39" fmla="*/ 30 h 712"/>
                <a:gd name="T40" fmla="*/ 141 w 1321"/>
                <a:gd name="T41" fmla="*/ 29 h 712"/>
                <a:gd name="T42" fmla="*/ 113 w 1321"/>
                <a:gd name="T43" fmla="*/ 29 h 712"/>
                <a:gd name="T44" fmla="*/ 84 w 1321"/>
                <a:gd name="T45" fmla="*/ 29 h 712"/>
                <a:gd name="T46" fmla="*/ 63 w 1321"/>
                <a:gd name="T47" fmla="*/ 28 h 712"/>
                <a:gd name="T48" fmla="*/ 40 w 1321"/>
                <a:gd name="T49" fmla="*/ 27 h 712"/>
                <a:gd name="T50" fmla="*/ 26 w 1321"/>
                <a:gd name="T51" fmla="*/ 26 h 712"/>
                <a:gd name="T52" fmla="*/ 18 w 1321"/>
                <a:gd name="T53" fmla="*/ 25 h 712"/>
                <a:gd name="T54" fmla="*/ 6 w 1321"/>
                <a:gd name="T55" fmla="*/ 24 h 712"/>
                <a:gd name="T56" fmla="*/ 0 w 1321"/>
                <a:gd name="T57" fmla="*/ 23 h 712"/>
                <a:gd name="T58" fmla="*/ 0 w 1321"/>
                <a:gd name="T59" fmla="*/ 22 h 712"/>
                <a:gd name="T60" fmla="*/ 4 w 1321"/>
                <a:gd name="T61" fmla="*/ 20 h 712"/>
                <a:gd name="T62" fmla="*/ 16 w 1321"/>
                <a:gd name="T63" fmla="*/ 19 h 712"/>
                <a:gd name="T64" fmla="*/ 26 w 1321"/>
                <a:gd name="T65" fmla="*/ 16 h 712"/>
                <a:gd name="T66" fmla="*/ 59 w 1321"/>
                <a:gd name="T67" fmla="*/ 12 h 712"/>
                <a:gd name="T68" fmla="*/ 88 w 1321"/>
                <a:gd name="T69" fmla="*/ 10 h 712"/>
                <a:gd name="T70" fmla="*/ 122 w 1321"/>
                <a:gd name="T71" fmla="*/ 8 h 712"/>
                <a:gd name="T72" fmla="*/ 162 w 1321"/>
                <a:gd name="T73" fmla="*/ 5 h 712"/>
                <a:gd name="T74" fmla="*/ 205 w 1321"/>
                <a:gd name="T75" fmla="*/ 4 h 712"/>
                <a:gd name="T76" fmla="*/ 248 w 1321"/>
                <a:gd name="T77" fmla="*/ 4 h 712"/>
                <a:gd name="T78" fmla="*/ 297 w 1321"/>
                <a:gd name="T79" fmla="*/ 4 h 712"/>
                <a:gd name="T80" fmla="*/ 347 w 1321"/>
                <a:gd name="T81" fmla="*/ 4 h 712"/>
                <a:gd name="T82" fmla="*/ 399 w 1321"/>
                <a:gd name="T83" fmla="*/ 0 h 712"/>
                <a:gd name="T84" fmla="*/ 399 w 1321"/>
                <a:gd name="T85" fmla="*/ 0 h 712"/>
                <a:gd name="T86" fmla="*/ 453 w 1321"/>
                <a:gd name="T87" fmla="*/ 4 h 712"/>
                <a:gd name="T88" fmla="*/ 505 w 1321"/>
                <a:gd name="T89" fmla="*/ 4 h 712"/>
                <a:gd name="T90" fmla="*/ 556 w 1321"/>
                <a:gd name="T91" fmla="*/ 4 h 712"/>
                <a:gd name="T92" fmla="*/ 603 w 1321"/>
                <a:gd name="T93" fmla="*/ 4 h 712"/>
                <a:gd name="T94" fmla="*/ 646 w 1321"/>
                <a:gd name="T95" fmla="*/ 6 h 712"/>
                <a:gd name="T96" fmla="*/ 686 w 1321"/>
                <a:gd name="T97" fmla="*/ 9 h 712"/>
                <a:gd name="T98" fmla="*/ 721 w 1321"/>
                <a:gd name="T99" fmla="*/ 11 h 712"/>
                <a:gd name="T100" fmla="*/ 751 w 1321"/>
                <a:gd name="T101" fmla="*/ 14 h 712"/>
                <a:gd name="T102" fmla="*/ 777 w 1321"/>
                <a:gd name="T103" fmla="*/ 18 h 712"/>
                <a:gd name="T104" fmla="*/ 777 w 1321"/>
                <a:gd name="T105" fmla="*/ 18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34822" name="Group 17"/>
          <p:cNvGrpSpPr>
            <a:grpSpLocks/>
          </p:cNvGrpSpPr>
          <p:nvPr/>
        </p:nvGrpSpPr>
        <p:grpSpPr bwMode="auto">
          <a:xfrm>
            <a:off x="838200" y="3657600"/>
            <a:ext cx="1905000" cy="1752600"/>
            <a:chOff x="2016" y="1920"/>
            <a:chExt cx="1680" cy="1680"/>
          </a:xfrm>
        </p:grpSpPr>
        <p:sp>
          <p:nvSpPr>
            <p:cNvPr id="96274" name="Oval 18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5490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4827" name="Freeform 19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777 w 1321"/>
                <a:gd name="T1" fmla="*/ 18 h 712"/>
                <a:gd name="T2" fmla="*/ 787 w 1321"/>
                <a:gd name="T3" fmla="*/ 19 h 712"/>
                <a:gd name="T4" fmla="*/ 789 w 1321"/>
                <a:gd name="T5" fmla="*/ 20 h 712"/>
                <a:gd name="T6" fmla="*/ 785 w 1321"/>
                <a:gd name="T7" fmla="*/ 22 h 712"/>
                <a:gd name="T8" fmla="*/ 775 w 1321"/>
                <a:gd name="T9" fmla="*/ 24 h 712"/>
                <a:gd name="T10" fmla="*/ 759 w 1321"/>
                <a:gd name="T11" fmla="*/ 25 h 712"/>
                <a:gd name="T12" fmla="*/ 739 w 1321"/>
                <a:gd name="T13" fmla="*/ 26 h 712"/>
                <a:gd name="T14" fmla="*/ 714 w 1321"/>
                <a:gd name="T15" fmla="*/ 27 h 712"/>
                <a:gd name="T16" fmla="*/ 685 w 1321"/>
                <a:gd name="T17" fmla="*/ 28 h 712"/>
                <a:gd name="T18" fmla="*/ 651 w 1321"/>
                <a:gd name="T19" fmla="*/ 29 h 712"/>
                <a:gd name="T20" fmla="*/ 615 w 1321"/>
                <a:gd name="T21" fmla="*/ 29 h 712"/>
                <a:gd name="T22" fmla="*/ 578 w 1321"/>
                <a:gd name="T23" fmla="*/ 30 h 712"/>
                <a:gd name="T24" fmla="*/ 535 w 1321"/>
                <a:gd name="T25" fmla="*/ 30 h 712"/>
                <a:gd name="T26" fmla="*/ 492 w 1321"/>
                <a:gd name="T27" fmla="*/ 30 h 712"/>
                <a:gd name="T28" fmla="*/ 475 w 1321"/>
                <a:gd name="T29" fmla="*/ 31 h 712"/>
                <a:gd name="T30" fmla="*/ 284 w 1321"/>
                <a:gd name="T31" fmla="*/ 31 h 712"/>
                <a:gd name="T32" fmla="*/ 281 w 1321"/>
                <a:gd name="T33" fmla="*/ 31 h 712"/>
                <a:gd name="T34" fmla="*/ 244 w 1321"/>
                <a:gd name="T35" fmla="*/ 30 h 712"/>
                <a:gd name="T36" fmla="*/ 209 w 1321"/>
                <a:gd name="T37" fmla="*/ 30 h 712"/>
                <a:gd name="T38" fmla="*/ 174 w 1321"/>
                <a:gd name="T39" fmla="*/ 30 h 712"/>
                <a:gd name="T40" fmla="*/ 141 w 1321"/>
                <a:gd name="T41" fmla="*/ 29 h 712"/>
                <a:gd name="T42" fmla="*/ 113 w 1321"/>
                <a:gd name="T43" fmla="*/ 29 h 712"/>
                <a:gd name="T44" fmla="*/ 84 w 1321"/>
                <a:gd name="T45" fmla="*/ 29 h 712"/>
                <a:gd name="T46" fmla="*/ 63 w 1321"/>
                <a:gd name="T47" fmla="*/ 28 h 712"/>
                <a:gd name="T48" fmla="*/ 40 w 1321"/>
                <a:gd name="T49" fmla="*/ 27 h 712"/>
                <a:gd name="T50" fmla="*/ 26 w 1321"/>
                <a:gd name="T51" fmla="*/ 26 h 712"/>
                <a:gd name="T52" fmla="*/ 18 w 1321"/>
                <a:gd name="T53" fmla="*/ 25 h 712"/>
                <a:gd name="T54" fmla="*/ 6 w 1321"/>
                <a:gd name="T55" fmla="*/ 24 h 712"/>
                <a:gd name="T56" fmla="*/ 0 w 1321"/>
                <a:gd name="T57" fmla="*/ 23 h 712"/>
                <a:gd name="T58" fmla="*/ 0 w 1321"/>
                <a:gd name="T59" fmla="*/ 22 h 712"/>
                <a:gd name="T60" fmla="*/ 4 w 1321"/>
                <a:gd name="T61" fmla="*/ 20 h 712"/>
                <a:gd name="T62" fmla="*/ 16 w 1321"/>
                <a:gd name="T63" fmla="*/ 19 h 712"/>
                <a:gd name="T64" fmla="*/ 26 w 1321"/>
                <a:gd name="T65" fmla="*/ 16 h 712"/>
                <a:gd name="T66" fmla="*/ 59 w 1321"/>
                <a:gd name="T67" fmla="*/ 12 h 712"/>
                <a:gd name="T68" fmla="*/ 88 w 1321"/>
                <a:gd name="T69" fmla="*/ 10 h 712"/>
                <a:gd name="T70" fmla="*/ 122 w 1321"/>
                <a:gd name="T71" fmla="*/ 8 h 712"/>
                <a:gd name="T72" fmla="*/ 162 w 1321"/>
                <a:gd name="T73" fmla="*/ 5 h 712"/>
                <a:gd name="T74" fmla="*/ 205 w 1321"/>
                <a:gd name="T75" fmla="*/ 4 h 712"/>
                <a:gd name="T76" fmla="*/ 248 w 1321"/>
                <a:gd name="T77" fmla="*/ 4 h 712"/>
                <a:gd name="T78" fmla="*/ 297 w 1321"/>
                <a:gd name="T79" fmla="*/ 4 h 712"/>
                <a:gd name="T80" fmla="*/ 347 w 1321"/>
                <a:gd name="T81" fmla="*/ 4 h 712"/>
                <a:gd name="T82" fmla="*/ 399 w 1321"/>
                <a:gd name="T83" fmla="*/ 0 h 712"/>
                <a:gd name="T84" fmla="*/ 399 w 1321"/>
                <a:gd name="T85" fmla="*/ 0 h 712"/>
                <a:gd name="T86" fmla="*/ 453 w 1321"/>
                <a:gd name="T87" fmla="*/ 4 h 712"/>
                <a:gd name="T88" fmla="*/ 505 w 1321"/>
                <a:gd name="T89" fmla="*/ 4 h 712"/>
                <a:gd name="T90" fmla="*/ 556 w 1321"/>
                <a:gd name="T91" fmla="*/ 4 h 712"/>
                <a:gd name="T92" fmla="*/ 603 w 1321"/>
                <a:gd name="T93" fmla="*/ 4 h 712"/>
                <a:gd name="T94" fmla="*/ 646 w 1321"/>
                <a:gd name="T95" fmla="*/ 6 h 712"/>
                <a:gd name="T96" fmla="*/ 686 w 1321"/>
                <a:gd name="T97" fmla="*/ 9 h 712"/>
                <a:gd name="T98" fmla="*/ 721 w 1321"/>
                <a:gd name="T99" fmla="*/ 11 h 712"/>
                <a:gd name="T100" fmla="*/ 751 w 1321"/>
                <a:gd name="T101" fmla="*/ 14 h 712"/>
                <a:gd name="T102" fmla="*/ 777 w 1321"/>
                <a:gd name="T103" fmla="*/ 18 h 712"/>
                <a:gd name="T104" fmla="*/ 777 w 1321"/>
                <a:gd name="T105" fmla="*/ 18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34823" name="Text Box 15"/>
          <p:cNvSpPr txBox="1">
            <a:spLocks noChangeArrowheads="1"/>
          </p:cNvSpPr>
          <p:nvPr/>
        </p:nvSpPr>
        <p:spPr bwMode="auto">
          <a:xfrm>
            <a:off x="3810000" y="1371600"/>
            <a:ext cx="4267200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i="1">
                <a:solidFill>
                  <a:srgbClr val="FF0000"/>
                </a:solidFill>
              </a:rPr>
              <a:t>"плотность информации"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34824" name="Text Box 16"/>
          <p:cNvSpPr txBox="1">
            <a:spLocks noChangeArrowheads="1"/>
          </p:cNvSpPr>
          <p:nvPr/>
        </p:nvSpPr>
        <p:spPr bwMode="auto">
          <a:xfrm>
            <a:off x="2667000" y="2438400"/>
            <a:ext cx="5181600" cy="830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i="1">
                <a:solidFill>
                  <a:srgbClr val="FF0000"/>
                </a:solidFill>
              </a:rPr>
              <a:t>"плотность информационного потока"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34825" name="Text Box 17"/>
          <p:cNvSpPr txBox="1">
            <a:spLocks noChangeArrowheads="1"/>
          </p:cNvSpPr>
          <p:nvPr/>
        </p:nvSpPr>
        <p:spPr bwMode="auto">
          <a:xfrm>
            <a:off x="2667000" y="3581400"/>
            <a:ext cx="5181600" cy="830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i="1">
                <a:solidFill>
                  <a:srgbClr val="FF0000"/>
                </a:solidFill>
              </a:rPr>
              <a:t>"мощность информационного потока"</a:t>
            </a:r>
            <a:endParaRPr 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57347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57349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7350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7351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7352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7353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57354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57355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57356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57357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57358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3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400"/>
                <a:t>Хотя </a:t>
              </a:r>
              <a:r>
                <a:rPr lang="ru-RU" sz="2400">
                  <a:solidFill>
                    <a:srgbClr val="FF3300"/>
                  </a:solidFill>
                </a:rPr>
                <a:t>методы добычи данных</a:t>
              </a:r>
              <a:r>
                <a:rPr lang="ru-RU" sz="2400">
                  <a:solidFill>
                    <a:srgbClr val="0000FF"/>
                  </a:solidFill>
                </a:rPr>
                <a:t> можно применять к любой, предварительно не обработанной и даже неструктурированной информации</a:t>
              </a:r>
              <a:r>
                <a:rPr lang="ru-RU" sz="2400"/>
                <a:t>, их можно также использовать </a:t>
              </a:r>
              <a:r>
                <a:rPr lang="ru-RU" sz="2400">
                  <a:solidFill>
                    <a:srgbClr val="FF3300"/>
                  </a:solidFill>
                </a:rPr>
                <a:t>для анализа данных и отчетов, полученных средствами </a:t>
              </a:r>
              <a:r>
                <a:rPr lang="en-US" sz="2400">
                  <a:solidFill>
                    <a:srgbClr val="FF3300"/>
                  </a:solidFill>
                </a:rPr>
                <a:t>OLAP</a:t>
              </a:r>
              <a:r>
                <a:rPr lang="ru-RU" sz="2400">
                  <a:solidFill>
                    <a:srgbClr val="0000FF"/>
                  </a:solidFill>
                </a:rPr>
                <a:t>, с целью более углубленного исследования, как правило, в более высоких размерностях</a:t>
              </a:r>
              <a:r>
                <a:rPr lang="ru-RU" sz="2400"/>
                <a:t>.</a:t>
              </a:r>
              <a:endParaRPr lang="en-US" sz="2400"/>
            </a:p>
          </p:txBody>
        </p:sp>
        <p:sp>
          <p:nvSpPr>
            <p:cNvPr id="57359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7360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573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Глубинный анализ данных </a:t>
            </a:r>
            <a:r>
              <a:rPr lang="en-US" sz="2800" smtClean="0"/>
              <a:t>(Data mining)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Методы построения математических моделей в </a:t>
            </a:r>
            <a:r>
              <a:rPr lang="en-US" sz="2800" smtClean="0"/>
              <a:t>Data mining</a:t>
            </a:r>
          </a:p>
        </p:txBody>
      </p:sp>
      <p:sp>
        <p:nvSpPr>
          <p:cNvPr id="41987" name="Freeform 3"/>
          <p:cNvSpPr>
            <a:spLocks noEditPoints="1"/>
          </p:cNvSpPr>
          <p:nvPr/>
        </p:nvSpPr>
        <p:spPr bwMode="gray">
          <a:xfrm>
            <a:off x="990600" y="1905000"/>
            <a:ext cx="4191000" cy="4648200"/>
          </a:xfrm>
          <a:custGeom>
            <a:avLst/>
            <a:gdLst/>
            <a:ahLst/>
            <a:cxnLst>
              <a:cxn ang="0">
                <a:pos x="1092" y="50"/>
              </a:cxn>
              <a:cxn ang="0">
                <a:pos x="822" y="168"/>
              </a:cxn>
              <a:cxn ang="0">
                <a:pos x="594" y="300"/>
              </a:cxn>
              <a:cxn ang="0">
                <a:pos x="406" y="446"/>
              </a:cxn>
              <a:cxn ang="0">
                <a:pos x="254" y="604"/>
              </a:cxn>
              <a:cxn ang="0">
                <a:pos x="140" y="772"/>
              </a:cxn>
              <a:cxn ang="0">
                <a:pos x="60" y="944"/>
              </a:cxn>
              <a:cxn ang="0">
                <a:pos x="14" y="1122"/>
              </a:cxn>
              <a:cxn ang="0">
                <a:pos x="0" y="1300"/>
              </a:cxn>
              <a:cxn ang="0">
                <a:pos x="18" y="1476"/>
              </a:cxn>
              <a:cxn ang="0">
                <a:pos x="64" y="1650"/>
              </a:cxn>
              <a:cxn ang="0">
                <a:pos x="138" y="1818"/>
              </a:cxn>
              <a:cxn ang="0">
                <a:pos x="238" y="1978"/>
              </a:cxn>
              <a:cxn ang="0">
                <a:pos x="364" y="2126"/>
              </a:cxn>
              <a:cxn ang="0">
                <a:pos x="512" y="2262"/>
              </a:cxn>
              <a:cxn ang="0">
                <a:pos x="684" y="2382"/>
              </a:cxn>
              <a:cxn ang="0">
                <a:pos x="874" y="2484"/>
              </a:cxn>
              <a:cxn ang="0">
                <a:pos x="1086" y="2564"/>
              </a:cxn>
              <a:cxn ang="0">
                <a:pos x="1314" y="2622"/>
              </a:cxn>
              <a:cxn ang="0">
                <a:pos x="1558" y="2654"/>
              </a:cxn>
              <a:cxn ang="0">
                <a:pos x="1818" y="2658"/>
              </a:cxn>
              <a:cxn ang="0">
                <a:pos x="2090" y="2632"/>
              </a:cxn>
              <a:cxn ang="0">
                <a:pos x="2374" y="2574"/>
              </a:cxn>
              <a:cxn ang="0">
                <a:pos x="2544" y="2912"/>
              </a:cxn>
              <a:cxn ang="0">
                <a:pos x="1868" y="1552"/>
              </a:cxn>
              <a:cxn ang="0">
                <a:pos x="1956" y="1914"/>
              </a:cxn>
              <a:cxn ang="0">
                <a:pos x="1788" y="1936"/>
              </a:cxn>
              <a:cxn ang="0">
                <a:pos x="1616" y="1934"/>
              </a:cxn>
              <a:cxn ang="0">
                <a:pos x="1442" y="1912"/>
              </a:cxn>
              <a:cxn ang="0">
                <a:pos x="1272" y="1872"/>
              </a:cxn>
              <a:cxn ang="0">
                <a:pos x="1108" y="1812"/>
              </a:cxn>
              <a:cxn ang="0">
                <a:pos x="952" y="1736"/>
              </a:cxn>
              <a:cxn ang="0">
                <a:pos x="810" y="1646"/>
              </a:cxn>
              <a:cxn ang="0">
                <a:pos x="684" y="1542"/>
              </a:cxn>
              <a:cxn ang="0">
                <a:pos x="578" y="1428"/>
              </a:cxn>
              <a:cxn ang="0">
                <a:pos x="494" y="1304"/>
              </a:cxn>
              <a:cxn ang="0">
                <a:pos x="438" y="1170"/>
              </a:cxn>
              <a:cxn ang="0">
                <a:pos x="410" y="1032"/>
              </a:cxn>
              <a:cxn ang="0">
                <a:pos x="416" y="888"/>
              </a:cxn>
              <a:cxn ang="0">
                <a:pos x="460" y="742"/>
              </a:cxn>
              <a:cxn ang="0">
                <a:pos x="544" y="592"/>
              </a:cxn>
              <a:cxn ang="0">
                <a:pos x="670" y="444"/>
              </a:cxn>
              <a:cxn ang="0">
                <a:pos x="844" y="298"/>
              </a:cxn>
              <a:cxn ang="0">
                <a:pos x="1070" y="154"/>
              </a:cxn>
              <a:cxn ang="0">
                <a:pos x="1348" y="16"/>
              </a:cxn>
              <a:cxn ang="0">
                <a:pos x="1244" y="0"/>
              </a:cxn>
              <a:cxn ang="0">
                <a:pos x="2820" y="1934"/>
              </a:cxn>
              <a:cxn ang="0">
                <a:pos x="2820" y="1934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lnTo>
                  <a:pt x="1244" y="0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accent1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  <a:effectLst>
            <a:outerShdw dist="206741" dir="8249373" algn="ctr" rotWithShape="0">
              <a:srgbClr val="C1D1D3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58372" name="Group 17"/>
          <p:cNvGrpSpPr>
            <a:grpSpLocks/>
          </p:cNvGrpSpPr>
          <p:nvPr/>
        </p:nvGrpSpPr>
        <p:grpSpPr bwMode="auto">
          <a:xfrm>
            <a:off x="2590800" y="1066800"/>
            <a:ext cx="1143000" cy="1066800"/>
            <a:chOff x="2016" y="1920"/>
            <a:chExt cx="1680" cy="1680"/>
          </a:xfrm>
        </p:grpSpPr>
        <p:sp>
          <p:nvSpPr>
            <p:cNvPr id="2" name="Oval 18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5490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8383" name="Freeform 19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777 w 1321"/>
                <a:gd name="T1" fmla="*/ 18 h 712"/>
                <a:gd name="T2" fmla="*/ 787 w 1321"/>
                <a:gd name="T3" fmla="*/ 19 h 712"/>
                <a:gd name="T4" fmla="*/ 789 w 1321"/>
                <a:gd name="T5" fmla="*/ 20 h 712"/>
                <a:gd name="T6" fmla="*/ 785 w 1321"/>
                <a:gd name="T7" fmla="*/ 22 h 712"/>
                <a:gd name="T8" fmla="*/ 775 w 1321"/>
                <a:gd name="T9" fmla="*/ 24 h 712"/>
                <a:gd name="T10" fmla="*/ 759 w 1321"/>
                <a:gd name="T11" fmla="*/ 25 h 712"/>
                <a:gd name="T12" fmla="*/ 739 w 1321"/>
                <a:gd name="T13" fmla="*/ 26 h 712"/>
                <a:gd name="T14" fmla="*/ 714 w 1321"/>
                <a:gd name="T15" fmla="*/ 27 h 712"/>
                <a:gd name="T16" fmla="*/ 685 w 1321"/>
                <a:gd name="T17" fmla="*/ 28 h 712"/>
                <a:gd name="T18" fmla="*/ 651 w 1321"/>
                <a:gd name="T19" fmla="*/ 29 h 712"/>
                <a:gd name="T20" fmla="*/ 615 w 1321"/>
                <a:gd name="T21" fmla="*/ 29 h 712"/>
                <a:gd name="T22" fmla="*/ 578 w 1321"/>
                <a:gd name="T23" fmla="*/ 30 h 712"/>
                <a:gd name="T24" fmla="*/ 535 w 1321"/>
                <a:gd name="T25" fmla="*/ 30 h 712"/>
                <a:gd name="T26" fmla="*/ 492 w 1321"/>
                <a:gd name="T27" fmla="*/ 30 h 712"/>
                <a:gd name="T28" fmla="*/ 475 w 1321"/>
                <a:gd name="T29" fmla="*/ 31 h 712"/>
                <a:gd name="T30" fmla="*/ 284 w 1321"/>
                <a:gd name="T31" fmla="*/ 31 h 712"/>
                <a:gd name="T32" fmla="*/ 281 w 1321"/>
                <a:gd name="T33" fmla="*/ 31 h 712"/>
                <a:gd name="T34" fmla="*/ 244 w 1321"/>
                <a:gd name="T35" fmla="*/ 30 h 712"/>
                <a:gd name="T36" fmla="*/ 209 w 1321"/>
                <a:gd name="T37" fmla="*/ 30 h 712"/>
                <a:gd name="T38" fmla="*/ 174 w 1321"/>
                <a:gd name="T39" fmla="*/ 30 h 712"/>
                <a:gd name="T40" fmla="*/ 141 w 1321"/>
                <a:gd name="T41" fmla="*/ 29 h 712"/>
                <a:gd name="T42" fmla="*/ 113 w 1321"/>
                <a:gd name="T43" fmla="*/ 29 h 712"/>
                <a:gd name="T44" fmla="*/ 84 w 1321"/>
                <a:gd name="T45" fmla="*/ 29 h 712"/>
                <a:gd name="T46" fmla="*/ 63 w 1321"/>
                <a:gd name="T47" fmla="*/ 28 h 712"/>
                <a:gd name="T48" fmla="*/ 40 w 1321"/>
                <a:gd name="T49" fmla="*/ 27 h 712"/>
                <a:gd name="T50" fmla="*/ 26 w 1321"/>
                <a:gd name="T51" fmla="*/ 26 h 712"/>
                <a:gd name="T52" fmla="*/ 18 w 1321"/>
                <a:gd name="T53" fmla="*/ 25 h 712"/>
                <a:gd name="T54" fmla="*/ 6 w 1321"/>
                <a:gd name="T55" fmla="*/ 24 h 712"/>
                <a:gd name="T56" fmla="*/ 0 w 1321"/>
                <a:gd name="T57" fmla="*/ 23 h 712"/>
                <a:gd name="T58" fmla="*/ 0 w 1321"/>
                <a:gd name="T59" fmla="*/ 22 h 712"/>
                <a:gd name="T60" fmla="*/ 4 w 1321"/>
                <a:gd name="T61" fmla="*/ 20 h 712"/>
                <a:gd name="T62" fmla="*/ 16 w 1321"/>
                <a:gd name="T63" fmla="*/ 19 h 712"/>
                <a:gd name="T64" fmla="*/ 26 w 1321"/>
                <a:gd name="T65" fmla="*/ 16 h 712"/>
                <a:gd name="T66" fmla="*/ 59 w 1321"/>
                <a:gd name="T67" fmla="*/ 12 h 712"/>
                <a:gd name="T68" fmla="*/ 88 w 1321"/>
                <a:gd name="T69" fmla="*/ 10 h 712"/>
                <a:gd name="T70" fmla="*/ 122 w 1321"/>
                <a:gd name="T71" fmla="*/ 8 h 712"/>
                <a:gd name="T72" fmla="*/ 162 w 1321"/>
                <a:gd name="T73" fmla="*/ 5 h 712"/>
                <a:gd name="T74" fmla="*/ 205 w 1321"/>
                <a:gd name="T75" fmla="*/ 4 h 712"/>
                <a:gd name="T76" fmla="*/ 248 w 1321"/>
                <a:gd name="T77" fmla="*/ 4 h 712"/>
                <a:gd name="T78" fmla="*/ 297 w 1321"/>
                <a:gd name="T79" fmla="*/ 4 h 712"/>
                <a:gd name="T80" fmla="*/ 347 w 1321"/>
                <a:gd name="T81" fmla="*/ 4 h 712"/>
                <a:gd name="T82" fmla="*/ 399 w 1321"/>
                <a:gd name="T83" fmla="*/ 0 h 712"/>
                <a:gd name="T84" fmla="*/ 399 w 1321"/>
                <a:gd name="T85" fmla="*/ 0 h 712"/>
                <a:gd name="T86" fmla="*/ 453 w 1321"/>
                <a:gd name="T87" fmla="*/ 4 h 712"/>
                <a:gd name="T88" fmla="*/ 505 w 1321"/>
                <a:gd name="T89" fmla="*/ 4 h 712"/>
                <a:gd name="T90" fmla="*/ 556 w 1321"/>
                <a:gd name="T91" fmla="*/ 4 h 712"/>
                <a:gd name="T92" fmla="*/ 603 w 1321"/>
                <a:gd name="T93" fmla="*/ 4 h 712"/>
                <a:gd name="T94" fmla="*/ 646 w 1321"/>
                <a:gd name="T95" fmla="*/ 6 h 712"/>
                <a:gd name="T96" fmla="*/ 686 w 1321"/>
                <a:gd name="T97" fmla="*/ 9 h 712"/>
                <a:gd name="T98" fmla="*/ 721 w 1321"/>
                <a:gd name="T99" fmla="*/ 11 h 712"/>
                <a:gd name="T100" fmla="*/ 751 w 1321"/>
                <a:gd name="T101" fmla="*/ 14 h 712"/>
                <a:gd name="T102" fmla="*/ 777 w 1321"/>
                <a:gd name="T103" fmla="*/ 18 h 712"/>
                <a:gd name="T104" fmla="*/ 777 w 1321"/>
                <a:gd name="T105" fmla="*/ 18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58373" name="Group 17"/>
          <p:cNvGrpSpPr>
            <a:grpSpLocks/>
          </p:cNvGrpSpPr>
          <p:nvPr/>
        </p:nvGrpSpPr>
        <p:grpSpPr bwMode="auto">
          <a:xfrm>
            <a:off x="1143000" y="1981200"/>
            <a:ext cx="1371600" cy="1295400"/>
            <a:chOff x="2016" y="1920"/>
            <a:chExt cx="1680" cy="1680"/>
          </a:xfrm>
        </p:grpSpPr>
        <p:sp>
          <p:nvSpPr>
            <p:cNvPr id="3" name="Oval 18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5490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8381" name="Freeform 19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777 w 1321"/>
                <a:gd name="T1" fmla="*/ 18 h 712"/>
                <a:gd name="T2" fmla="*/ 787 w 1321"/>
                <a:gd name="T3" fmla="*/ 19 h 712"/>
                <a:gd name="T4" fmla="*/ 789 w 1321"/>
                <a:gd name="T5" fmla="*/ 20 h 712"/>
                <a:gd name="T6" fmla="*/ 785 w 1321"/>
                <a:gd name="T7" fmla="*/ 22 h 712"/>
                <a:gd name="T8" fmla="*/ 775 w 1321"/>
                <a:gd name="T9" fmla="*/ 24 h 712"/>
                <a:gd name="T10" fmla="*/ 759 w 1321"/>
                <a:gd name="T11" fmla="*/ 25 h 712"/>
                <a:gd name="T12" fmla="*/ 739 w 1321"/>
                <a:gd name="T13" fmla="*/ 26 h 712"/>
                <a:gd name="T14" fmla="*/ 714 w 1321"/>
                <a:gd name="T15" fmla="*/ 27 h 712"/>
                <a:gd name="T16" fmla="*/ 685 w 1321"/>
                <a:gd name="T17" fmla="*/ 28 h 712"/>
                <a:gd name="T18" fmla="*/ 651 w 1321"/>
                <a:gd name="T19" fmla="*/ 29 h 712"/>
                <a:gd name="T20" fmla="*/ 615 w 1321"/>
                <a:gd name="T21" fmla="*/ 29 h 712"/>
                <a:gd name="T22" fmla="*/ 578 w 1321"/>
                <a:gd name="T23" fmla="*/ 30 h 712"/>
                <a:gd name="T24" fmla="*/ 535 w 1321"/>
                <a:gd name="T25" fmla="*/ 30 h 712"/>
                <a:gd name="T26" fmla="*/ 492 w 1321"/>
                <a:gd name="T27" fmla="*/ 30 h 712"/>
                <a:gd name="T28" fmla="*/ 475 w 1321"/>
                <a:gd name="T29" fmla="*/ 31 h 712"/>
                <a:gd name="T30" fmla="*/ 284 w 1321"/>
                <a:gd name="T31" fmla="*/ 31 h 712"/>
                <a:gd name="T32" fmla="*/ 281 w 1321"/>
                <a:gd name="T33" fmla="*/ 31 h 712"/>
                <a:gd name="T34" fmla="*/ 244 w 1321"/>
                <a:gd name="T35" fmla="*/ 30 h 712"/>
                <a:gd name="T36" fmla="*/ 209 w 1321"/>
                <a:gd name="T37" fmla="*/ 30 h 712"/>
                <a:gd name="T38" fmla="*/ 174 w 1321"/>
                <a:gd name="T39" fmla="*/ 30 h 712"/>
                <a:gd name="T40" fmla="*/ 141 w 1321"/>
                <a:gd name="T41" fmla="*/ 29 h 712"/>
                <a:gd name="T42" fmla="*/ 113 w 1321"/>
                <a:gd name="T43" fmla="*/ 29 h 712"/>
                <a:gd name="T44" fmla="*/ 84 w 1321"/>
                <a:gd name="T45" fmla="*/ 29 h 712"/>
                <a:gd name="T46" fmla="*/ 63 w 1321"/>
                <a:gd name="T47" fmla="*/ 28 h 712"/>
                <a:gd name="T48" fmla="*/ 40 w 1321"/>
                <a:gd name="T49" fmla="*/ 27 h 712"/>
                <a:gd name="T50" fmla="*/ 26 w 1321"/>
                <a:gd name="T51" fmla="*/ 26 h 712"/>
                <a:gd name="T52" fmla="*/ 18 w 1321"/>
                <a:gd name="T53" fmla="*/ 25 h 712"/>
                <a:gd name="T54" fmla="*/ 6 w 1321"/>
                <a:gd name="T55" fmla="*/ 24 h 712"/>
                <a:gd name="T56" fmla="*/ 0 w 1321"/>
                <a:gd name="T57" fmla="*/ 23 h 712"/>
                <a:gd name="T58" fmla="*/ 0 w 1321"/>
                <a:gd name="T59" fmla="*/ 22 h 712"/>
                <a:gd name="T60" fmla="*/ 4 w 1321"/>
                <a:gd name="T61" fmla="*/ 20 h 712"/>
                <a:gd name="T62" fmla="*/ 16 w 1321"/>
                <a:gd name="T63" fmla="*/ 19 h 712"/>
                <a:gd name="T64" fmla="*/ 26 w 1321"/>
                <a:gd name="T65" fmla="*/ 16 h 712"/>
                <a:gd name="T66" fmla="*/ 59 w 1321"/>
                <a:gd name="T67" fmla="*/ 12 h 712"/>
                <a:gd name="T68" fmla="*/ 88 w 1321"/>
                <a:gd name="T69" fmla="*/ 10 h 712"/>
                <a:gd name="T70" fmla="*/ 122 w 1321"/>
                <a:gd name="T71" fmla="*/ 8 h 712"/>
                <a:gd name="T72" fmla="*/ 162 w 1321"/>
                <a:gd name="T73" fmla="*/ 5 h 712"/>
                <a:gd name="T74" fmla="*/ 205 w 1321"/>
                <a:gd name="T75" fmla="*/ 4 h 712"/>
                <a:gd name="T76" fmla="*/ 248 w 1321"/>
                <a:gd name="T77" fmla="*/ 4 h 712"/>
                <a:gd name="T78" fmla="*/ 297 w 1321"/>
                <a:gd name="T79" fmla="*/ 4 h 712"/>
                <a:gd name="T80" fmla="*/ 347 w 1321"/>
                <a:gd name="T81" fmla="*/ 4 h 712"/>
                <a:gd name="T82" fmla="*/ 399 w 1321"/>
                <a:gd name="T83" fmla="*/ 0 h 712"/>
                <a:gd name="T84" fmla="*/ 399 w 1321"/>
                <a:gd name="T85" fmla="*/ 0 h 712"/>
                <a:gd name="T86" fmla="*/ 453 w 1321"/>
                <a:gd name="T87" fmla="*/ 4 h 712"/>
                <a:gd name="T88" fmla="*/ 505 w 1321"/>
                <a:gd name="T89" fmla="*/ 4 h 712"/>
                <a:gd name="T90" fmla="*/ 556 w 1321"/>
                <a:gd name="T91" fmla="*/ 4 h 712"/>
                <a:gd name="T92" fmla="*/ 603 w 1321"/>
                <a:gd name="T93" fmla="*/ 4 h 712"/>
                <a:gd name="T94" fmla="*/ 646 w 1321"/>
                <a:gd name="T95" fmla="*/ 6 h 712"/>
                <a:gd name="T96" fmla="*/ 686 w 1321"/>
                <a:gd name="T97" fmla="*/ 9 h 712"/>
                <a:gd name="T98" fmla="*/ 721 w 1321"/>
                <a:gd name="T99" fmla="*/ 11 h 712"/>
                <a:gd name="T100" fmla="*/ 751 w 1321"/>
                <a:gd name="T101" fmla="*/ 14 h 712"/>
                <a:gd name="T102" fmla="*/ 777 w 1321"/>
                <a:gd name="T103" fmla="*/ 18 h 712"/>
                <a:gd name="T104" fmla="*/ 777 w 1321"/>
                <a:gd name="T105" fmla="*/ 18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58374" name="Group 17"/>
          <p:cNvGrpSpPr>
            <a:grpSpLocks/>
          </p:cNvGrpSpPr>
          <p:nvPr/>
        </p:nvGrpSpPr>
        <p:grpSpPr bwMode="auto">
          <a:xfrm>
            <a:off x="838200" y="3657600"/>
            <a:ext cx="1905000" cy="1752600"/>
            <a:chOff x="2016" y="1920"/>
            <a:chExt cx="1680" cy="1680"/>
          </a:xfrm>
        </p:grpSpPr>
        <p:sp>
          <p:nvSpPr>
            <p:cNvPr id="96274" name="Oval 18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5490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8379" name="Freeform 19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777 w 1321"/>
                <a:gd name="T1" fmla="*/ 18 h 712"/>
                <a:gd name="T2" fmla="*/ 787 w 1321"/>
                <a:gd name="T3" fmla="*/ 19 h 712"/>
                <a:gd name="T4" fmla="*/ 789 w 1321"/>
                <a:gd name="T5" fmla="*/ 20 h 712"/>
                <a:gd name="T6" fmla="*/ 785 w 1321"/>
                <a:gd name="T7" fmla="*/ 22 h 712"/>
                <a:gd name="T8" fmla="*/ 775 w 1321"/>
                <a:gd name="T9" fmla="*/ 24 h 712"/>
                <a:gd name="T10" fmla="*/ 759 w 1321"/>
                <a:gd name="T11" fmla="*/ 25 h 712"/>
                <a:gd name="T12" fmla="*/ 739 w 1321"/>
                <a:gd name="T13" fmla="*/ 26 h 712"/>
                <a:gd name="T14" fmla="*/ 714 w 1321"/>
                <a:gd name="T15" fmla="*/ 27 h 712"/>
                <a:gd name="T16" fmla="*/ 685 w 1321"/>
                <a:gd name="T17" fmla="*/ 28 h 712"/>
                <a:gd name="T18" fmla="*/ 651 w 1321"/>
                <a:gd name="T19" fmla="*/ 29 h 712"/>
                <a:gd name="T20" fmla="*/ 615 w 1321"/>
                <a:gd name="T21" fmla="*/ 29 h 712"/>
                <a:gd name="T22" fmla="*/ 578 w 1321"/>
                <a:gd name="T23" fmla="*/ 30 h 712"/>
                <a:gd name="T24" fmla="*/ 535 w 1321"/>
                <a:gd name="T25" fmla="*/ 30 h 712"/>
                <a:gd name="T26" fmla="*/ 492 w 1321"/>
                <a:gd name="T27" fmla="*/ 30 h 712"/>
                <a:gd name="T28" fmla="*/ 475 w 1321"/>
                <a:gd name="T29" fmla="*/ 31 h 712"/>
                <a:gd name="T30" fmla="*/ 284 w 1321"/>
                <a:gd name="T31" fmla="*/ 31 h 712"/>
                <a:gd name="T32" fmla="*/ 281 w 1321"/>
                <a:gd name="T33" fmla="*/ 31 h 712"/>
                <a:gd name="T34" fmla="*/ 244 w 1321"/>
                <a:gd name="T35" fmla="*/ 30 h 712"/>
                <a:gd name="T36" fmla="*/ 209 w 1321"/>
                <a:gd name="T37" fmla="*/ 30 h 712"/>
                <a:gd name="T38" fmla="*/ 174 w 1321"/>
                <a:gd name="T39" fmla="*/ 30 h 712"/>
                <a:gd name="T40" fmla="*/ 141 w 1321"/>
                <a:gd name="T41" fmla="*/ 29 h 712"/>
                <a:gd name="T42" fmla="*/ 113 w 1321"/>
                <a:gd name="T43" fmla="*/ 29 h 712"/>
                <a:gd name="T44" fmla="*/ 84 w 1321"/>
                <a:gd name="T45" fmla="*/ 29 h 712"/>
                <a:gd name="T46" fmla="*/ 63 w 1321"/>
                <a:gd name="T47" fmla="*/ 28 h 712"/>
                <a:gd name="T48" fmla="*/ 40 w 1321"/>
                <a:gd name="T49" fmla="*/ 27 h 712"/>
                <a:gd name="T50" fmla="*/ 26 w 1321"/>
                <a:gd name="T51" fmla="*/ 26 h 712"/>
                <a:gd name="T52" fmla="*/ 18 w 1321"/>
                <a:gd name="T53" fmla="*/ 25 h 712"/>
                <a:gd name="T54" fmla="*/ 6 w 1321"/>
                <a:gd name="T55" fmla="*/ 24 h 712"/>
                <a:gd name="T56" fmla="*/ 0 w 1321"/>
                <a:gd name="T57" fmla="*/ 23 h 712"/>
                <a:gd name="T58" fmla="*/ 0 w 1321"/>
                <a:gd name="T59" fmla="*/ 22 h 712"/>
                <a:gd name="T60" fmla="*/ 4 w 1321"/>
                <a:gd name="T61" fmla="*/ 20 h 712"/>
                <a:gd name="T62" fmla="*/ 16 w 1321"/>
                <a:gd name="T63" fmla="*/ 19 h 712"/>
                <a:gd name="T64" fmla="*/ 26 w 1321"/>
                <a:gd name="T65" fmla="*/ 16 h 712"/>
                <a:gd name="T66" fmla="*/ 59 w 1321"/>
                <a:gd name="T67" fmla="*/ 12 h 712"/>
                <a:gd name="T68" fmla="*/ 88 w 1321"/>
                <a:gd name="T69" fmla="*/ 10 h 712"/>
                <a:gd name="T70" fmla="*/ 122 w 1321"/>
                <a:gd name="T71" fmla="*/ 8 h 712"/>
                <a:gd name="T72" fmla="*/ 162 w 1321"/>
                <a:gd name="T73" fmla="*/ 5 h 712"/>
                <a:gd name="T74" fmla="*/ 205 w 1321"/>
                <a:gd name="T75" fmla="*/ 4 h 712"/>
                <a:gd name="T76" fmla="*/ 248 w 1321"/>
                <a:gd name="T77" fmla="*/ 4 h 712"/>
                <a:gd name="T78" fmla="*/ 297 w 1321"/>
                <a:gd name="T79" fmla="*/ 4 h 712"/>
                <a:gd name="T80" fmla="*/ 347 w 1321"/>
                <a:gd name="T81" fmla="*/ 4 h 712"/>
                <a:gd name="T82" fmla="*/ 399 w 1321"/>
                <a:gd name="T83" fmla="*/ 0 h 712"/>
                <a:gd name="T84" fmla="*/ 399 w 1321"/>
                <a:gd name="T85" fmla="*/ 0 h 712"/>
                <a:gd name="T86" fmla="*/ 453 w 1321"/>
                <a:gd name="T87" fmla="*/ 4 h 712"/>
                <a:gd name="T88" fmla="*/ 505 w 1321"/>
                <a:gd name="T89" fmla="*/ 4 h 712"/>
                <a:gd name="T90" fmla="*/ 556 w 1321"/>
                <a:gd name="T91" fmla="*/ 4 h 712"/>
                <a:gd name="T92" fmla="*/ 603 w 1321"/>
                <a:gd name="T93" fmla="*/ 4 h 712"/>
                <a:gd name="T94" fmla="*/ 646 w 1321"/>
                <a:gd name="T95" fmla="*/ 6 h 712"/>
                <a:gd name="T96" fmla="*/ 686 w 1321"/>
                <a:gd name="T97" fmla="*/ 9 h 712"/>
                <a:gd name="T98" fmla="*/ 721 w 1321"/>
                <a:gd name="T99" fmla="*/ 11 h 712"/>
                <a:gd name="T100" fmla="*/ 751 w 1321"/>
                <a:gd name="T101" fmla="*/ 14 h 712"/>
                <a:gd name="T102" fmla="*/ 777 w 1321"/>
                <a:gd name="T103" fmla="*/ 18 h 712"/>
                <a:gd name="T104" fmla="*/ 777 w 1321"/>
                <a:gd name="T105" fmla="*/ 18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58375" name="Text Box 15"/>
          <p:cNvSpPr txBox="1">
            <a:spLocks noChangeArrowheads="1"/>
          </p:cNvSpPr>
          <p:nvPr/>
        </p:nvSpPr>
        <p:spPr bwMode="auto">
          <a:xfrm>
            <a:off x="3810000" y="1371600"/>
            <a:ext cx="449580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3600" b="1" i="1">
                <a:solidFill>
                  <a:srgbClr val="0000FF"/>
                </a:solidFill>
              </a:rPr>
              <a:t>статистические</a:t>
            </a:r>
            <a:endParaRPr lang="en-US" sz="3600" b="1">
              <a:solidFill>
                <a:srgbClr val="FF6600"/>
              </a:solidFill>
            </a:endParaRPr>
          </a:p>
        </p:txBody>
      </p:sp>
      <p:sp>
        <p:nvSpPr>
          <p:cNvPr id="58376" name="Text Box 16"/>
          <p:cNvSpPr txBox="1">
            <a:spLocks noChangeArrowheads="1"/>
          </p:cNvSpPr>
          <p:nvPr/>
        </p:nvSpPr>
        <p:spPr bwMode="auto">
          <a:xfrm>
            <a:off x="2743200" y="2514600"/>
            <a:ext cx="548640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3600" b="1" i="1">
                <a:solidFill>
                  <a:srgbClr val="0000FF"/>
                </a:solidFill>
              </a:rPr>
              <a:t>вероятностные</a:t>
            </a:r>
            <a:endParaRPr lang="en-US" sz="3600" b="1">
              <a:solidFill>
                <a:srgbClr val="FF6600"/>
              </a:solidFill>
            </a:endParaRPr>
          </a:p>
        </p:txBody>
      </p:sp>
      <p:sp>
        <p:nvSpPr>
          <p:cNvPr id="58377" name="Text Box 16"/>
          <p:cNvSpPr txBox="1">
            <a:spLocks noChangeArrowheads="1"/>
          </p:cNvSpPr>
          <p:nvPr/>
        </p:nvSpPr>
        <p:spPr bwMode="auto">
          <a:xfrm>
            <a:off x="2895600" y="3733800"/>
            <a:ext cx="548640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3600" b="1" i="1">
                <a:solidFill>
                  <a:srgbClr val="0000FF"/>
                </a:solidFill>
              </a:rPr>
              <a:t>оптимизационные</a:t>
            </a:r>
            <a:endParaRPr lang="en-US" sz="3600" b="1">
              <a:solidFill>
                <a:srgbClr val="FF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smtClean="0"/>
              <a:t>Основные задачи решаемые </a:t>
            </a:r>
            <a:r>
              <a:rPr lang="en-US" sz="3200" smtClean="0"/>
              <a:t>Data Mining</a:t>
            </a:r>
            <a:endParaRPr lang="en-US" sz="3200" smtClean="0">
              <a:solidFill>
                <a:schemeClr val="accent1"/>
              </a:solidFill>
            </a:endParaRP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/>
          </a:p>
        </p:txBody>
      </p:sp>
      <p:sp>
        <p:nvSpPr>
          <p:cNvPr id="6967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6967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alpha val="36000"/>
                </a:schemeClr>
              </a:gs>
              <a:gs pos="100000">
                <a:schemeClr val="hlink">
                  <a:gamma/>
                  <a:tint val="33725"/>
                  <a:invGamma/>
                </a:schemeClr>
              </a:gs>
            </a:gsLst>
            <a:lin ang="540000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59398" name="AutoShape 48"/>
          <p:cNvSpPr>
            <a:spLocks noChangeArrowheads="1"/>
          </p:cNvSpPr>
          <p:nvPr/>
        </p:nvSpPr>
        <p:spPr bwMode="gray">
          <a:xfrm>
            <a:off x="1905000" y="4876800"/>
            <a:ext cx="6934200" cy="9144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2000" b="1"/>
              <a:t>выявление объектов данных, не соответствующих </a:t>
            </a:r>
          </a:p>
          <a:p>
            <a:pPr eaLnBrk="0" hangingPunct="0"/>
            <a:r>
              <a:rPr lang="ru-RU" sz="2000" b="1"/>
              <a:t>характеристикам и поведению, общим для всех </a:t>
            </a:r>
          </a:p>
          <a:p>
            <a:pPr eaLnBrk="0" hangingPunct="0"/>
            <a:r>
              <a:rPr lang="ru-RU" sz="2000" b="1"/>
              <a:t>рассматриваемых данных</a:t>
            </a:r>
            <a:endParaRPr lang="en-US" sz="2000" b="1">
              <a:solidFill>
                <a:schemeClr val="tx2"/>
              </a:solidFill>
            </a:endParaRPr>
          </a:p>
        </p:txBody>
      </p:sp>
      <p:sp>
        <p:nvSpPr>
          <p:cNvPr id="59399" name="AutoShape 49"/>
          <p:cNvSpPr>
            <a:spLocks noChangeArrowheads="1"/>
          </p:cNvSpPr>
          <p:nvPr/>
        </p:nvSpPr>
        <p:spPr bwMode="gray">
          <a:xfrm>
            <a:off x="2286000" y="3886200"/>
            <a:ext cx="4724400" cy="8382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2400" b="1"/>
              <a:t>поиск типовых образцов на </a:t>
            </a:r>
          </a:p>
          <a:p>
            <a:pPr eaLnBrk="0" hangingPunct="0"/>
            <a:r>
              <a:rPr lang="ru-RU" sz="2400" b="1"/>
              <a:t>заданном множестве</a:t>
            </a:r>
            <a:endParaRPr lang="en-US" sz="2400" b="1">
              <a:solidFill>
                <a:schemeClr val="tx2"/>
              </a:solidFill>
            </a:endParaRPr>
          </a:p>
        </p:txBody>
      </p:sp>
      <p:sp>
        <p:nvSpPr>
          <p:cNvPr id="59400" name="AutoShape 50"/>
          <p:cNvSpPr>
            <a:spLocks noChangeArrowheads="1"/>
          </p:cNvSpPr>
          <p:nvPr/>
        </p:nvSpPr>
        <p:spPr bwMode="gray">
          <a:xfrm>
            <a:off x="2362200" y="3200400"/>
            <a:ext cx="41148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2400" b="1"/>
              <a:t>выявление ассоциаций</a:t>
            </a:r>
            <a:endParaRPr lang="en-US" sz="2400" b="1">
              <a:solidFill>
                <a:schemeClr val="tx2"/>
              </a:solidFill>
            </a:endParaRPr>
          </a:p>
        </p:txBody>
      </p:sp>
      <p:sp>
        <p:nvSpPr>
          <p:cNvPr id="59401" name="AutoShape 51"/>
          <p:cNvSpPr>
            <a:spLocks noChangeArrowheads="1"/>
          </p:cNvSpPr>
          <p:nvPr/>
        </p:nvSpPr>
        <p:spPr bwMode="gray">
          <a:xfrm>
            <a:off x="2133600" y="2286000"/>
            <a:ext cx="3048000" cy="4572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2400" b="1"/>
              <a:t>кластеризация</a:t>
            </a:r>
            <a:endParaRPr lang="en-US" sz="2400" b="1">
              <a:solidFill>
                <a:schemeClr val="tx2"/>
              </a:solidFill>
            </a:endParaRPr>
          </a:p>
        </p:txBody>
      </p:sp>
      <p:sp>
        <p:nvSpPr>
          <p:cNvPr id="59402" name="AutoShape 52"/>
          <p:cNvSpPr>
            <a:spLocks noChangeArrowheads="1"/>
          </p:cNvSpPr>
          <p:nvPr/>
        </p:nvSpPr>
        <p:spPr bwMode="gray">
          <a:xfrm>
            <a:off x="1371600" y="1447800"/>
            <a:ext cx="28194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2400" b="1"/>
              <a:t>классификация</a:t>
            </a:r>
            <a:endParaRPr lang="en-US" sz="2400" b="1">
              <a:solidFill>
                <a:schemeClr val="tx2"/>
              </a:solidFill>
            </a:endParaRPr>
          </a:p>
        </p:txBody>
      </p:sp>
      <p:grpSp>
        <p:nvGrpSpPr>
          <p:cNvPr id="59403" name="Group 53"/>
          <p:cNvGrpSpPr>
            <a:grpSpLocks/>
          </p:cNvGrpSpPr>
          <p:nvPr/>
        </p:nvGrpSpPr>
        <p:grpSpPr bwMode="auto">
          <a:xfrm>
            <a:off x="990600" y="1600200"/>
            <a:ext cx="381000" cy="381000"/>
            <a:chOff x="2078" y="1680"/>
            <a:chExt cx="1615" cy="1615"/>
          </a:xfrm>
        </p:grpSpPr>
        <p:sp>
          <p:nvSpPr>
            <p:cNvPr id="59440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41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88" name="Oval 56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43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45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59404" name="Group 60"/>
          <p:cNvGrpSpPr>
            <a:grpSpLocks/>
          </p:cNvGrpSpPr>
          <p:nvPr/>
        </p:nvGrpSpPr>
        <p:grpSpPr bwMode="auto">
          <a:xfrm>
            <a:off x="1828800" y="2438400"/>
            <a:ext cx="381000" cy="381000"/>
            <a:chOff x="2078" y="1680"/>
            <a:chExt cx="1615" cy="1615"/>
          </a:xfrm>
        </p:grpSpPr>
        <p:sp>
          <p:nvSpPr>
            <p:cNvPr id="59434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35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95" name="Oval 63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7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7" name="Oval 65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9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59405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59428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29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02" name="Oval 70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1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3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59406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59422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23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09" name="Oval 77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25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11" name="Oval 79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27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4532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59407" name="Group 81"/>
          <p:cNvGrpSpPr>
            <a:grpSpLocks/>
          </p:cNvGrpSpPr>
          <p:nvPr/>
        </p:nvGrpSpPr>
        <p:grpSpPr bwMode="auto">
          <a:xfrm>
            <a:off x="1600200" y="5181600"/>
            <a:ext cx="355600" cy="381000"/>
            <a:chOff x="2078" y="1680"/>
            <a:chExt cx="1615" cy="1615"/>
          </a:xfrm>
        </p:grpSpPr>
        <p:sp>
          <p:nvSpPr>
            <p:cNvPr id="5941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1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16" name="Oval 84"/>
            <p:cNvSpPr>
              <a:spLocks noChangeArrowheads="1"/>
            </p:cNvSpPr>
            <p:nvPr/>
          </p:nvSpPr>
          <p:spPr bwMode="gray">
            <a:xfrm>
              <a:off x="2251" y="1855"/>
              <a:ext cx="1262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1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18" name="Oval 86"/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2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59408" name="Group 81"/>
          <p:cNvGrpSpPr>
            <a:grpSpLocks/>
          </p:cNvGrpSpPr>
          <p:nvPr/>
        </p:nvGrpSpPr>
        <p:grpSpPr bwMode="auto">
          <a:xfrm>
            <a:off x="914400" y="5791200"/>
            <a:ext cx="355600" cy="381000"/>
            <a:chOff x="2078" y="1680"/>
            <a:chExt cx="1615" cy="1615"/>
          </a:xfrm>
        </p:grpSpPr>
        <p:sp>
          <p:nvSpPr>
            <p:cNvPr id="5941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1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1" name="Oval 84"/>
            <p:cNvSpPr>
              <a:spLocks noChangeArrowheads="1"/>
            </p:cNvSpPr>
            <p:nvPr/>
          </p:nvSpPr>
          <p:spPr bwMode="gray">
            <a:xfrm>
              <a:off x="2251" y="1855"/>
              <a:ext cx="1262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1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53" name="Oval 86"/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1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sp>
        <p:nvSpPr>
          <p:cNvPr id="59409" name="AutoShape 48"/>
          <p:cNvSpPr>
            <a:spLocks noChangeArrowheads="1"/>
          </p:cNvSpPr>
          <p:nvPr/>
        </p:nvSpPr>
        <p:spPr bwMode="gray">
          <a:xfrm>
            <a:off x="1219200" y="5867400"/>
            <a:ext cx="7772400" cy="609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2400" b="1"/>
              <a:t>моделирование тенденций во временных рядах</a:t>
            </a:r>
            <a:endParaRPr lang="en-US" sz="2400" b="1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60419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6042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042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042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042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0425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6042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6042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6042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6042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60430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1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600" b="1">
                  <a:solidFill>
                    <a:srgbClr val="FF3300"/>
                  </a:solidFill>
                </a:rPr>
                <a:t>Разведочный анализ данных (РАД)</a:t>
              </a:r>
              <a:r>
                <a:rPr lang="ru-RU" sz="2600" b="1">
                  <a:solidFill>
                    <a:srgbClr val="0000FF"/>
                  </a:solidFill>
                </a:rPr>
                <a:t> применяется для нахождения связей между переменными в ситуациях, когда отсутствуют (или недостаточны) априорные представления о природе этих связей</a:t>
              </a:r>
              <a:endParaRPr lang="en-US" sz="2600" b="1">
                <a:solidFill>
                  <a:srgbClr val="0000FF"/>
                </a:solidFill>
              </a:endParaRPr>
            </a:p>
          </p:txBody>
        </p:sp>
        <p:sp>
          <p:nvSpPr>
            <p:cNvPr id="6043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043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6042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Разведочный анализ данных </a:t>
            </a:r>
            <a:r>
              <a:rPr lang="en-US" sz="2800" smtClean="0"/>
              <a:t>(</a:t>
            </a:r>
            <a:r>
              <a:rPr lang="ru-RU" sz="2800" smtClean="0"/>
              <a:t>РАД</a:t>
            </a:r>
            <a:r>
              <a:rPr lang="en-US" sz="280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Разведочный анализ данных </a:t>
            </a:r>
            <a:r>
              <a:rPr lang="en-US" sz="2800" smtClean="0"/>
              <a:t>(</a:t>
            </a:r>
            <a:r>
              <a:rPr lang="ru-RU" sz="2800" smtClean="0"/>
              <a:t>РАД</a:t>
            </a:r>
            <a:r>
              <a:rPr lang="en-US" sz="2800" smtClean="0"/>
              <a:t>)</a:t>
            </a:r>
          </a:p>
        </p:txBody>
      </p:sp>
      <p:sp>
        <p:nvSpPr>
          <p:cNvPr id="36867" name="AutoShape 3"/>
          <p:cNvSpPr>
            <a:spLocks noChangeArrowheads="1"/>
          </p:cNvSpPr>
          <p:nvPr/>
        </p:nvSpPr>
        <p:spPr bwMode="ltGray">
          <a:xfrm>
            <a:off x="381000" y="1600200"/>
            <a:ext cx="5880100" cy="4495800"/>
          </a:xfrm>
          <a:prstGeom prst="rightArrow">
            <a:avLst>
              <a:gd name="adj1" fmla="val 79306"/>
              <a:gd name="adj2" fmla="val 32395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36868" name="AutoShape 4"/>
          <p:cNvSpPr>
            <a:spLocks noChangeArrowheads="1"/>
          </p:cNvSpPr>
          <p:nvPr/>
        </p:nvSpPr>
        <p:spPr bwMode="blackWhite">
          <a:xfrm>
            <a:off x="762000" y="2209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91429" tIns="45715" rIns="91429" bIns="45715" anchor="ctr"/>
          <a:lstStyle/>
          <a:p>
            <a:pPr algn="ctr">
              <a:defRPr/>
            </a:pPr>
            <a:r>
              <a:rPr lang="ru-RU" sz="2000" b="1">
                <a:solidFill>
                  <a:schemeClr val="bg1"/>
                </a:solidFill>
              </a:rPr>
              <a:t>Процедура анализа </a:t>
            </a:r>
          </a:p>
          <a:p>
            <a:pPr algn="ctr">
              <a:defRPr/>
            </a:pPr>
            <a:r>
              <a:rPr lang="ru-RU" sz="2000" b="1">
                <a:solidFill>
                  <a:schemeClr val="bg1"/>
                </a:solidFill>
              </a:rPr>
              <a:t>распределений переменных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61445" name="AutoShape 5"/>
          <p:cNvSpPr>
            <a:spLocks noChangeArrowheads="1"/>
          </p:cNvSpPr>
          <p:nvPr/>
        </p:nvSpPr>
        <p:spPr bwMode="blackWhite">
          <a:xfrm>
            <a:off x="762000" y="3352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96BB8F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ctr"/>
            <a:r>
              <a:rPr lang="ru-RU" sz="2000" b="1">
                <a:solidFill>
                  <a:schemeClr val="bg1"/>
                </a:solidFill>
              </a:rPr>
              <a:t>Просмотр корреляционных </a:t>
            </a:r>
          </a:p>
          <a:p>
            <a:pPr algn="ctr"/>
            <a:r>
              <a:rPr lang="ru-RU" sz="2000" b="1">
                <a:solidFill>
                  <a:schemeClr val="bg1"/>
                </a:solidFill>
              </a:rPr>
              <a:t>матриц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36870" name="AutoShape 6"/>
          <p:cNvSpPr>
            <a:spLocks noChangeArrowheads="1"/>
          </p:cNvSpPr>
          <p:nvPr/>
        </p:nvSpPr>
        <p:spPr bwMode="blackWhite">
          <a:xfrm>
            <a:off x="762000" y="4495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91429" tIns="45715" rIns="91429" bIns="45715" anchor="ctr"/>
          <a:lstStyle/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</a:rPr>
              <a:t>Анализ многовходовых </a:t>
            </a:r>
          </a:p>
          <a:p>
            <a:pPr algn="ctr" eaLnBrk="0" hangingPunct="0">
              <a:defRPr/>
            </a:pPr>
            <a:r>
              <a:rPr lang="ru-RU" sz="2000" b="1">
                <a:solidFill>
                  <a:schemeClr val="bg1"/>
                </a:solidFill>
              </a:rPr>
              <a:t>таблиц частот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36871" name="AutoShape 7"/>
          <p:cNvSpPr>
            <a:spLocks noChangeArrowheads="1"/>
          </p:cNvSpPr>
          <p:nvPr/>
        </p:nvSpPr>
        <p:spPr bwMode="auto">
          <a:xfrm>
            <a:off x="6108700" y="3276600"/>
            <a:ext cx="3035300" cy="1295400"/>
          </a:xfrm>
          <a:prstGeom prst="roundRect">
            <a:avLst>
              <a:gd name="adj" fmla="val 9106"/>
            </a:avLst>
          </a:prstGeom>
          <a:noFill/>
          <a:ln w="25400">
            <a:noFill/>
            <a:round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>
              <a:defRPr/>
            </a:pPr>
            <a:r>
              <a:rPr lang="ru-RU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Основные методы</a:t>
            </a:r>
            <a:endParaRPr lang="en-US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62467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62469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2470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2471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2472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2473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62474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62475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62476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62477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62478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4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200"/>
                <a:t>Важным </a:t>
              </a:r>
              <a:r>
                <a:rPr lang="ru-RU" sz="2200">
                  <a:solidFill>
                    <a:srgbClr val="0000FF"/>
                  </a:solidFill>
                </a:rPr>
                <a:t>способом описания переменной является</a:t>
              </a:r>
              <a:r>
                <a:rPr lang="ru-RU" sz="2200"/>
                <a:t> </a:t>
              </a:r>
              <a:r>
                <a:rPr lang="ru-RU" sz="2200" b="1">
                  <a:solidFill>
                    <a:srgbClr val="FF3300"/>
                  </a:solidFill>
                </a:rPr>
                <a:t>форма ее распределения</a:t>
              </a:r>
              <a:r>
                <a:rPr lang="ru-RU" sz="2200"/>
                <a:t>, </a:t>
              </a:r>
              <a:r>
                <a:rPr lang="ru-RU" sz="2200">
                  <a:solidFill>
                    <a:srgbClr val="0000FF"/>
                  </a:solidFill>
                </a:rPr>
                <a:t>которая показывает, с какой частотой значения переменной попадают в определенные интервалы</a:t>
              </a:r>
              <a:r>
                <a:rPr lang="ru-RU" sz="2200"/>
                <a:t>. Эти интервалы, называемые </a:t>
              </a:r>
              <a:r>
                <a:rPr lang="ru-RU" sz="2200" i="1">
                  <a:solidFill>
                    <a:srgbClr val="0000FF"/>
                  </a:solidFill>
                </a:rPr>
                <a:t>интервалами группировки</a:t>
              </a:r>
              <a:r>
                <a:rPr lang="ru-RU" sz="2200"/>
                <a:t>, выбираются исследователем. Обычно </a:t>
              </a:r>
              <a:r>
                <a:rPr lang="ru-RU" sz="2200">
                  <a:solidFill>
                    <a:srgbClr val="0000FF"/>
                  </a:solidFill>
                </a:rPr>
                <a:t>исследователя интересует, насколько точно распределение можно аппроксимировать </a:t>
              </a:r>
              <a:r>
                <a:rPr lang="ru-RU" sz="2200" b="1">
                  <a:solidFill>
                    <a:srgbClr val="FF3300"/>
                  </a:solidFill>
                </a:rPr>
                <a:t>нормальным</a:t>
              </a:r>
              <a:r>
                <a:rPr lang="ru-RU" sz="2200"/>
                <a:t>.</a:t>
              </a:r>
              <a:endParaRPr lang="en-US" sz="2200"/>
            </a:p>
          </p:txBody>
        </p:sp>
        <p:sp>
          <p:nvSpPr>
            <p:cNvPr id="62479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2480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624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Анализ распределений переменных</a:t>
            </a: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63491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63493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3494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3495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3496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3497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63498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63499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63500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63501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63502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4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200" b="1">
                  <a:solidFill>
                    <a:srgbClr val="0000FF"/>
                  </a:solidFill>
                </a:rPr>
                <a:t>Если асимметрия</a:t>
              </a:r>
              <a:r>
                <a:rPr lang="ru-RU" sz="2200" b="1"/>
                <a:t> (показывающая отклонение распределения от симметричного) существенно </a:t>
              </a:r>
              <a:r>
                <a:rPr lang="ru-RU" sz="2200" b="1">
                  <a:solidFill>
                    <a:srgbClr val="0000FF"/>
                  </a:solidFill>
                </a:rPr>
                <a:t>отличается от 0, то распределение несимметрично</a:t>
              </a:r>
              <a:r>
                <a:rPr lang="ru-RU" sz="2200" b="1"/>
                <a:t>, в то время как нормальное распределение абсолютно симметрично. Итак, </a:t>
              </a:r>
              <a:r>
                <a:rPr lang="ru-RU" sz="2200" b="1">
                  <a:solidFill>
                    <a:srgbClr val="0000FF"/>
                  </a:solidFill>
                </a:rPr>
                <a:t>у симметричного распределения асимметрия равна 0</a:t>
              </a:r>
              <a:r>
                <a:rPr lang="ru-RU" sz="2200" b="1"/>
                <a:t>. </a:t>
              </a:r>
              <a:r>
                <a:rPr lang="ru-RU" sz="2200" b="1">
                  <a:solidFill>
                    <a:srgbClr val="FF3300"/>
                  </a:solidFill>
                </a:rPr>
                <a:t>Асимметрия распределения с длинным правым хвостом положительна</a:t>
              </a:r>
              <a:r>
                <a:rPr lang="ru-RU" sz="2200" b="1"/>
                <a:t>.</a:t>
              </a:r>
              <a:endParaRPr lang="en-US" sz="2200" b="1"/>
            </a:p>
          </p:txBody>
        </p:sp>
        <p:sp>
          <p:nvSpPr>
            <p:cNvPr id="63503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3504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634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Анализ распределений переменных</a:t>
            </a: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64515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64517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4518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4519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4520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4521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64522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64523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64524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64525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64526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4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000">
                  <a:solidFill>
                    <a:srgbClr val="FF3300"/>
                  </a:solidFill>
                </a:rPr>
                <a:t>Если распределение имеет длинный левый хвост, то его </a:t>
              </a:r>
              <a:r>
                <a:rPr lang="ru-RU" sz="2000" b="1">
                  <a:solidFill>
                    <a:srgbClr val="FF3300"/>
                  </a:solidFill>
                </a:rPr>
                <a:t>асимметрия отрицательна</a:t>
              </a:r>
              <a:r>
                <a:rPr lang="ru-RU" sz="2000"/>
                <a:t>. Далее, если </a:t>
              </a:r>
              <a:r>
                <a:rPr lang="ru-RU" sz="2000">
                  <a:solidFill>
                    <a:srgbClr val="0000FF"/>
                  </a:solidFill>
                </a:rPr>
                <a:t>эксцесс</a:t>
              </a:r>
              <a:r>
                <a:rPr lang="ru-RU" sz="2000"/>
                <a:t> (показывающий "остроту пика" распределения) существенно </a:t>
              </a:r>
              <a:r>
                <a:rPr lang="ru-RU" sz="2000">
                  <a:solidFill>
                    <a:srgbClr val="0000FF"/>
                  </a:solidFill>
                </a:rPr>
                <a:t>отличен от 0</a:t>
              </a:r>
              <a:r>
                <a:rPr lang="ru-RU" sz="2000"/>
                <a:t>, то распределение имеет или более закругленный пик, чем нормальное, или, напротив, имеет более острый пик (возможно, имеется несколько пиков). Обычно, </a:t>
              </a:r>
              <a:r>
                <a:rPr lang="ru-RU" sz="2000">
                  <a:solidFill>
                    <a:srgbClr val="FF3300"/>
                  </a:solidFill>
                </a:rPr>
                <a:t>если </a:t>
              </a:r>
              <a:r>
                <a:rPr lang="ru-RU" sz="2000" b="1">
                  <a:solidFill>
                    <a:srgbClr val="FF3300"/>
                  </a:solidFill>
                </a:rPr>
                <a:t>эксцесс положителен, то пик заострен</a:t>
              </a:r>
              <a:r>
                <a:rPr lang="ru-RU" sz="2000">
                  <a:solidFill>
                    <a:srgbClr val="FF3300"/>
                  </a:solidFill>
                </a:rPr>
                <a:t>, если </a:t>
              </a:r>
              <a:r>
                <a:rPr lang="ru-RU" sz="2000" b="1">
                  <a:solidFill>
                    <a:srgbClr val="FF3300"/>
                  </a:solidFill>
                </a:rPr>
                <a:t>отрицательный, то пик закруглен</a:t>
              </a:r>
              <a:r>
                <a:rPr lang="ru-RU" sz="2000">
                  <a:solidFill>
                    <a:srgbClr val="FF3300"/>
                  </a:solidFill>
                </a:rPr>
                <a:t>. Эксцесс нормального распределения равен 0.</a:t>
              </a:r>
              <a:endParaRPr lang="en-US" sz="2000">
                <a:solidFill>
                  <a:srgbClr val="FF3300"/>
                </a:solidFill>
              </a:endParaRPr>
            </a:p>
          </p:txBody>
        </p:sp>
        <p:sp>
          <p:nvSpPr>
            <p:cNvPr id="64527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4528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645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Анализ распределений переменных</a:t>
            </a: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pic>
        <p:nvPicPr>
          <p:cNvPr id="65539" name="Picture 8" descr="Картинка 56 из 115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066800"/>
            <a:ext cx="7467600" cy="531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0" name="Rectangle 2"/>
          <p:cNvSpPr>
            <a:spLocks noChangeArrowheads="1"/>
          </p:cNvSpPr>
          <p:nvPr/>
        </p:nvSpPr>
        <p:spPr bwMode="black">
          <a:xfrm>
            <a:off x="838200" y="152400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800" b="1">
                <a:solidFill>
                  <a:schemeClr val="bg1"/>
                </a:solidFill>
              </a:rPr>
              <a:t>Анализ распределений переменных</a:t>
            </a:r>
            <a:endParaRPr 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66563" name="Rectangle 2"/>
          <p:cNvSpPr>
            <a:spLocks noChangeArrowheads="1"/>
          </p:cNvSpPr>
          <p:nvPr/>
        </p:nvSpPr>
        <p:spPr bwMode="black">
          <a:xfrm>
            <a:off x="838200" y="152400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800" b="1">
                <a:solidFill>
                  <a:schemeClr val="bg1"/>
                </a:solidFill>
              </a:rPr>
              <a:t>Анализ распределений переменных</a:t>
            </a:r>
            <a:endParaRPr lang="en-US" sz="2800" b="1">
              <a:solidFill>
                <a:schemeClr val="bg1"/>
              </a:solidFill>
            </a:endParaRPr>
          </a:p>
        </p:txBody>
      </p:sp>
      <p:pic>
        <p:nvPicPr>
          <p:cNvPr id="66564" name="Picture 3" descr="Гистограмм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219200"/>
            <a:ext cx="7239000" cy="515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4400" dirty="0" smtClean="0"/>
              <a:t>Разделы дисциплины</a:t>
            </a:r>
            <a:endParaRPr lang="en-US" sz="4400" dirty="0" smtClean="0">
              <a:solidFill>
                <a:schemeClr val="accent1"/>
              </a:solidFill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/>
          </a:p>
        </p:txBody>
      </p:sp>
      <p:sp>
        <p:nvSpPr>
          <p:cNvPr id="6967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6967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alpha val="36000"/>
                </a:schemeClr>
              </a:gs>
              <a:gs pos="100000">
                <a:schemeClr val="hlink">
                  <a:gamma/>
                  <a:tint val="33725"/>
                  <a:invGamma/>
                </a:schemeClr>
              </a:gs>
            </a:gsLst>
            <a:lin ang="540000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29702" name="AutoShape 48"/>
          <p:cNvSpPr>
            <a:spLocks noChangeArrowheads="1"/>
          </p:cNvSpPr>
          <p:nvPr/>
        </p:nvSpPr>
        <p:spPr bwMode="gray">
          <a:xfrm>
            <a:off x="1905000" y="5029200"/>
            <a:ext cx="6477000" cy="762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dirty="0"/>
              <a:t>Развитие технологий проектирования информационных, </a:t>
            </a:r>
            <a:endParaRPr lang="ru-RU" dirty="0" smtClean="0"/>
          </a:p>
          <a:p>
            <a:pPr eaLnBrk="0" hangingPunct="0"/>
            <a:r>
              <a:rPr lang="ru-RU" dirty="0" smtClean="0"/>
              <a:t>автоматизированных </a:t>
            </a:r>
            <a:r>
              <a:rPr lang="ru-RU" dirty="0"/>
              <a:t>и автоматических систем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9703" name="AutoShape 49"/>
          <p:cNvSpPr>
            <a:spLocks noChangeArrowheads="1"/>
          </p:cNvSpPr>
          <p:nvPr/>
        </p:nvSpPr>
        <p:spPr bwMode="gray">
          <a:xfrm>
            <a:off x="2317750" y="4191000"/>
            <a:ext cx="5988050" cy="6858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dirty="0"/>
              <a:t>Проблемы компьютерного моделирования сложных </a:t>
            </a:r>
            <a:endParaRPr lang="ru-RU" dirty="0" smtClean="0"/>
          </a:p>
          <a:p>
            <a:pPr eaLnBrk="0" hangingPunct="0"/>
            <a:r>
              <a:rPr lang="ru-RU" dirty="0" smtClean="0"/>
              <a:t>систем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9704" name="AutoShape 50"/>
          <p:cNvSpPr>
            <a:spLocks noChangeArrowheads="1"/>
          </p:cNvSpPr>
          <p:nvPr/>
        </p:nvSpPr>
        <p:spPr bwMode="gray">
          <a:xfrm>
            <a:off x="2438400" y="3276600"/>
            <a:ext cx="6324600" cy="838199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dirty="0"/>
              <a:t>Перспективы развития средств интеллектуального </a:t>
            </a:r>
            <a:endParaRPr lang="ru-RU" dirty="0" smtClean="0"/>
          </a:p>
          <a:p>
            <a:pPr eaLnBrk="0" hangingPunct="0"/>
            <a:r>
              <a:rPr lang="ru-RU" dirty="0" smtClean="0"/>
              <a:t>анализа </a:t>
            </a:r>
            <a:r>
              <a:rPr lang="ru-RU" dirty="0"/>
              <a:t>данных и управления знаниями, </a:t>
            </a:r>
            <a:endParaRPr lang="ru-RU" dirty="0" smtClean="0"/>
          </a:p>
          <a:p>
            <a:pPr eaLnBrk="0" hangingPunct="0"/>
            <a:r>
              <a:rPr lang="ru-RU" dirty="0" smtClean="0"/>
              <a:t>интегрированными </a:t>
            </a:r>
            <a:r>
              <a:rPr lang="ru-RU" dirty="0"/>
              <a:t>из разных предметных областей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9705" name="AutoShape 51"/>
          <p:cNvSpPr>
            <a:spLocks noChangeArrowheads="1"/>
          </p:cNvSpPr>
          <p:nvPr/>
        </p:nvSpPr>
        <p:spPr bwMode="gray">
          <a:xfrm>
            <a:off x="2209800" y="2209800"/>
            <a:ext cx="6629400" cy="8382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dirty="0"/>
              <a:t>Проблемы и тенденции развития программного </a:t>
            </a:r>
            <a:endParaRPr lang="ru-RU" dirty="0" smtClean="0"/>
          </a:p>
          <a:p>
            <a:pPr eaLnBrk="0" hangingPunct="0"/>
            <a:r>
              <a:rPr lang="ru-RU" dirty="0" smtClean="0"/>
              <a:t>обеспечения </a:t>
            </a:r>
            <a:r>
              <a:rPr lang="ru-RU" dirty="0"/>
              <a:t>и вычислительной техники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9706" name="AutoShape 52"/>
          <p:cNvSpPr>
            <a:spLocks noChangeArrowheads="1"/>
          </p:cNvSpPr>
          <p:nvPr/>
        </p:nvSpPr>
        <p:spPr bwMode="gray">
          <a:xfrm>
            <a:off x="1371600" y="1447800"/>
            <a:ext cx="6997700" cy="609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dirty="0"/>
              <a:t>Основные этапы, тенденции и риски развития </a:t>
            </a:r>
            <a:r>
              <a:rPr lang="ru-RU" dirty="0" smtClean="0"/>
              <a:t>компьютерных</a:t>
            </a:r>
          </a:p>
          <a:p>
            <a:pPr eaLnBrk="0" hangingPunct="0"/>
            <a:r>
              <a:rPr lang="ru-RU" dirty="0" smtClean="0"/>
              <a:t>технологий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990600" y="1600200"/>
            <a:ext cx="381000" cy="381000"/>
            <a:chOff x="2078" y="1680"/>
            <a:chExt cx="1615" cy="1615"/>
          </a:xfrm>
        </p:grpSpPr>
        <p:sp>
          <p:nvSpPr>
            <p:cNvPr id="29744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9745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88" name="Oval 56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47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49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828800" y="2438400"/>
            <a:ext cx="381000" cy="381000"/>
            <a:chOff x="2078" y="1680"/>
            <a:chExt cx="1615" cy="1615"/>
          </a:xfrm>
        </p:grpSpPr>
        <p:sp>
          <p:nvSpPr>
            <p:cNvPr id="2973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973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95" name="Oval 63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4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7" name="Oval 65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4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297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97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02" name="Oval 70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29726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9727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09" name="Oval 77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29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11" name="Oval 79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31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4532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00200" y="5181600"/>
            <a:ext cx="355600" cy="381000"/>
            <a:chOff x="2078" y="1680"/>
            <a:chExt cx="1615" cy="1615"/>
          </a:xfrm>
        </p:grpSpPr>
        <p:sp>
          <p:nvSpPr>
            <p:cNvPr id="2972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972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16" name="Oval 84"/>
            <p:cNvSpPr>
              <a:spLocks noChangeArrowheads="1"/>
            </p:cNvSpPr>
            <p:nvPr/>
          </p:nvSpPr>
          <p:spPr bwMode="gray">
            <a:xfrm>
              <a:off x="2251" y="1855"/>
              <a:ext cx="1262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2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18" name="Oval 86"/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2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7" name="Group 81"/>
          <p:cNvGrpSpPr>
            <a:grpSpLocks/>
          </p:cNvGrpSpPr>
          <p:nvPr/>
        </p:nvGrpSpPr>
        <p:grpSpPr bwMode="auto">
          <a:xfrm>
            <a:off x="914400" y="5791200"/>
            <a:ext cx="355600" cy="381000"/>
            <a:chOff x="2078" y="1680"/>
            <a:chExt cx="1615" cy="1615"/>
          </a:xfrm>
        </p:grpSpPr>
        <p:sp>
          <p:nvSpPr>
            <p:cNvPr id="29714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9715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1" name="Oval 84"/>
            <p:cNvSpPr>
              <a:spLocks noChangeArrowheads="1"/>
            </p:cNvSpPr>
            <p:nvPr/>
          </p:nvSpPr>
          <p:spPr bwMode="gray">
            <a:xfrm>
              <a:off x="2251" y="1855"/>
              <a:ext cx="1262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17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53" name="Oval 86"/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19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sp>
        <p:nvSpPr>
          <p:cNvPr id="29713" name="AutoShape 48"/>
          <p:cNvSpPr>
            <a:spLocks noChangeArrowheads="1"/>
          </p:cNvSpPr>
          <p:nvPr/>
        </p:nvSpPr>
        <p:spPr bwMode="gray">
          <a:xfrm>
            <a:off x="1219200" y="5867400"/>
            <a:ext cx="6705600" cy="609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dirty="0"/>
              <a:t>Направления развития систем поддержки жизненного </a:t>
            </a:r>
            <a:endParaRPr lang="ru-RU" dirty="0" smtClean="0"/>
          </a:p>
          <a:p>
            <a:pPr eaLnBrk="0" hangingPunct="0"/>
            <a:r>
              <a:rPr lang="ru-RU" dirty="0" smtClean="0"/>
              <a:t>цикла </a:t>
            </a:r>
            <a:r>
              <a:rPr lang="ru-RU" dirty="0"/>
              <a:t>наукоёмкой продукции</a:t>
            </a:r>
            <a:endParaRPr lang="en-US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Заголовок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smtClean="0"/>
              <a:t>Проблема семантического сжатия информации</a:t>
            </a:r>
            <a:endParaRPr lang="ru-RU" sz="2800" smtClean="0"/>
          </a:p>
        </p:txBody>
      </p:sp>
      <p:graphicFrame>
        <p:nvGraphicFramePr>
          <p:cNvPr id="5" name="Содержимое 4"/>
          <p:cNvGraphicFramePr>
            <a:graphicFrameLocks noGrp="1"/>
          </p:cNvGraphicFramePr>
          <p:nvPr>
            <p:ph idx="1"/>
          </p:nvPr>
        </p:nvGraphicFramePr>
        <p:xfrm>
          <a:off x="457200" y="1076325"/>
          <a:ext cx="8229600" cy="524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5844" name="Нижний колонтитул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Company  Logo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68611" name="Rectangle 2"/>
          <p:cNvSpPr>
            <a:spLocks noChangeArrowheads="1"/>
          </p:cNvSpPr>
          <p:nvPr/>
        </p:nvSpPr>
        <p:spPr bwMode="black">
          <a:xfrm>
            <a:off x="990600" y="152400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ru-RU" sz="2800" b="1">
                <a:solidFill>
                  <a:schemeClr val="bg1"/>
                </a:solidFill>
              </a:rPr>
              <a:t>Анализ распределений переменных</a:t>
            </a:r>
            <a:endParaRPr lang="en-US" sz="2800" b="1">
              <a:solidFill>
                <a:schemeClr val="bg1"/>
              </a:solidFill>
            </a:endParaRPr>
          </a:p>
        </p:txBody>
      </p:sp>
      <p:pic>
        <p:nvPicPr>
          <p:cNvPr id="68612" name="Picture 2" descr="Исследование корреляций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066800"/>
            <a:ext cx="7010400" cy="529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69635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69637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38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39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40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41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69642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69643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69644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69645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69646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3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300">
                  <a:solidFill>
                    <a:srgbClr val="FF3300"/>
                  </a:solidFill>
                </a:rPr>
                <a:t>Корреляция представляет собой меру зависимости переменных</a:t>
              </a:r>
              <a:r>
                <a:rPr lang="ru-RU" sz="2300"/>
                <a:t>. Наиболее известна корреляция Пирсона. При вычислении корреляции Пирсона предполагается, что переменные измерены, как минимум, в интервальной шкале. Некоторые другие коэффициенты корреляции могут быть вычислены для менее информативных шкал.</a:t>
              </a:r>
              <a:endParaRPr lang="en-US" sz="2300"/>
            </a:p>
          </p:txBody>
        </p:sp>
        <p:sp>
          <p:nvSpPr>
            <p:cNvPr id="69647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48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6963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Разведочный анализ корреляционных матриц</a:t>
            </a: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70659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7066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066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066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066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0665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7066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066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066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066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0670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58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0975" lvl="1" indent="241300" algn="just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None/>
                <a:tabLst>
                  <a:tab pos="6280150" algn="l"/>
                </a:tabLst>
              </a:pPr>
              <a:r>
                <a:rPr lang="ru-RU" sz="2400" dirty="0">
                  <a:solidFill>
                    <a:srgbClr val="FF3300"/>
                  </a:solidFill>
                </a:rPr>
                <a:t>Коэффициенты корреляции изменяются в пределах от</a:t>
              </a:r>
              <a:r>
                <a:rPr lang="en-US" sz="2400" dirty="0">
                  <a:solidFill>
                    <a:srgbClr val="FF3300"/>
                  </a:solidFill>
                </a:rPr>
                <a:t>   -</a:t>
              </a:r>
              <a:r>
                <a:rPr lang="ru-RU" sz="2400" dirty="0">
                  <a:solidFill>
                    <a:srgbClr val="FF3300"/>
                  </a:solidFill>
                </a:rPr>
                <a:t>1.00 до +1.00</a:t>
              </a:r>
              <a:r>
                <a:rPr lang="ru-RU" sz="2400" dirty="0">
                  <a:solidFill>
                    <a:schemeClr val="tx2"/>
                  </a:solidFill>
                </a:rPr>
                <a:t>. </a:t>
              </a:r>
              <a:r>
                <a:rPr lang="ru-RU" sz="2400" dirty="0" smtClean="0">
                  <a:solidFill>
                    <a:schemeClr val="tx2"/>
                  </a:solidFill>
                </a:rPr>
                <a:t>    </a:t>
              </a:r>
              <a:r>
                <a:rPr lang="ru-RU" sz="2400" dirty="0" smtClean="0">
                  <a:solidFill>
                    <a:srgbClr val="0000FF"/>
                  </a:solidFill>
                </a:rPr>
                <a:t>Значение -1.00 </a:t>
              </a:r>
              <a:r>
                <a:rPr lang="ru-RU" sz="2400" dirty="0">
                  <a:solidFill>
                    <a:srgbClr val="0000FF"/>
                  </a:solidFill>
                </a:rPr>
                <a:t>означает, что переменные имеют строгую отрицательную корреляцию. Значение +1.00 означает, что переменные имеют строгую положительную корреляцию. Значение 0.00 означает отсутствие корреляции.</a:t>
              </a:r>
              <a:endParaRPr lang="ru-RU" sz="2400" i="1" dirty="0">
                <a:solidFill>
                  <a:srgbClr val="0000FF"/>
                </a:solidFill>
              </a:endParaRPr>
            </a:p>
            <a:p>
              <a:pPr marL="180975" lvl="1" indent="241300" algn="just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None/>
                <a:tabLst>
                  <a:tab pos="6280150" algn="l"/>
                </a:tabLst>
              </a:pPr>
              <a:endParaRPr lang="en-US" sz="2300" dirty="0"/>
            </a:p>
          </p:txBody>
        </p:sp>
        <p:sp>
          <p:nvSpPr>
            <p:cNvPr id="7067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067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7066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Разведочный анализ корреляционных матриц</a:t>
            </a: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71683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716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16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16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1688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16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716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16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16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16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1694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40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0975" lvl="1" indent="241300" algn="just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None/>
                <a:tabLst>
                  <a:tab pos="6280150" algn="l"/>
                </a:tabLst>
              </a:pPr>
              <a:r>
                <a:rPr lang="ru-RU" sz="2400"/>
                <a:t>Наиболее часто используемый </a:t>
              </a:r>
              <a:r>
                <a:rPr lang="ru-RU" sz="2400">
                  <a:solidFill>
                    <a:srgbClr val="FF3300"/>
                  </a:solidFill>
                </a:rPr>
                <a:t>коэффициент корреляции Пирсона (</a:t>
              </a:r>
              <a:r>
                <a:rPr lang="en-US" sz="2400">
                  <a:solidFill>
                    <a:srgbClr val="FF3300"/>
                  </a:solidFill>
                </a:rPr>
                <a:t>r</a:t>
              </a:r>
              <a:r>
                <a:rPr lang="ru-RU" sz="2400">
                  <a:solidFill>
                    <a:srgbClr val="FF3300"/>
                  </a:solidFill>
                </a:rPr>
                <a:t>) называется также линейной корреляцией</a:t>
              </a:r>
              <a:r>
                <a:rPr lang="ru-RU" sz="2400"/>
                <a:t>, т.к. измеряет степень линейных связей между переменными. Важно, что </a:t>
              </a:r>
              <a:r>
                <a:rPr lang="ru-RU" sz="2400">
                  <a:solidFill>
                    <a:srgbClr val="0000FF"/>
                  </a:solidFill>
                </a:rPr>
                <a:t>значение коэффициента корреляции не зависит от масштаба измерения</a:t>
              </a:r>
              <a:r>
                <a:rPr lang="ru-RU" sz="2400"/>
                <a:t>.</a:t>
              </a:r>
              <a:r>
                <a:rPr lang="ru-RU"/>
                <a:t> </a:t>
              </a:r>
              <a:endParaRPr lang="ru-RU" sz="2400" i="1">
                <a:solidFill>
                  <a:srgbClr val="0000FF"/>
                </a:solidFill>
              </a:endParaRPr>
            </a:p>
            <a:p>
              <a:pPr marL="180975" lvl="1" indent="241300" algn="just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None/>
                <a:tabLst>
                  <a:tab pos="6280150" algn="l"/>
                </a:tabLst>
              </a:pPr>
              <a:endParaRPr lang="en-US" sz="2300"/>
            </a:p>
          </p:txBody>
        </p:sp>
        <p:sp>
          <p:nvSpPr>
            <p:cNvPr id="71695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1696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716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Разведочный анализ корреляционных матриц</a:t>
            </a: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72707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72709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2710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2711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2712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2713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72714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2715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2716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2717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2718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60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0975" lvl="1" indent="241300" algn="just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None/>
                <a:tabLst>
                  <a:tab pos="6280150" algn="l"/>
                </a:tabLst>
              </a:pPr>
              <a:r>
                <a:rPr lang="ru-RU" sz="2100" b="1">
                  <a:solidFill>
                    <a:srgbClr val="0000FF"/>
                  </a:solidFill>
                </a:rPr>
                <a:t>Корреляция высокая, если на графике зависимость выражена прямой линией (с положительным или отрицательным углом наклона). </a:t>
              </a:r>
              <a:r>
                <a:rPr lang="ru-RU" sz="2100" b="1">
                  <a:solidFill>
                    <a:srgbClr val="FF3300"/>
                  </a:solidFill>
                </a:rPr>
                <a:t>Интервальная шкала</a:t>
              </a:r>
              <a:r>
                <a:rPr lang="ru-RU" sz="2100" b="1"/>
                <a:t> позволяет не только упорядочить наблюдения, но и количественно выразить расстояния между ними (на шкале не обязательно присутствует абсолютная нулевая отметка).</a:t>
              </a:r>
            </a:p>
            <a:p>
              <a:pPr marL="180975" lvl="1" indent="241300" algn="just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None/>
                <a:tabLst>
                  <a:tab pos="6280150" algn="l"/>
                </a:tabLst>
              </a:pPr>
              <a:endParaRPr lang="ru-RU" sz="2400" i="1">
                <a:solidFill>
                  <a:srgbClr val="0000FF"/>
                </a:solidFill>
              </a:endParaRPr>
            </a:p>
            <a:p>
              <a:pPr marL="180975" lvl="1" indent="241300" algn="just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None/>
                <a:tabLst>
                  <a:tab pos="6280150" algn="l"/>
                </a:tabLst>
              </a:pPr>
              <a:endParaRPr lang="en-US" sz="2300"/>
            </a:p>
          </p:txBody>
        </p:sp>
        <p:sp>
          <p:nvSpPr>
            <p:cNvPr id="72719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2720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7270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Разведочный анализ корреляционных матриц</a:t>
            </a: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Разведочный анализ корреляционных матриц</a:t>
            </a:r>
            <a:endParaRPr lang="en-US" sz="2800" smtClean="0"/>
          </a:p>
        </p:txBody>
      </p:sp>
      <p:pic>
        <p:nvPicPr>
          <p:cNvPr id="73732" name="Picture 4" descr="Диаграмма рассеяния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0"/>
            <a:ext cx="4648200" cy="446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3" name="Picture 2" descr="Диаграмма рассеяния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524000"/>
            <a:ext cx="4648200" cy="444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74755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74757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4758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4759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4760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4761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74762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4763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4764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4765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4766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6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0975" lvl="1" indent="241300" algn="just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None/>
                <a:tabLst>
                  <a:tab pos="6280150" algn="l"/>
                </a:tabLst>
              </a:pPr>
              <a:r>
                <a:rPr lang="ru-RU" sz="2000" b="1"/>
                <a:t>Проведенная прямая называется </a:t>
              </a:r>
              <a:r>
                <a:rPr lang="ru-RU" sz="2000" b="1" i="1">
                  <a:solidFill>
                    <a:srgbClr val="FF3300"/>
                  </a:solidFill>
                </a:rPr>
                <a:t>прямой регрессии</a:t>
              </a:r>
              <a:r>
                <a:rPr lang="ru-RU" sz="2000" b="1">
                  <a:solidFill>
                    <a:srgbClr val="0000FF"/>
                  </a:solidFill>
                </a:rPr>
                <a:t> </a:t>
              </a:r>
              <a:r>
                <a:rPr lang="ru-RU" sz="2000" b="1"/>
                <a:t>или прямой, построенной </a:t>
              </a:r>
              <a:r>
                <a:rPr lang="ru-RU" sz="2000" b="1" i="1"/>
                <a:t>методом наименьших квадратов</a:t>
              </a:r>
              <a:r>
                <a:rPr lang="ru-RU" sz="2000" b="1"/>
                <a:t>. Последний термин связан с тем, что сумма </a:t>
              </a:r>
              <a:r>
                <a:rPr lang="ru-RU" sz="2000" b="1" i="1"/>
                <a:t>квадратов</a:t>
              </a:r>
              <a:r>
                <a:rPr lang="ru-RU" sz="2000" b="1"/>
                <a:t> расстояний (вычисленных по оси Y) от наблюдаемых точек до прямой является минимальной. Заметим, что использование </a:t>
              </a:r>
              <a:r>
                <a:rPr lang="ru-RU" sz="2000" b="1" i="1"/>
                <a:t>квадратов</a:t>
              </a:r>
              <a:r>
                <a:rPr lang="ru-RU" sz="2000" b="1"/>
                <a:t> расстояний приводит к тому, что оценки параметров прямой сильно реагируют на выбросы.</a:t>
              </a:r>
            </a:p>
            <a:p>
              <a:pPr marL="180975" lvl="1" indent="241300" algn="just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None/>
                <a:tabLst>
                  <a:tab pos="6280150" algn="l"/>
                </a:tabLst>
              </a:pPr>
              <a:endParaRPr lang="ru-RU" sz="2400" i="1">
                <a:solidFill>
                  <a:srgbClr val="0000FF"/>
                </a:solidFill>
              </a:endParaRPr>
            </a:p>
            <a:p>
              <a:pPr marL="180975" lvl="1" indent="241300" algn="just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None/>
                <a:tabLst>
                  <a:tab pos="6280150" algn="l"/>
                </a:tabLst>
              </a:pPr>
              <a:endParaRPr lang="en-US" sz="2300"/>
            </a:p>
          </p:txBody>
        </p:sp>
        <p:sp>
          <p:nvSpPr>
            <p:cNvPr id="74767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4768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7475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Разведочный анализ корреляционных матриц</a:t>
            </a: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75779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7578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578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578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578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5785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7578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578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578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578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5790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36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r>
                <a:rPr lang="ru-RU" sz="1900" b="1" i="1">
                  <a:solidFill>
                    <a:srgbClr val="0000FF"/>
                  </a:solidFill>
                </a:rPr>
                <a:t>Выбросы.</a:t>
              </a:r>
              <a:r>
                <a:rPr lang="ru-RU" sz="1900"/>
                <a:t> По определению, выбросы являются нетипичными, резко выделяющимися наблюдениями. Так как при построении прямой регрессии используется сумма </a:t>
              </a:r>
              <a:r>
                <a:rPr lang="ru-RU" sz="1900" i="1"/>
                <a:t>квадратов </a:t>
              </a:r>
              <a:r>
                <a:rPr lang="ru-RU" sz="1900"/>
                <a:t>расстояний наблюдаемых точек до прямой, то выбросы могут существенно повлиять на наклон прямой и, следовательно, на значение коэффициента корреляции. Поэтому единичный выброс (значение которого возводится в квадрат) способен существенно изменить наклон прямой и, следовательно, значение корреляции.</a:t>
              </a:r>
              <a:endParaRPr lang="en-US" sz="1900"/>
            </a:p>
          </p:txBody>
        </p:sp>
        <p:sp>
          <p:nvSpPr>
            <p:cNvPr id="7579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579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7578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smtClean="0"/>
              <a:t>Разведочный анализ корреляционных матриц</a:t>
            </a: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76803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7680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680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680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6808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680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7681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681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681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681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6814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4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r>
                <a:rPr lang="ru-RU" sz="2200" i="1">
                  <a:solidFill>
                    <a:srgbClr val="0000FF"/>
                  </a:solidFill>
                </a:rPr>
                <a:t>Кросстабуляция</a:t>
              </a:r>
              <a:r>
                <a:rPr lang="ru-RU" sz="2200"/>
                <a:t> - это процесс объединения двух (или нескольких) таблиц частот так, что каждая ячейка (клетка) в построенной таблице представляется единственной комбинацией значений или уровней табулированных переменных. Таким образом, кросстабуляция позволяет совместить частоты появления наблюдений на разных уровнях рассматриваемых факторов.</a:t>
              </a:r>
              <a:endParaRPr lang="en-US" sz="2200"/>
            </a:p>
          </p:txBody>
        </p:sp>
        <p:sp>
          <p:nvSpPr>
            <p:cNvPr id="76815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6816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7680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smtClean="0"/>
              <a:t>Анализ таблиц частот</a:t>
            </a:r>
            <a:endParaRPr lang="en-US" sz="32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77827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77829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7830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7831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7832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7833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77834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7835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7836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7837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7838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2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r>
                <a:rPr lang="ru-RU" sz="2400" b="1"/>
                <a:t>В целях исследования отдельные строки и столбцы таблицы удобно представлять в виде графиков. Полезно также отобразить целую таблицу на отдельном графике. Таблицы с двумя входами можно изобразить на 3-мерной гистограмме.</a:t>
              </a:r>
              <a:r>
                <a:rPr lang="ru-RU"/>
                <a:t> </a:t>
              </a:r>
              <a:endParaRPr lang="en-US"/>
            </a:p>
          </p:txBody>
        </p:sp>
        <p:sp>
          <p:nvSpPr>
            <p:cNvPr id="77839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7840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778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smtClean="0"/>
              <a:t>Анализ таблиц частот</a:t>
            </a:r>
            <a:endParaRPr lang="en-US" sz="32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Заголовок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mtClean="0"/>
              <a:t>Информационные конусы</a:t>
            </a:r>
          </a:p>
        </p:txBody>
      </p:sp>
      <p:graphicFrame>
        <p:nvGraphicFramePr>
          <p:cNvPr id="2050" name="Содержимое 4"/>
          <p:cNvGraphicFramePr>
            <a:graphicFrameLocks noGrp="1"/>
          </p:cNvGraphicFramePr>
          <p:nvPr>
            <p:ph idx="1"/>
          </p:nvPr>
        </p:nvGraphicFramePr>
        <p:xfrm>
          <a:off x="457200" y="1076325"/>
          <a:ext cx="8229600" cy="5248275"/>
        </p:xfrm>
        <a:graphic>
          <a:graphicData uri="http://schemas.openxmlformats.org/presentationml/2006/ole">
            <p:oleObj spid="_x0000_s2050" r:id="rId3" imgW="8230313" imgH="5249111" progId="Excel.Sheet.8">
              <p:embed/>
            </p:oleObj>
          </a:graphicData>
        </a:graphic>
      </p:graphicFrame>
      <p:sp>
        <p:nvSpPr>
          <p:cNvPr id="2052" name="Нижний колонтитул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Company  Logo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788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smtClean="0"/>
              <a:t>Анализ таблиц частот</a:t>
            </a:r>
            <a:endParaRPr lang="en-US" sz="3200" smtClean="0"/>
          </a:p>
        </p:txBody>
      </p:sp>
      <p:pic>
        <p:nvPicPr>
          <p:cNvPr id="78852" name="Picture 2" descr="Трехмерная гистограмм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8534400" cy="524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79875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79877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9878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9879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9880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9881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79882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9883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9884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9885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79886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36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r>
                <a:rPr lang="ru-RU" sz="1900" b="1"/>
                <a:t>Другой способ визуализации таблиц сопряженности - построение </a:t>
              </a:r>
              <a:r>
                <a:rPr lang="ru-RU" sz="1900" b="1">
                  <a:solidFill>
                    <a:srgbClr val="FF3300"/>
                  </a:solidFill>
                </a:rPr>
                <a:t>категоризованной гистограммы, в которой каждая переменная представлена индивидуальными гистограммами на каждом уровне другой переменной</a:t>
              </a:r>
              <a:r>
                <a:rPr lang="ru-RU" sz="1900" b="1"/>
                <a:t>. Преимущество ЗМ гистограммы в том, что она позволяет представить на одном графике таблицу целиком. Достоинство категоризованного графика в том, что он дает возможность точно оценить отдельные частоты в каждой ячейке.</a:t>
              </a:r>
              <a:r>
                <a:rPr lang="ru-RU"/>
                <a:t> </a:t>
              </a:r>
              <a:endParaRPr lang="en-US"/>
            </a:p>
          </p:txBody>
        </p:sp>
        <p:sp>
          <p:nvSpPr>
            <p:cNvPr id="79887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79888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7987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smtClean="0"/>
              <a:t>Анализ таблиц частот</a:t>
            </a:r>
            <a:endParaRPr lang="en-US" sz="32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80899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8090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090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090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090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0905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8090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8090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8090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8090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80910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4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r>
                <a:rPr lang="ru-RU" sz="2000"/>
                <a:t>Методы многомерного разведочного анализа специально разработаны для поиска закономерностей в многомерных данных (или последовательностях одномерных данных). К ним относятся: </a:t>
              </a:r>
              <a:r>
                <a:rPr lang="ru-RU" sz="2000" i="1">
                  <a:solidFill>
                    <a:srgbClr val="0000FF"/>
                  </a:solidFill>
                </a:rPr>
                <a:t>кластерный анализ</a:t>
              </a:r>
              <a:r>
                <a:rPr lang="ru-RU" sz="2000">
                  <a:solidFill>
                    <a:srgbClr val="0000FF"/>
                  </a:solidFill>
                </a:rPr>
                <a:t>, </a:t>
              </a:r>
              <a:r>
                <a:rPr lang="ru-RU" sz="2000" i="1">
                  <a:solidFill>
                    <a:srgbClr val="0000FF"/>
                  </a:solidFill>
                </a:rPr>
                <a:t>факторный анализ</a:t>
              </a:r>
              <a:r>
                <a:rPr lang="ru-RU" sz="2000">
                  <a:solidFill>
                    <a:srgbClr val="0000FF"/>
                  </a:solidFill>
                </a:rPr>
                <a:t>, </a:t>
              </a:r>
              <a:r>
                <a:rPr lang="ru-RU" sz="2000" i="1">
                  <a:solidFill>
                    <a:srgbClr val="0000FF"/>
                  </a:solidFill>
                </a:rPr>
                <a:t>анализ дискриминантных функций</a:t>
              </a:r>
              <a:r>
                <a:rPr lang="ru-RU" sz="2000">
                  <a:solidFill>
                    <a:srgbClr val="0000FF"/>
                  </a:solidFill>
                </a:rPr>
                <a:t>, </a:t>
              </a:r>
              <a:r>
                <a:rPr lang="ru-RU" sz="2000" i="1">
                  <a:solidFill>
                    <a:srgbClr val="0000FF"/>
                  </a:solidFill>
                </a:rPr>
                <a:t>многомерное шкалирование</a:t>
              </a:r>
              <a:r>
                <a:rPr lang="ru-RU" sz="2000">
                  <a:solidFill>
                    <a:srgbClr val="0000FF"/>
                  </a:solidFill>
                </a:rPr>
                <a:t>, </a:t>
              </a:r>
              <a:r>
                <a:rPr lang="ru-RU" sz="2000" i="1">
                  <a:solidFill>
                    <a:srgbClr val="0000FF"/>
                  </a:solidFill>
                </a:rPr>
                <a:t>логлинейный анализ</a:t>
              </a:r>
              <a:r>
                <a:rPr lang="ru-RU" sz="2000">
                  <a:solidFill>
                    <a:srgbClr val="0000FF"/>
                  </a:solidFill>
                </a:rPr>
                <a:t>, </a:t>
              </a:r>
              <a:r>
                <a:rPr lang="ru-RU" sz="2000" i="1">
                  <a:solidFill>
                    <a:srgbClr val="0000FF"/>
                  </a:solidFill>
                </a:rPr>
                <a:t>канонические корреляции</a:t>
              </a:r>
              <a:r>
                <a:rPr lang="ru-RU" sz="2000">
                  <a:solidFill>
                    <a:srgbClr val="0000FF"/>
                  </a:solidFill>
                </a:rPr>
                <a:t>, </a:t>
              </a:r>
              <a:r>
                <a:rPr lang="ru-RU" sz="2000" i="1">
                  <a:solidFill>
                    <a:srgbClr val="0000FF"/>
                  </a:solidFill>
                </a:rPr>
                <a:t>пошаговая линейная и нелинейная регрессия</a:t>
              </a:r>
              <a:r>
                <a:rPr lang="ru-RU" sz="2000">
                  <a:solidFill>
                    <a:srgbClr val="0000FF"/>
                  </a:solidFill>
                </a:rPr>
                <a:t>, </a:t>
              </a:r>
              <a:r>
                <a:rPr lang="ru-RU" sz="2000" i="1">
                  <a:solidFill>
                    <a:srgbClr val="0000FF"/>
                  </a:solidFill>
                </a:rPr>
                <a:t>анализ соответствий</a:t>
              </a:r>
              <a:r>
                <a:rPr lang="ru-RU" sz="2000">
                  <a:solidFill>
                    <a:srgbClr val="0000FF"/>
                  </a:solidFill>
                </a:rPr>
                <a:t>, </a:t>
              </a:r>
              <a:r>
                <a:rPr lang="ru-RU" sz="2000" i="1">
                  <a:solidFill>
                    <a:srgbClr val="0000FF"/>
                  </a:solidFill>
                </a:rPr>
                <a:t>анализ временных рядов</a:t>
              </a:r>
              <a:r>
                <a:rPr lang="ru-RU" sz="2000">
                  <a:solidFill>
                    <a:srgbClr val="0000FF"/>
                  </a:solidFill>
                </a:rPr>
                <a:t> и </a:t>
              </a:r>
              <a:r>
                <a:rPr lang="ru-RU" sz="2000" i="1">
                  <a:solidFill>
                    <a:srgbClr val="0000FF"/>
                  </a:solidFill>
                </a:rPr>
                <a:t>деревья классификации</a:t>
              </a:r>
              <a:r>
                <a:rPr lang="ru-RU" sz="2000">
                  <a:solidFill>
                    <a:srgbClr val="0000FF"/>
                  </a:solidFill>
                </a:rPr>
                <a:t>.</a:t>
              </a:r>
              <a:endParaRPr lang="en-US" sz="2000">
                <a:solidFill>
                  <a:srgbClr val="0000FF"/>
                </a:solidFill>
              </a:endParaRPr>
            </a:p>
          </p:txBody>
        </p:sp>
        <p:sp>
          <p:nvSpPr>
            <p:cNvPr id="8091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091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8090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smtClean="0"/>
              <a:t>Методы многомерного разведочного анализа</a:t>
            </a:r>
            <a:endParaRPr lang="en-US" sz="32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81923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8192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192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192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1928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192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8193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8193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8193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8193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81934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2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0975" lvl="1" indent="241300">
                <a:tabLst>
                  <a:tab pos="6280150" algn="l"/>
                </a:tabLst>
              </a:pPr>
              <a:r>
                <a:rPr lang="ru-RU" sz="2000" b="1"/>
                <a:t>Кластерный анализ. </a:t>
              </a:r>
              <a:r>
                <a:rPr lang="ru-RU" sz="2000"/>
                <a:t>Термин в действительности включает в себя </a:t>
              </a:r>
              <a:r>
                <a:rPr lang="ru-RU" sz="2000" b="1">
                  <a:solidFill>
                    <a:srgbClr val="FF3300"/>
                  </a:solidFill>
                </a:rPr>
                <a:t>набор различных алгоритмов классификации</a:t>
              </a:r>
              <a:r>
                <a:rPr lang="ru-RU" sz="2000"/>
                <a:t>. Общий вопрос</a:t>
              </a:r>
              <a:r>
                <a:rPr lang="en-US" sz="2000"/>
                <a:t> </a:t>
              </a:r>
              <a:r>
                <a:rPr lang="ru-RU" sz="2000"/>
                <a:t>состоит в том, как организовать наблюдаемые данные в наглядные структуры, т.е. </a:t>
              </a:r>
              <a:r>
                <a:rPr lang="ru-RU" sz="2000" b="1">
                  <a:solidFill>
                    <a:srgbClr val="FF3300"/>
                  </a:solidFill>
                </a:rPr>
                <a:t>развернуть таксономии</a:t>
              </a:r>
              <a:r>
                <a:rPr lang="ru-RU" sz="2000"/>
                <a:t>.</a:t>
              </a:r>
            </a:p>
            <a:p>
              <a:pPr marL="180975" lvl="1" indent="241300">
                <a:tabLst>
                  <a:tab pos="6280150" algn="l"/>
                </a:tabLst>
              </a:pPr>
              <a:r>
                <a:rPr lang="ru-RU" sz="2000"/>
                <a:t>             Кластерный анализ является не столько обычным статистическим методом, сколько </a:t>
              </a:r>
              <a:r>
                <a:rPr lang="ru-RU" sz="2000">
                  <a:solidFill>
                    <a:srgbClr val="0000FF"/>
                  </a:solidFill>
                </a:rPr>
                <a:t>набором различных алгоритмов распределения объектов по кластерам</a:t>
              </a:r>
              <a:r>
                <a:rPr lang="ru-RU" sz="2000"/>
                <a:t>.</a:t>
              </a:r>
              <a:endParaRPr lang="en-US" sz="2000"/>
            </a:p>
          </p:txBody>
        </p:sp>
        <p:sp>
          <p:nvSpPr>
            <p:cNvPr id="81935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1936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8192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mtClean="0"/>
              <a:t>Кластерный анализ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mtClean="0"/>
              <a:t>Кластерный анализ</a:t>
            </a:r>
            <a:endParaRPr lang="en-US" smtClean="0"/>
          </a:p>
        </p:txBody>
      </p:sp>
      <p:grpSp>
        <p:nvGrpSpPr>
          <p:cNvPr id="82948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82949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2950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2951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2952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2953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82954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82955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82956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82957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82958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2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0975" lvl="1" indent="241300">
                <a:tabLst>
                  <a:tab pos="6280150" algn="l"/>
                </a:tabLst>
              </a:pPr>
              <a:r>
                <a:rPr lang="ru-RU" b="1"/>
                <a:t>Независимо от предмета изучения применение кластерного анализа предполагает </a:t>
              </a:r>
              <a:r>
                <a:rPr lang="ru-RU" b="1" i="1">
                  <a:solidFill>
                    <a:srgbClr val="FF3300"/>
                  </a:solidFill>
                </a:rPr>
                <a:t>следующие этапы</a:t>
              </a:r>
              <a:r>
                <a:rPr lang="ru-RU" b="1">
                  <a:solidFill>
                    <a:srgbClr val="FF3300"/>
                  </a:solidFill>
                </a:rPr>
                <a:t>:</a:t>
              </a:r>
              <a:r>
                <a:rPr lang="ru-RU" b="1"/>
                <a:t> — </a:t>
              </a:r>
              <a:r>
                <a:rPr lang="ru-RU" b="1" i="1">
                  <a:solidFill>
                    <a:schemeClr val="accent1"/>
                  </a:solidFill>
                </a:rPr>
                <a:t>Отбор выборки для кластеризации. — Определение множества переменных, по которым будут оцениваться объекты в выборке. — Вычисление значений той или иной меры сходства между объектами. — Применение метода кластерного анализа для создания групп сходных объектов. — Проверка достоверности результатов кластерного решения.</a:t>
              </a:r>
              <a:r>
                <a:rPr lang="ru-RU"/>
                <a:t> </a:t>
              </a:r>
              <a:endParaRPr lang="en-US"/>
            </a:p>
          </p:txBody>
        </p:sp>
        <p:sp>
          <p:nvSpPr>
            <p:cNvPr id="82959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2960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smtClean="0"/>
              <a:t>Основные задачи решаемые Кластерным анализом</a:t>
            </a:r>
            <a:endParaRPr lang="en-US" sz="3200" smtClean="0">
              <a:solidFill>
                <a:schemeClr val="accent1"/>
              </a:solidFill>
            </a:endParaRPr>
          </a:p>
        </p:txBody>
      </p:sp>
      <p:sp>
        <p:nvSpPr>
          <p:cNvPr id="83971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/>
          </a:p>
        </p:txBody>
      </p:sp>
      <p:sp>
        <p:nvSpPr>
          <p:cNvPr id="6967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6967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alpha val="36000"/>
                </a:schemeClr>
              </a:gs>
              <a:gs pos="100000">
                <a:schemeClr val="hlink">
                  <a:gamma/>
                  <a:tint val="33725"/>
                  <a:invGamma/>
                </a:schemeClr>
              </a:gs>
            </a:gsLst>
            <a:lin ang="540000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83974" name="AutoShape 49"/>
          <p:cNvSpPr>
            <a:spLocks noChangeArrowheads="1"/>
          </p:cNvSpPr>
          <p:nvPr/>
        </p:nvSpPr>
        <p:spPr bwMode="gray">
          <a:xfrm>
            <a:off x="2286000" y="4419600"/>
            <a:ext cx="6477000" cy="14478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2000" b="1"/>
              <a:t>Проверка гипотез или исследования для </a:t>
            </a:r>
          </a:p>
          <a:p>
            <a:pPr eaLnBrk="0" hangingPunct="0"/>
            <a:r>
              <a:rPr lang="ru-RU" sz="2000" b="1"/>
              <a:t>определения, действительно ли типы (группы), </a:t>
            </a:r>
          </a:p>
          <a:p>
            <a:pPr eaLnBrk="0" hangingPunct="0"/>
            <a:r>
              <a:rPr lang="ru-RU" sz="2000" b="1"/>
              <a:t>выделенные тем или иным способом, </a:t>
            </a:r>
          </a:p>
          <a:p>
            <a:pPr eaLnBrk="0" hangingPunct="0"/>
            <a:r>
              <a:rPr lang="ru-RU" sz="2000" b="1"/>
              <a:t>присутствуют в имеющихся данных</a:t>
            </a:r>
            <a:r>
              <a:rPr lang="ru-RU" sz="2000"/>
              <a:t> </a:t>
            </a:r>
            <a:endParaRPr lang="en-US" sz="2000"/>
          </a:p>
        </p:txBody>
      </p:sp>
      <p:sp>
        <p:nvSpPr>
          <p:cNvPr id="83975" name="AutoShape 50"/>
          <p:cNvSpPr>
            <a:spLocks noChangeArrowheads="1"/>
          </p:cNvSpPr>
          <p:nvPr/>
        </p:nvSpPr>
        <p:spPr bwMode="gray">
          <a:xfrm>
            <a:off x="2514600" y="3352800"/>
            <a:ext cx="4648200" cy="8382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2000" b="1"/>
              <a:t>Порождение гипотез на основе </a:t>
            </a:r>
          </a:p>
          <a:p>
            <a:pPr eaLnBrk="0" hangingPunct="0"/>
            <a:r>
              <a:rPr lang="ru-RU" sz="2000" b="1"/>
              <a:t>исследования данных</a:t>
            </a:r>
            <a:r>
              <a:rPr lang="ru-RU"/>
              <a:t> </a:t>
            </a:r>
            <a:endParaRPr lang="en-US"/>
          </a:p>
        </p:txBody>
      </p:sp>
      <p:sp>
        <p:nvSpPr>
          <p:cNvPr id="83976" name="AutoShape 51"/>
          <p:cNvSpPr>
            <a:spLocks noChangeArrowheads="1"/>
          </p:cNvSpPr>
          <p:nvPr/>
        </p:nvSpPr>
        <p:spPr bwMode="gray">
          <a:xfrm>
            <a:off x="2133600" y="2286000"/>
            <a:ext cx="6553200" cy="6858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2000" b="1"/>
              <a:t>Исследование полезных концептуальных схем </a:t>
            </a:r>
          </a:p>
          <a:p>
            <a:pPr eaLnBrk="0" hangingPunct="0"/>
            <a:r>
              <a:rPr lang="ru-RU" sz="2000" b="1"/>
              <a:t>группирования объектов </a:t>
            </a:r>
            <a:endParaRPr lang="en-US" sz="2000" b="1"/>
          </a:p>
        </p:txBody>
      </p:sp>
      <p:sp>
        <p:nvSpPr>
          <p:cNvPr id="83977" name="AutoShape 52"/>
          <p:cNvSpPr>
            <a:spLocks noChangeArrowheads="1"/>
          </p:cNvSpPr>
          <p:nvPr/>
        </p:nvSpPr>
        <p:spPr bwMode="gray">
          <a:xfrm>
            <a:off x="1371600" y="1447800"/>
            <a:ext cx="57150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2000" b="1"/>
              <a:t>Разработка типологии или классификации </a:t>
            </a:r>
            <a:endParaRPr lang="en-US" sz="2000" b="1"/>
          </a:p>
        </p:txBody>
      </p:sp>
      <p:grpSp>
        <p:nvGrpSpPr>
          <p:cNvPr id="83978" name="Group 53"/>
          <p:cNvGrpSpPr>
            <a:grpSpLocks/>
          </p:cNvGrpSpPr>
          <p:nvPr/>
        </p:nvGrpSpPr>
        <p:grpSpPr bwMode="auto">
          <a:xfrm>
            <a:off x="990600" y="1600200"/>
            <a:ext cx="381000" cy="381000"/>
            <a:chOff x="2078" y="1680"/>
            <a:chExt cx="1615" cy="1615"/>
          </a:xfrm>
        </p:grpSpPr>
        <p:sp>
          <p:nvSpPr>
            <p:cNvPr id="84000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4001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88" name="Oval 56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84003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84005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83979" name="Group 60"/>
          <p:cNvGrpSpPr>
            <a:grpSpLocks/>
          </p:cNvGrpSpPr>
          <p:nvPr/>
        </p:nvGrpSpPr>
        <p:grpSpPr bwMode="auto">
          <a:xfrm>
            <a:off x="1828800" y="2438400"/>
            <a:ext cx="381000" cy="381000"/>
            <a:chOff x="2078" y="1680"/>
            <a:chExt cx="1615" cy="1615"/>
          </a:xfrm>
        </p:grpSpPr>
        <p:sp>
          <p:nvSpPr>
            <p:cNvPr id="83994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3995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95" name="Oval 63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83997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7" name="Oval 65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83999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83980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83988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3989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02" name="Oval 70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83991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83993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83981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83982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3983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09" name="Oval 77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83985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11" name="Oval 79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83987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4532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mtClean="0"/>
              <a:t>Формальная постановка задачи кластеризации </a:t>
            </a:r>
            <a:endParaRPr lang="en-US" smtClean="0"/>
          </a:p>
        </p:txBody>
      </p:sp>
      <p:sp>
        <p:nvSpPr>
          <p:cNvPr id="84996" name="Text Box 19"/>
          <p:cNvSpPr txBox="1">
            <a:spLocks noChangeArrowheads="1"/>
          </p:cNvSpPr>
          <p:nvPr/>
        </p:nvSpPr>
        <p:spPr bwMode="auto">
          <a:xfrm>
            <a:off x="990600" y="1676400"/>
            <a:ext cx="7467600" cy="421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/>
              <a:t>Пусть      — множество объектов,      — множество номеров (имён, меток) кластеров. Задана функция расстояния между объектами                    . Имеется конечная обучающая выборка объектов                                           . Требуется разбить выборку на непересекающиеся подмножества, называемые </a:t>
            </a:r>
            <a:r>
              <a:rPr lang="ru-RU" b="1" i="1"/>
              <a:t>кластерами</a:t>
            </a:r>
            <a:r>
              <a:rPr lang="ru-RU" b="1"/>
              <a:t>, так, чтобы каждый кластер состоял из объектов, близких по метрике     , а объекты разных кластеров существенно отличались. При этом каждому объекту                   приписывается номер кластера      .</a:t>
            </a:r>
            <a:endParaRPr lang="ru-RU" b="1" i="1"/>
          </a:p>
          <a:p>
            <a:r>
              <a:rPr lang="ru-RU" b="1" i="1"/>
              <a:t>Алгоритм кластеризации</a:t>
            </a:r>
            <a:r>
              <a:rPr lang="ru-RU" b="1"/>
              <a:t> — это функция                     , которая любому объекту                    ставит в соответствие номер кластера               . Множество       в некоторых случаях известно заранее, однако чаще ставится задача определить оптимальное число кластеров, с точки зрения того или иного </a:t>
            </a:r>
            <a:r>
              <a:rPr lang="ru-RU" b="1" i="1"/>
              <a:t>критерия качества</a:t>
            </a:r>
            <a:r>
              <a:rPr lang="ru-RU" b="1"/>
              <a:t> кластеризации. </a:t>
            </a:r>
          </a:p>
        </p:txBody>
      </p:sp>
      <p:pic>
        <p:nvPicPr>
          <p:cNvPr id="84997" name="Picture 21" descr="X~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663700"/>
            <a:ext cx="457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8" name="Picture 22" descr="Y~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631950"/>
            <a:ext cx="3810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9" name="Picture 23" descr="\rho(x,x')~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2259013"/>
            <a:ext cx="1219200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000" name="Picture 24" descr="X^m = \{ x_1, \dots, x_m \} \subset 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0" y="2590800"/>
            <a:ext cx="25146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001" name="Picture 25" descr="\rho~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29000" y="3352800"/>
            <a:ext cx="20955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002" name="Picture 26" descr="x_i\in X^m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15200" y="3657600"/>
            <a:ext cx="1066800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003" name="Picture 27" descr="y_i~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00600" y="39624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004" name="Picture 28" descr="a\colon X\to Y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19800" y="4192588"/>
            <a:ext cx="1219200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005" name="Picture 29" descr="x\in X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00400" y="4495800"/>
            <a:ext cx="990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006" name="Picture 30" descr="y\in Y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209800" y="4748213"/>
            <a:ext cx="83820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007" name="Picture 31" descr="Y~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4751388"/>
            <a:ext cx="304800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mtClean="0"/>
              <a:t>Кластерный анализ</a:t>
            </a:r>
            <a:endParaRPr lang="en-US" smtClean="0"/>
          </a:p>
        </p:txBody>
      </p:sp>
      <p:sp>
        <p:nvSpPr>
          <p:cNvPr id="36867" name="AutoShape 3"/>
          <p:cNvSpPr>
            <a:spLocks noChangeArrowheads="1"/>
          </p:cNvSpPr>
          <p:nvPr/>
        </p:nvSpPr>
        <p:spPr bwMode="ltGray">
          <a:xfrm>
            <a:off x="381000" y="1600200"/>
            <a:ext cx="5880100" cy="4495800"/>
          </a:xfrm>
          <a:prstGeom prst="rightArrow">
            <a:avLst>
              <a:gd name="adj1" fmla="val 79306"/>
              <a:gd name="adj2" fmla="val 32395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36868" name="AutoShape 4"/>
          <p:cNvSpPr>
            <a:spLocks noChangeArrowheads="1"/>
          </p:cNvSpPr>
          <p:nvPr/>
        </p:nvSpPr>
        <p:spPr bwMode="blackWhite">
          <a:xfrm>
            <a:off x="762000" y="2209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91429" tIns="45715" rIns="91429" bIns="45715" anchor="ctr"/>
          <a:lstStyle/>
          <a:p>
            <a:pPr algn="ctr">
              <a:defRPr/>
            </a:pPr>
            <a:r>
              <a:rPr lang="ru-RU" sz="2000" b="1">
                <a:solidFill>
                  <a:schemeClr val="bg1"/>
                </a:solidFill>
              </a:rPr>
              <a:t>не существует однозначно </a:t>
            </a:r>
          </a:p>
          <a:p>
            <a:pPr algn="ctr">
              <a:defRPr/>
            </a:pPr>
            <a:r>
              <a:rPr lang="ru-RU" sz="2000" b="1">
                <a:solidFill>
                  <a:schemeClr val="bg1"/>
                </a:solidFill>
              </a:rPr>
              <a:t>наилучшего критерия </a:t>
            </a:r>
          </a:p>
          <a:p>
            <a:pPr algn="ctr">
              <a:defRPr/>
            </a:pPr>
            <a:r>
              <a:rPr lang="ru-RU" sz="2000" b="1">
                <a:solidFill>
                  <a:schemeClr val="bg1"/>
                </a:solidFill>
              </a:rPr>
              <a:t>качества кластеризации</a:t>
            </a:r>
            <a:r>
              <a:rPr lang="ru-RU" b="1"/>
              <a:t> </a:t>
            </a:r>
            <a:endParaRPr lang="en-US"/>
          </a:p>
        </p:txBody>
      </p:sp>
      <p:sp>
        <p:nvSpPr>
          <p:cNvPr id="86021" name="AutoShape 5"/>
          <p:cNvSpPr>
            <a:spLocks noChangeArrowheads="1"/>
          </p:cNvSpPr>
          <p:nvPr/>
        </p:nvSpPr>
        <p:spPr bwMode="blackWhite">
          <a:xfrm>
            <a:off x="762000" y="3352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96BB8F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ctr"/>
            <a:r>
              <a:rPr lang="ru-RU" sz="2000" b="1">
                <a:solidFill>
                  <a:schemeClr val="bg1"/>
                </a:solidFill>
              </a:rPr>
              <a:t>число кластеров неизвестно </a:t>
            </a:r>
          </a:p>
          <a:p>
            <a:pPr algn="ctr"/>
            <a:r>
              <a:rPr lang="ru-RU" sz="2000" b="1">
                <a:solidFill>
                  <a:schemeClr val="bg1"/>
                </a:solidFill>
              </a:rPr>
              <a:t>заранее и устанавливается в </a:t>
            </a:r>
          </a:p>
          <a:p>
            <a:pPr algn="ctr"/>
            <a:r>
              <a:rPr lang="ru-RU" sz="2000" b="1">
                <a:solidFill>
                  <a:schemeClr val="bg1"/>
                </a:solidFill>
              </a:rPr>
              <a:t>по субъективным критериям</a:t>
            </a:r>
            <a:r>
              <a:rPr lang="ru-RU"/>
              <a:t> </a:t>
            </a:r>
            <a:endParaRPr lang="en-US"/>
          </a:p>
        </p:txBody>
      </p:sp>
      <p:sp>
        <p:nvSpPr>
          <p:cNvPr id="36870" name="AutoShape 6"/>
          <p:cNvSpPr>
            <a:spLocks noChangeArrowheads="1"/>
          </p:cNvSpPr>
          <p:nvPr/>
        </p:nvSpPr>
        <p:spPr bwMode="blackWhite">
          <a:xfrm>
            <a:off x="762000" y="4495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91429" tIns="45715" rIns="91429" bIns="45715" anchor="ctr"/>
          <a:lstStyle/>
          <a:p>
            <a:pPr algn="ctr" eaLnBrk="0" hangingPunct="0">
              <a:defRPr/>
            </a:pPr>
            <a:r>
              <a:rPr lang="ru-RU" b="1">
                <a:solidFill>
                  <a:schemeClr val="bg1"/>
                </a:solidFill>
              </a:rPr>
              <a:t>результат кластеризации зависит </a:t>
            </a:r>
          </a:p>
          <a:p>
            <a:pPr algn="ctr" eaLnBrk="0" hangingPunct="0">
              <a:defRPr/>
            </a:pPr>
            <a:r>
              <a:rPr lang="ru-RU" b="1">
                <a:solidFill>
                  <a:schemeClr val="bg1"/>
                </a:solidFill>
              </a:rPr>
              <a:t>от метрики, выбор которой</a:t>
            </a:r>
          </a:p>
          <a:p>
            <a:pPr algn="ctr" eaLnBrk="0" hangingPunct="0">
              <a:defRPr/>
            </a:pPr>
            <a:r>
              <a:rPr lang="ru-RU" b="1">
                <a:solidFill>
                  <a:schemeClr val="bg1"/>
                </a:solidFill>
              </a:rPr>
              <a:t>также субъективен</a:t>
            </a:r>
            <a:r>
              <a:rPr lang="ru-RU"/>
              <a:t> </a:t>
            </a:r>
            <a:endParaRPr lang="en-US"/>
          </a:p>
        </p:txBody>
      </p:sp>
      <p:sp>
        <p:nvSpPr>
          <p:cNvPr id="36871" name="AutoShape 7"/>
          <p:cNvSpPr>
            <a:spLocks noChangeArrowheads="1"/>
          </p:cNvSpPr>
          <p:nvPr/>
        </p:nvSpPr>
        <p:spPr bwMode="auto">
          <a:xfrm>
            <a:off x="6108700" y="3276600"/>
            <a:ext cx="3035300" cy="1295400"/>
          </a:xfrm>
          <a:prstGeom prst="roundRect">
            <a:avLst>
              <a:gd name="adj" fmla="val 9106"/>
            </a:avLst>
          </a:prstGeom>
          <a:noFill/>
          <a:ln w="25400">
            <a:noFill/>
            <a:round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>
              <a:defRPr/>
            </a:pPr>
            <a:r>
              <a:rPr lang="ru-RU" sz="2800" b="1">
                <a:effectLst>
                  <a:outerShdw blurRad="38100" dist="38100" dir="2700000" algn="tl">
                    <a:srgbClr val="C0C0C0"/>
                  </a:outerShdw>
                </a:effectLst>
              </a:rPr>
              <a:t>Основные недостатки</a:t>
            </a:r>
            <a:endParaRPr lang="en-US" sz="2800" b="1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87043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8704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704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704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7048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704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8705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8705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8705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8705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87054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26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r>
                <a:rPr lang="ru-RU" sz="2200" b="1">
                  <a:solidFill>
                    <a:srgbClr val="0000FF"/>
                  </a:solidFill>
                </a:rPr>
                <a:t>Объединение (древовидная кластеризация).</a:t>
              </a:r>
              <a:r>
                <a:rPr lang="ru-RU" sz="2200" b="1"/>
                <a:t> Назначение этого алгоритма состоит в объединении объектов в достаточно большие кластеры, используя некоторую меру сходства или расстояние между объектами. Типичным результатом такой кластеризации является иерархическое дерево.</a:t>
              </a:r>
              <a:endParaRPr lang="en-US" sz="2200" b="1"/>
            </a:p>
          </p:txBody>
        </p:sp>
        <p:sp>
          <p:nvSpPr>
            <p:cNvPr id="87055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7056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870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mtClean="0"/>
              <a:t>Объединение (древовидная кластеризация)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mtClean="0"/>
              <a:t>Объединение (древовидная кластеризация)</a:t>
            </a:r>
            <a:endParaRPr lang="en-US" smtClean="0"/>
          </a:p>
        </p:txBody>
      </p:sp>
      <p:pic>
        <p:nvPicPr>
          <p:cNvPr id="260098" name="Picture 2" descr="http://stom-vest.ru/solution/images/17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144000" cy="56379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37891" name="Group 18"/>
          <p:cNvGrpSpPr>
            <a:grpSpLocks/>
          </p:cNvGrpSpPr>
          <p:nvPr/>
        </p:nvGrpSpPr>
        <p:grpSpPr bwMode="auto">
          <a:xfrm>
            <a:off x="1143000" y="920750"/>
            <a:ext cx="6934200" cy="5556250"/>
            <a:chOff x="2208" y="1299"/>
            <a:chExt cx="1365" cy="2539"/>
          </a:xfrm>
        </p:grpSpPr>
        <p:sp>
          <p:nvSpPr>
            <p:cNvPr id="37893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7894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7895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7896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7897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37898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37899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37900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37901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37902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7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800">
                  <a:solidFill>
                    <a:srgbClr val="990033"/>
                  </a:solidFill>
                </a:rPr>
                <a:t>Формирование информационной технологии</a:t>
              </a:r>
              <a:r>
                <a:rPr lang="ru-RU" sz="2800" b="1">
                  <a:solidFill>
                    <a:srgbClr val="990033"/>
                  </a:solidFill>
                </a:rPr>
                <a:t> </a:t>
              </a:r>
              <a:r>
                <a:rPr lang="ru-RU" sz="2800">
                  <a:solidFill>
                    <a:srgbClr val="990033"/>
                  </a:solidFill>
                </a:rPr>
                <a:t>как самостоятельного научного направления может оказаться весьма полезным для развития и самой науки в части дальнейшего совершенствования ее методологического аппарата</a:t>
              </a:r>
              <a:r>
                <a:rPr lang="ru-RU" sz="2800"/>
                <a:t>.</a:t>
              </a:r>
              <a:endParaRPr lang="ru-RU" sz="2800">
                <a:solidFill>
                  <a:srgbClr val="0000FF"/>
                </a:solidFill>
              </a:endParaRPr>
            </a:p>
            <a:p>
              <a:pPr algn="ctr"/>
              <a:endParaRPr lang="ru-RU" sz="2800"/>
            </a:p>
            <a:p>
              <a:pPr algn="ctr"/>
              <a:endParaRPr lang="en-US" sz="2400"/>
            </a:p>
          </p:txBody>
        </p:sp>
        <p:sp>
          <p:nvSpPr>
            <p:cNvPr id="37903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7904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378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b="0" smtClean="0"/>
              <a:t>Методологический аппарат науки как информационная технология</a:t>
            </a:r>
            <a:endParaRPr lang="en-US" b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89091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89093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9094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9095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9096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9097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89098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89099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89100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89101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89102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2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r>
                <a:rPr lang="ru-RU" sz="2200" b="1" i="1" dirty="0" smtClean="0"/>
                <a:t>Кластерный</a:t>
              </a:r>
              <a:r>
                <a:rPr lang="ru-RU" sz="2200" b="1" dirty="0" smtClean="0"/>
                <a:t> </a:t>
              </a:r>
              <a:r>
                <a:rPr lang="ru-RU" sz="2200" b="1" dirty="0"/>
                <a:t>анализ содержит эффективную двухвходовую процедуру объединения. Однако </a:t>
              </a:r>
              <a:r>
                <a:rPr lang="ru-RU" sz="2200" b="1" dirty="0">
                  <a:solidFill>
                    <a:srgbClr val="0000FF"/>
                  </a:solidFill>
                </a:rPr>
                <a:t>двухвходовое объединение </a:t>
              </a:r>
              <a:r>
                <a:rPr lang="ru-RU" sz="2200" b="1" dirty="0"/>
                <a:t>используется (относительно редко) в обстоятельствах, когда ожидается, что и </a:t>
              </a:r>
              <a:r>
                <a:rPr lang="ru-RU" sz="2200" b="1" dirty="0">
                  <a:solidFill>
                    <a:srgbClr val="FF0000"/>
                  </a:solidFill>
                </a:rPr>
                <a:t>наблюдения и переменные одновременно вносят вклад в обнаружение осмысленных кластеров</a:t>
              </a:r>
              <a:r>
                <a:rPr lang="ru-RU" sz="2200" b="1" dirty="0"/>
                <a:t>.</a:t>
              </a:r>
              <a:r>
                <a:rPr lang="ru-RU" dirty="0"/>
                <a:t> </a:t>
              </a:r>
              <a:endParaRPr lang="en-US" dirty="0"/>
            </a:p>
          </p:txBody>
        </p:sp>
        <p:sp>
          <p:nvSpPr>
            <p:cNvPr id="89103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89104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890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mtClean="0"/>
              <a:t>Объединение (древовидная кластеризация)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90115" name="Group 18"/>
          <p:cNvGrpSpPr>
            <a:grpSpLocks/>
          </p:cNvGrpSpPr>
          <p:nvPr/>
        </p:nvGrpSpPr>
        <p:grpSpPr bwMode="auto">
          <a:xfrm>
            <a:off x="1143000" y="914400"/>
            <a:ext cx="6934200" cy="5556250"/>
            <a:chOff x="2208" y="1299"/>
            <a:chExt cx="1365" cy="2539"/>
          </a:xfrm>
        </p:grpSpPr>
        <p:sp>
          <p:nvSpPr>
            <p:cNvPr id="90117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0118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0119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0120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0121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90122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0123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0124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0125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0126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5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r>
                <a:rPr lang="ru-RU" sz="1900" b="1" dirty="0"/>
                <a:t>Можно предположить, что медицинскому исследователю требуется выделить </a:t>
              </a:r>
              <a:r>
                <a:rPr lang="ru-RU" sz="1900" b="1" dirty="0">
                  <a:solidFill>
                    <a:srgbClr val="FF0000"/>
                  </a:solidFill>
                </a:rPr>
                <a:t>кластеры пациентов, сходных по отношению к определенным кластерам характеристик физического состояния</a:t>
              </a:r>
              <a:r>
                <a:rPr lang="ru-RU" sz="1900" b="1" dirty="0"/>
                <a:t>. Трудность с интерпретацией полученных результатов возникает вследствие того, что сходства между различными кластерами могут происходить из (или быть причиной) некоторого различия подмножеств переменных. Поэтому </a:t>
              </a:r>
              <a:r>
                <a:rPr lang="ru-RU" sz="1900" b="1" dirty="0">
                  <a:solidFill>
                    <a:srgbClr val="FF0000"/>
                  </a:solidFill>
                </a:rPr>
                <a:t>получающиеся кластеры являются по своей природе неоднородными.</a:t>
              </a:r>
              <a:r>
                <a:rPr lang="ru-RU" dirty="0">
                  <a:solidFill>
                    <a:srgbClr val="FF0000"/>
                  </a:solidFill>
                </a:rPr>
                <a:t> 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0127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0128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901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mtClean="0"/>
              <a:t>Объединение (древовидная кластеризация)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91139" name="Group 18"/>
          <p:cNvGrpSpPr>
            <a:grpSpLocks/>
          </p:cNvGrpSpPr>
          <p:nvPr/>
        </p:nvGrpSpPr>
        <p:grpSpPr bwMode="auto">
          <a:xfrm>
            <a:off x="1143000" y="990600"/>
            <a:ext cx="6934200" cy="5556250"/>
            <a:chOff x="2208" y="1299"/>
            <a:chExt cx="1365" cy="2539"/>
          </a:xfrm>
        </p:grpSpPr>
        <p:sp>
          <p:nvSpPr>
            <p:cNvPr id="9114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114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114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114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1145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9114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114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114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114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1150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2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r>
                <a:rPr lang="ru-RU" sz="2400" b="1" dirty="0"/>
                <a:t>В сравнении с другими описанными методами кластерного анализа, </a:t>
              </a:r>
              <a:r>
                <a:rPr lang="ru-RU" sz="2400" b="1" dirty="0">
                  <a:solidFill>
                    <a:srgbClr val="FF0000"/>
                  </a:solidFill>
                </a:rPr>
                <a:t>двухвходовое объединение является, наименее часто используемым методом</a:t>
              </a:r>
              <a:r>
                <a:rPr lang="ru-RU" sz="2400" b="1" dirty="0"/>
                <a:t>. Однако некоторые исследователи полагают, что он предлагает мощное средство разведочного анализа.</a:t>
              </a:r>
              <a:endParaRPr lang="en-US" sz="2400" b="1" dirty="0"/>
            </a:p>
          </p:txBody>
        </p:sp>
        <p:sp>
          <p:nvSpPr>
            <p:cNvPr id="9115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115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911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mtClean="0"/>
              <a:t>Объединение (древовидная кластеризация)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92163" name="Group 18"/>
          <p:cNvGrpSpPr>
            <a:grpSpLocks/>
          </p:cNvGrpSpPr>
          <p:nvPr/>
        </p:nvGrpSpPr>
        <p:grpSpPr bwMode="auto">
          <a:xfrm>
            <a:off x="1143000" y="990600"/>
            <a:ext cx="6934200" cy="5556250"/>
            <a:chOff x="2208" y="1299"/>
            <a:chExt cx="1365" cy="2539"/>
          </a:xfrm>
        </p:grpSpPr>
        <p:sp>
          <p:nvSpPr>
            <p:cNvPr id="9216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216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216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2168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216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9217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217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217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217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2174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6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r>
                <a:rPr lang="ru-RU" sz="2400" b="1"/>
                <a:t>Алгоритм разделительной кластеризации, основанный на разбиении множества элементов векторного пространства на заранее определенное число кластеров </a:t>
              </a:r>
              <a:r>
                <a:rPr lang="ru-RU" sz="2400" b="1" i="1">
                  <a:solidFill>
                    <a:srgbClr val="FF3300"/>
                  </a:solidFill>
                </a:rPr>
                <a:t>k</a:t>
              </a:r>
              <a:r>
                <a:rPr lang="ru-RU" sz="2400" b="1"/>
                <a:t>. Алгоритм представляет собой итерационную процедуру, в которой выполняются </a:t>
              </a:r>
              <a:r>
                <a:rPr lang="ru-RU" sz="2400" b="1">
                  <a:solidFill>
                    <a:srgbClr val="FF3300"/>
                  </a:solidFill>
                </a:rPr>
                <a:t>следующие шаги</a:t>
              </a:r>
              <a:r>
                <a:rPr lang="ru-RU" sz="2400" b="1"/>
                <a:t>:</a:t>
              </a:r>
            </a:p>
            <a:p>
              <a:pPr>
                <a:tabLst>
                  <a:tab pos="6280150" algn="l"/>
                </a:tabLst>
              </a:pPr>
              <a:endParaRPr lang="ru-RU" b="1"/>
            </a:p>
            <a:p>
              <a:pPr>
                <a:buFontTx/>
                <a:buChar char="•"/>
                <a:tabLst>
                  <a:tab pos="6280150" algn="l"/>
                </a:tabLst>
              </a:pPr>
              <a:endParaRPr lang="en-US" sz="2400" b="1"/>
            </a:p>
          </p:txBody>
        </p:sp>
        <p:sp>
          <p:nvSpPr>
            <p:cNvPr id="92175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2176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9216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mtClean="0"/>
              <a:t>Метод К-средних (</a:t>
            </a:r>
            <a:r>
              <a:rPr lang="en-US" smtClean="0"/>
              <a:t>C-means)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93187" name="Group 18"/>
          <p:cNvGrpSpPr>
            <a:grpSpLocks/>
          </p:cNvGrpSpPr>
          <p:nvPr/>
        </p:nvGrpSpPr>
        <p:grpSpPr bwMode="auto">
          <a:xfrm>
            <a:off x="1143000" y="990600"/>
            <a:ext cx="6934200" cy="5556250"/>
            <a:chOff x="2208" y="1299"/>
            <a:chExt cx="1365" cy="2539"/>
          </a:xfrm>
        </p:grpSpPr>
        <p:sp>
          <p:nvSpPr>
            <p:cNvPr id="93189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3190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3191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3192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3193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93194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3195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3196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3197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3198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52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r>
                <a:rPr lang="ru-RU" sz="2100" b="1"/>
                <a:t>1. Выбирается число кластеров </a:t>
              </a:r>
              <a:r>
                <a:rPr lang="ru-RU" sz="2100" b="1" i="1">
                  <a:solidFill>
                    <a:srgbClr val="FF3300"/>
                  </a:solidFill>
                </a:rPr>
                <a:t>k</a:t>
              </a:r>
              <a:r>
                <a:rPr lang="ru-RU" sz="2100" b="1"/>
                <a:t>. </a:t>
              </a:r>
            </a:p>
            <a:p>
              <a:pPr>
                <a:tabLst>
                  <a:tab pos="6280150" algn="l"/>
                </a:tabLst>
              </a:pPr>
              <a:r>
                <a:rPr lang="ru-RU" sz="2100" b="1"/>
                <a:t>2. Из исходного множества данных </a:t>
              </a:r>
              <a:r>
                <a:rPr lang="ru-RU" sz="2100" b="1">
                  <a:solidFill>
                    <a:srgbClr val="FF3300"/>
                  </a:solidFill>
                </a:rPr>
                <a:t>случайным образом выбираются </a:t>
              </a:r>
              <a:r>
                <a:rPr lang="ru-RU" sz="2100" b="1" i="1">
                  <a:solidFill>
                    <a:srgbClr val="FF3300"/>
                  </a:solidFill>
                </a:rPr>
                <a:t>k</a:t>
              </a:r>
              <a:r>
                <a:rPr lang="ru-RU" sz="2100" b="1">
                  <a:solidFill>
                    <a:srgbClr val="FF3300"/>
                  </a:solidFill>
                </a:rPr>
                <a:t> записей, которые будут служить начальными центрами кластеров</a:t>
              </a:r>
              <a:r>
                <a:rPr lang="ru-RU" sz="2100" b="1"/>
                <a:t>. </a:t>
              </a:r>
            </a:p>
            <a:p>
              <a:pPr>
                <a:tabLst>
                  <a:tab pos="6280150" algn="l"/>
                </a:tabLst>
              </a:pPr>
              <a:r>
                <a:rPr lang="ru-RU" sz="2100" b="1"/>
                <a:t>3. Для каждой записи исходной выборки определяется ближайший к ней центр кластера. При этом </a:t>
              </a:r>
              <a:r>
                <a:rPr lang="ru-RU" sz="2100" b="1">
                  <a:solidFill>
                    <a:srgbClr val="FF3300"/>
                  </a:solidFill>
                </a:rPr>
                <a:t>записи, «притянутые» определенным центром, образуют начальные кластеры</a:t>
              </a:r>
              <a:r>
                <a:rPr lang="ru-RU" sz="2100" b="1"/>
                <a:t>.</a:t>
              </a:r>
              <a:r>
                <a:rPr lang="ru-RU" b="1"/>
                <a:t> </a:t>
              </a:r>
            </a:p>
            <a:p>
              <a:pPr>
                <a:tabLst>
                  <a:tab pos="6280150" algn="l"/>
                </a:tabLst>
              </a:pPr>
              <a:endParaRPr lang="en-US" sz="2400" b="1"/>
            </a:p>
          </p:txBody>
        </p:sp>
        <p:sp>
          <p:nvSpPr>
            <p:cNvPr id="93199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3200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9318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mtClean="0"/>
              <a:t>Метод К-средних (</a:t>
            </a:r>
            <a:r>
              <a:rPr lang="en-US" smtClean="0"/>
              <a:t>C-means)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94211" name="Group 18"/>
          <p:cNvGrpSpPr>
            <a:grpSpLocks/>
          </p:cNvGrpSpPr>
          <p:nvPr/>
        </p:nvGrpSpPr>
        <p:grpSpPr bwMode="auto">
          <a:xfrm>
            <a:off x="1143000" y="990600"/>
            <a:ext cx="6934200" cy="5556250"/>
            <a:chOff x="2208" y="1299"/>
            <a:chExt cx="1365" cy="2539"/>
          </a:xfrm>
        </p:grpSpPr>
        <p:sp>
          <p:nvSpPr>
            <p:cNvPr id="94213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4214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4215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4216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4217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94218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4219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4220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4221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4222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3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r>
                <a:rPr lang="ru-RU" sz="2400" b="1"/>
                <a:t>4. Вычисляются </a:t>
              </a:r>
              <a:r>
                <a:rPr lang="ru-RU" sz="2400" b="1" i="1">
                  <a:solidFill>
                    <a:srgbClr val="FF3300"/>
                  </a:solidFill>
                </a:rPr>
                <a:t>центроиды</a:t>
              </a:r>
              <a:r>
                <a:rPr lang="ru-RU" sz="2400" b="1"/>
                <a:t> – центры тяжести кластеров. Каждый центроид – </a:t>
              </a:r>
              <a:r>
                <a:rPr lang="ru-RU" sz="2400" b="1">
                  <a:solidFill>
                    <a:schemeClr val="accent1"/>
                  </a:solidFill>
                </a:rPr>
                <a:t>это вектор, элементы которого представляют собой средние значения признаков, вычисленные по всем записям кластера</a:t>
              </a:r>
              <a:r>
                <a:rPr lang="ru-RU" sz="2400" b="1"/>
                <a:t>. </a:t>
              </a:r>
              <a:r>
                <a:rPr lang="ru-RU" sz="2400" b="1">
                  <a:solidFill>
                    <a:srgbClr val="FF3300"/>
                  </a:solidFill>
                </a:rPr>
                <a:t>Затем центр кластера смещается в его центроид</a:t>
              </a:r>
              <a:r>
                <a:rPr lang="ru-RU" sz="2400" b="1"/>
                <a:t>.</a:t>
              </a:r>
            </a:p>
            <a:p>
              <a:pPr>
                <a:buFontTx/>
                <a:buChar char="•"/>
                <a:tabLst>
                  <a:tab pos="6280150" algn="l"/>
                </a:tabLst>
              </a:pPr>
              <a:endParaRPr lang="en-US" sz="2400" b="1"/>
            </a:p>
          </p:txBody>
        </p:sp>
        <p:sp>
          <p:nvSpPr>
            <p:cNvPr id="94223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4224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942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mtClean="0"/>
              <a:t>Метод К-средних (</a:t>
            </a:r>
            <a:r>
              <a:rPr lang="en-US" smtClean="0"/>
              <a:t>C-means)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95235" name="Group 18"/>
          <p:cNvGrpSpPr>
            <a:grpSpLocks/>
          </p:cNvGrpSpPr>
          <p:nvPr/>
        </p:nvGrpSpPr>
        <p:grpSpPr bwMode="auto">
          <a:xfrm>
            <a:off x="1143000" y="990600"/>
            <a:ext cx="6934200" cy="5556250"/>
            <a:chOff x="2208" y="1299"/>
            <a:chExt cx="1365" cy="2539"/>
          </a:xfrm>
        </p:grpSpPr>
        <p:sp>
          <p:nvSpPr>
            <p:cNvPr id="95237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5238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5239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5240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5241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95242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5243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5244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5245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5246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4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r>
                <a:rPr lang="ru-RU" b="1"/>
                <a:t>Затем 3-й и 4-й шаги итеративно повторяются. Очевидно, что </a:t>
              </a:r>
              <a:r>
                <a:rPr lang="ru-RU" b="1">
                  <a:solidFill>
                    <a:srgbClr val="FF3300"/>
                  </a:solidFill>
                </a:rPr>
                <a:t>на каждой итерации происходит изменение границ кластеров и смещение их центров</a:t>
              </a:r>
              <a:r>
                <a:rPr lang="ru-RU" b="1"/>
                <a:t>. В результате минимизируется расстояние между элементами внутри кластеров. </a:t>
              </a:r>
              <a:r>
                <a:rPr lang="ru-RU" b="1">
                  <a:solidFill>
                    <a:srgbClr val="FF3300"/>
                  </a:solidFill>
                </a:rPr>
                <a:t>Остановка алгоритма производится тогда, когда границы кластеров и расположения центроидов не перестанут изменяться от итерации к итерации</a:t>
              </a:r>
              <a:r>
                <a:rPr lang="ru-RU" b="1"/>
                <a:t>, т.е. на каждой итерации в каждом кластере будет оставаться один и тот же набор записей. Алгоритм обычно находит набор стабильных кластеров за несколько десятков итераций.</a:t>
              </a:r>
              <a:endParaRPr lang="en-US" b="1"/>
            </a:p>
          </p:txBody>
        </p:sp>
        <p:sp>
          <p:nvSpPr>
            <p:cNvPr id="95247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5248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9523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mtClean="0"/>
              <a:t>Метод К-средних (</a:t>
            </a:r>
            <a:r>
              <a:rPr lang="en-US" smtClean="0"/>
              <a:t>C-means)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96259" name="Group 18"/>
          <p:cNvGrpSpPr>
            <a:grpSpLocks/>
          </p:cNvGrpSpPr>
          <p:nvPr/>
        </p:nvGrpSpPr>
        <p:grpSpPr bwMode="auto">
          <a:xfrm>
            <a:off x="1143000" y="990600"/>
            <a:ext cx="6934200" cy="5556250"/>
            <a:chOff x="2208" y="1299"/>
            <a:chExt cx="1365" cy="2539"/>
          </a:xfrm>
        </p:grpSpPr>
        <p:sp>
          <p:nvSpPr>
            <p:cNvPr id="9626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5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9626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70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4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r>
                <a:rPr lang="ru-RU" sz="2200" b="1">
                  <a:solidFill>
                    <a:srgbClr val="FF3300"/>
                  </a:solidFill>
                </a:rPr>
                <a:t>Преимуществом</a:t>
              </a:r>
              <a:r>
                <a:rPr lang="ru-RU" sz="2200" b="1"/>
                <a:t> алгоритма являются быстрота и простота реализации. К его </a:t>
              </a:r>
              <a:r>
                <a:rPr lang="ru-RU" sz="2200" b="1">
                  <a:solidFill>
                    <a:srgbClr val="FF3300"/>
                  </a:solidFill>
                </a:rPr>
                <a:t>недостаткам</a:t>
              </a:r>
              <a:r>
                <a:rPr lang="ru-RU" sz="2200" b="1"/>
                <a:t> можно отнести неопределенность выбора начальных центров кластеров, а также то, что число кластеров должно быть задано изначально, что может потребовать некоторой априорной информации об исходных данных.</a:t>
              </a:r>
            </a:p>
          </p:txBody>
        </p:sp>
        <p:sp>
          <p:nvSpPr>
            <p:cNvPr id="9627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7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9626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mtClean="0"/>
              <a:t>Метод К-средних (</a:t>
            </a:r>
            <a:r>
              <a:rPr lang="en-US" smtClean="0"/>
              <a:t>C-means)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4191000"/>
            <a:ext cx="8686800" cy="2895600"/>
          </a:xfrm>
        </p:spPr>
        <p:txBody>
          <a:bodyPr/>
          <a:lstStyle/>
          <a:p>
            <a:r>
              <a:rPr lang="ru-RU" sz="3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ru-RU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3.1. </a:t>
            </a:r>
            <a:r>
              <a:rPr lang="en-US" sz="4000" dirty="0" smtClean="0"/>
              <a:t>KNOWLEDGE MANAGEMENT</a:t>
            </a:r>
            <a:r>
              <a:rPr lang="ru-RU" sz="4000" dirty="0" smtClean="0"/>
              <a:t> </a:t>
            </a:r>
            <a:r>
              <a:rPr lang="en-US" sz="4000" dirty="0" smtClean="0">
                <a:solidFill>
                  <a:schemeClr val="tx2"/>
                </a:solidFill>
              </a:rPr>
              <a:t/>
            </a:r>
            <a:br>
              <a:rPr lang="en-US" sz="4000" dirty="0" smtClean="0">
                <a:solidFill>
                  <a:schemeClr val="tx2"/>
                </a:solidFill>
              </a:rPr>
            </a:br>
            <a:r>
              <a:rPr lang="ru-RU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ru-RU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sz="2000" b="0" dirty="0" smtClean="0"/>
          </a:p>
        </p:txBody>
      </p:sp>
      <p:pic>
        <p:nvPicPr>
          <p:cNvPr id="1028" name="Picture 4" descr="Elk MINI_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27988" y="228600"/>
            <a:ext cx="11160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2947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pic>
        <p:nvPicPr>
          <p:cNvPr id="6" name="Picture 6" descr="https://developer.nvidia.com/sites/default/files/imagecache/nvidia_cuda_academic_center--center_imgset_single/Southern%20Fed%20Univ%20Logo%20-%20W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524000" cy="152400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990600"/>
            <a:ext cx="6934200" cy="5556250"/>
            <a:chOff x="2208" y="1299"/>
            <a:chExt cx="1365" cy="2539"/>
          </a:xfrm>
        </p:grpSpPr>
        <p:sp>
          <p:nvSpPr>
            <p:cNvPr id="9626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5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9626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70" name="Text Box 29"/>
            <p:cNvSpPr txBox="1">
              <a:spLocks noChangeArrowheads="1"/>
            </p:cNvSpPr>
            <p:nvPr/>
          </p:nvSpPr>
          <p:spPr bwMode="gray">
            <a:xfrm>
              <a:off x="2253" y="1717"/>
              <a:ext cx="1296" cy="158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r>
                <a:rPr lang="ru-RU" sz="2200" dirty="0" smtClean="0"/>
                <a:t>Поддержка эффективности любой проектной деятельности лежит в основе формирования задач современных информационных технологий, способствующих развитию перспективных направлений, связанных с решением проблем </a:t>
              </a:r>
              <a:r>
                <a:rPr lang="ru-RU" sz="2200" dirty="0" smtClean="0">
                  <a:solidFill>
                    <a:srgbClr val="FF0000"/>
                  </a:solidFill>
                </a:rPr>
                <a:t>идентификации предметной области и концептуального моделирования, анализа и извлечения данных, принятия решений и управления знаниями, адаптации и самоорганизации</a:t>
              </a:r>
              <a:r>
                <a:rPr lang="ru-RU" sz="2200" dirty="0" smtClean="0"/>
                <a:t>.</a:t>
              </a:r>
              <a:endParaRPr lang="ru-RU" sz="2200" b="1" dirty="0"/>
            </a:p>
          </p:txBody>
        </p:sp>
        <p:sp>
          <p:nvSpPr>
            <p:cNvPr id="9627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7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9626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dirty="0" smtClean="0"/>
              <a:t>Задачи современных </a:t>
            </a:r>
            <a:r>
              <a:rPr lang="en-US" dirty="0" smtClean="0"/>
              <a:t>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52400"/>
            <a:ext cx="8001000" cy="563563"/>
          </a:xfrm>
        </p:spPr>
        <p:txBody>
          <a:bodyPr lIns="36000" rIns="36000"/>
          <a:lstStyle/>
          <a:p>
            <a:r>
              <a:rPr lang="ru-RU" b="0" dirty="0" smtClean="0"/>
              <a:t>Эволюция информационных технологий</a:t>
            </a:r>
            <a:endParaRPr lang="en-US" b="0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8600" y="1752600"/>
            <a:ext cx="8610600" cy="2428875"/>
            <a:chOff x="912" y="1008"/>
            <a:chExt cx="3984" cy="1702"/>
          </a:xfrm>
        </p:grpSpPr>
        <p:sp>
          <p:nvSpPr>
            <p:cNvPr id="76804" name="AutoShape 4"/>
            <p:cNvSpPr>
              <a:spLocks noChangeArrowheads="1"/>
            </p:cNvSpPr>
            <p:nvPr/>
          </p:nvSpPr>
          <p:spPr bwMode="gray">
            <a:xfrm>
              <a:off x="912" y="10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999" y="1092"/>
              <a:ext cx="442" cy="1618"/>
              <a:chOff x="999" y="1092"/>
              <a:chExt cx="442" cy="1618"/>
            </a:xfrm>
          </p:grpSpPr>
          <p:sp>
            <p:nvSpPr>
              <p:cNvPr id="76806" name="AutoShape 6"/>
              <p:cNvSpPr>
                <a:spLocks noChangeArrowheads="1"/>
              </p:cNvSpPr>
              <p:nvPr/>
            </p:nvSpPr>
            <p:spPr bwMode="gray">
              <a:xfrm>
                <a:off x="999" y="1097"/>
                <a:ext cx="442" cy="741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7" name="Freeform 7"/>
              <p:cNvSpPr>
                <a:spLocks/>
              </p:cNvSpPr>
              <p:nvPr/>
            </p:nvSpPr>
            <p:spPr bwMode="gray">
              <a:xfrm>
                <a:off x="1046" y="1140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8" name="Text Box 8"/>
              <p:cNvSpPr txBox="1">
                <a:spLocks noChangeArrowheads="1"/>
              </p:cNvSpPr>
              <p:nvPr/>
            </p:nvSpPr>
            <p:spPr bwMode="gray">
              <a:xfrm>
                <a:off x="1053" y="1275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7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8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7" name="Text Box 9"/>
            <p:cNvSpPr txBox="1">
              <a:spLocks noChangeArrowheads="1"/>
            </p:cNvSpPr>
            <p:nvPr/>
          </p:nvSpPr>
          <p:spPr bwMode="gray">
            <a:xfrm>
              <a:off x="1547" y="1115"/>
              <a:ext cx="3324" cy="6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1951 год </a:t>
              </a:r>
              <a:r>
                <a:rPr lang="en-US" sz="2800" b="1" dirty="0" smtClean="0"/>
                <a:t>– </a:t>
              </a:r>
              <a:r>
                <a:rPr lang="ru-RU" sz="2800" b="1" dirty="0" smtClean="0"/>
                <a:t>программируемый микропроцессор</a:t>
              </a:r>
              <a:r>
                <a:rPr lang="ru-RU" sz="2800" dirty="0" smtClean="0"/>
                <a:t>;</a:t>
              </a:r>
              <a:endParaRPr lang="ru-RU" sz="2800" dirty="0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28600" y="3276919"/>
            <a:ext cx="8610600" cy="1384536"/>
            <a:chOff x="912" y="2014"/>
            <a:chExt cx="3984" cy="970"/>
          </a:xfrm>
        </p:grpSpPr>
        <p:sp>
          <p:nvSpPr>
            <p:cNvPr id="76811" name="AutoShape 11"/>
            <p:cNvSpPr>
              <a:spLocks noChangeArrowheads="1"/>
            </p:cNvSpPr>
            <p:nvPr/>
          </p:nvSpPr>
          <p:spPr bwMode="gray">
            <a:xfrm>
              <a:off x="912" y="201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9216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999" y="2100"/>
              <a:ext cx="437" cy="715"/>
              <a:chOff x="999" y="2100"/>
              <a:chExt cx="437" cy="715"/>
            </a:xfrm>
          </p:grpSpPr>
          <p:sp>
            <p:nvSpPr>
              <p:cNvPr id="76813" name="AutoShape 13"/>
              <p:cNvSpPr>
                <a:spLocks noChangeArrowheads="1"/>
              </p:cNvSpPr>
              <p:nvPr/>
            </p:nvSpPr>
            <p:spPr bwMode="gray">
              <a:xfrm>
                <a:off x="999" y="2105"/>
                <a:ext cx="437" cy="710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hlink">
                      <a:gamma/>
                      <a:tint val="72549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4" name="Freeform 14"/>
              <p:cNvSpPr>
                <a:spLocks/>
              </p:cNvSpPr>
              <p:nvPr/>
            </p:nvSpPr>
            <p:spPr bwMode="gray">
              <a:xfrm>
                <a:off x="1046" y="214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42353"/>
                      <a:invGamma/>
                    </a:schemeClr>
                  </a:gs>
                  <a:gs pos="100000">
                    <a:schemeClr val="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5" name="Text Box 15"/>
              <p:cNvSpPr txBox="1">
                <a:spLocks noChangeArrowheads="1"/>
              </p:cNvSpPr>
              <p:nvPr/>
            </p:nvSpPr>
            <p:spPr bwMode="gray">
              <a:xfrm>
                <a:off x="1082" y="2304"/>
                <a:ext cx="248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endPara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1" name="Text Box 16"/>
            <p:cNvSpPr txBox="1">
              <a:spLocks noChangeArrowheads="1"/>
            </p:cNvSpPr>
            <p:nvPr/>
          </p:nvSpPr>
          <p:spPr bwMode="gray">
            <a:xfrm>
              <a:off x="1547" y="2014"/>
              <a:ext cx="3289" cy="9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1969 год </a:t>
              </a:r>
              <a:r>
                <a:rPr lang="en-US" sz="2800" b="1" dirty="0" smtClean="0"/>
                <a:t>Intel Corporation – </a:t>
              </a:r>
              <a:r>
                <a:rPr lang="ru-RU" sz="2800" b="1" dirty="0" smtClean="0"/>
                <a:t>универсальный многоцелевой процессор</a:t>
              </a:r>
              <a:r>
                <a:rPr lang="ru-RU" sz="2800" dirty="0" smtClean="0"/>
                <a:t>;</a:t>
              </a:r>
              <a:endParaRPr lang="ru-RU" sz="2800" dirty="0"/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228600" y="4819650"/>
            <a:ext cx="8610600" cy="1301750"/>
            <a:chOff x="912" y="3036"/>
            <a:chExt cx="3984" cy="912"/>
          </a:xfrm>
        </p:grpSpPr>
        <p:sp>
          <p:nvSpPr>
            <p:cNvPr id="76818" name="AutoShape 18"/>
            <p:cNvSpPr>
              <a:spLocks noChangeArrowheads="1"/>
            </p:cNvSpPr>
            <p:nvPr/>
          </p:nvSpPr>
          <p:spPr bwMode="gray">
            <a:xfrm>
              <a:off x="912" y="303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48627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999" y="3120"/>
              <a:ext cx="442" cy="757"/>
              <a:chOff x="999" y="3120"/>
              <a:chExt cx="442" cy="757"/>
            </a:xfrm>
          </p:grpSpPr>
          <p:sp>
            <p:nvSpPr>
              <p:cNvPr id="76820" name="AutoShape 20"/>
              <p:cNvSpPr>
                <a:spLocks noChangeArrowheads="1"/>
              </p:cNvSpPr>
              <p:nvPr/>
            </p:nvSpPr>
            <p:spPr bwMode="gray">
              <a:xfrm>
                <a:off x="999" y="3125"/>
                <a:ext cx="442" cy="752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folHlink">
                      <a:gamma/>
                      <a:tint val="63529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1" name="Freeform 21"/>
              <p:cNvSpPr>
                <a:spLocks/>
              </p:cNvSpPr>
              <p:nvPr/>
            </p:nvSpPr>
            <p:spPr bwMode="gray">
              <a:xfrm>
                <a:off x="1046" y="316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48627"/>
                      <a:invGamma/>
                    </a:schemeClr>
                  </a:gs>
                  <a:gs pos="100000">
                    <a:schemeClr val="fol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2" name="Text Box 22"/>
              <p:cNvSpPr txBox="1">
                <a:spLocks noChangeArrowheads="1"/>
              </p:cNvSpPr>
              <p:nvPr/>
            </p:nvSpPr>
            <p:spPr bwMode="gray">
              <a:xfrm>
                <a:off x="1082" y="3324"/>
                <a:ext cx="253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3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65" name="Text Box 23"/>
            <p:cNvSpPr txBox="1">
              <a:spLocks noChangeArrowheads="1"/>
            </p:cNvSpPr>
            <p:nvPr/>
          </p:nvSpPr>
          <p:spPr bwMode="gray">
            <a:xfrm>
              <a:off x="1511" y="3076"/>
              <a:ext cx="3289" cy="6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1973 год – </a:t>
              </a:r>
              <a:r>
                <a:rPr lang="en-US" sz="2800" b="1" dirty="0" smtClean="0"/>
                <a:t>Bob Metcalfe </a:t>
              </a:r>
              <a:r>
                <a:rPr lang="ru-RU" sz="2800" b="1" dirty="0" smtClean="0"/>
                <a:t>создал </a:t>
              </a:r>
              <a:r>
                <a:rPr lang="en-US" sz="2800" b="1" dirty="0" smtClean="0"/>
                <a:t>Ethernet</a:t>
              </a:r>
              <a:r>
                <a:rPr lang="ru-RU" dirty="0" smtClean="0"/>
                <a:t>.</a:t>
              </a:r>
              <a:endParaRPr lang="en-US" dirty="0"/>
            </a:p>
          </p:txBody>
        </p:sp>
      </p:grpSp>
      <p:sp>
        <p:nvSpPr>
          <p:cNvPr id="29" name="Прямоугольник 28"/>
          <p:cNvSpPr/>
          <p:nvPr/>
        </p:nvSpPr>
        <p:spPr>
          <a:xfrm>
            <a:off x="685800" y="3657600"/>
            <a:ext cx="38576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990600"/>
            <a:ext cx="6934200" cy="5556250"/>
            <a:chOff x="2208" y="1299"/>
            <a:chExt cx="1365" cy="2539"/>
          </a:xfrm>
        </p:grpSpPr>
        <p:sp>
          <p:nvSpPr>
            <p:cNvPr id="9626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5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9626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70" name="Text Box 29"/>
            <p:cNvSpPr txBox="1">
              <a:spLocks noChangeArrowheads="1"/>
            </p:cNvSpPr>
            <p:nvPr/>
          </p:nvSpPr>
          <p:spPr bwMode="gray">
            <a:xfrm>
              <a:off x="2253" y="1717"/>
              <a:ext cx="1296" cy="15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r>
                <a:rPr lang="ru-RU" sz="2400" dirty="0" smtClean="0"/>
                <a:t>Мнения ученых в прогнозных исследованиях показывают, что «...до 2020 года количество информации и потребности в ней будут расти </a:t>
              </a:r>
              <a:r>
                <a:rPr lang="ru-RU" sz="2400" dirty="0" smtClean="0">
                  <a:solidFill>
                    <a:srgbClr val="FF0000"/>
                  </a:solidFill>
                </a:rPr>
                <a:t>экспоненциально</a:t>
              </a:r>
              <a:r>
                <a:rPr lang="ru-RU" sz="2400" dirty="0" smtClean="0"/>
                <a:t>...». Без технологий поиска и обработки таких объемов информации в будущем аналитики, эксперты и лица, принимающие решения, будут введены в состояние, которое можно назвать "аналитическим параличом"...»</a:t>
              </a:r>
              <a:endParaRPr lang="ru-RU" sz="2200" b="1" dirty="0"/>
            </a:p>
          </p:txBody>
        </p:sp>
        <p:sp>
          <p:nvSpPr>
            <p:cNvPr id="9627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7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9626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dirty="0" smtClean="0"/>
              <a:t>Прогноз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990600"/>
            <a:ext cx="6934200" cy="5556250"/>
            <a:chOff x="2208" y="1299"/>
            <a:chExt cx="1365" cy="2539"/>
          </a:xfrm>
        </p:grpSpPr>
        <p:sp>
          <p:nvSpPr>
            <p:cNvPr id="9626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5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9626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70" name="Text Box 29"/>
            <p:cNvSpPr txBox="1">
              <a:spLocks noChangeArrowheads="1"/>
            </p:cNvSpPr>
            <p:nvPr/>
          </p:nvSpPr>
          <p:spPr bwMode="gray">
            <a:xfrm>
              <a:off x="2253" y="1717"/>
              <a:ext cx="1296" cy="13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r>
                <a:rPr lang="ru-RU" sz="2400" dirty="0" smtClean="0"/>
                <a:t>Таким образом, одной из актуальных проблем современной науки является «</a:t>
              </a:r>
              <a:r>
                <a:rPr lang="ru-RU" sz="2400" b="1" i="1" dirty="0" smtClean="0">
                  <a:solidFill>
                    <a:srgbClr val="FF0000"/>
                  </a:solidFill>
                </a:rPr>
                <a:t>информационное переполнение</a:t>
              </a:r>
              <a:r>
                <a:rPr lang="ru-RU" sz="2400" dirty="0" smtClean="0"/>
                <a:t>». По мнению ученых, одним их основных способов решения проблемы информационного переполнения является переход от хранения и обработки данных к </a:t>
              </a:r>
              <a:r>
                <a:rPr lang="ru-RU" sz="2400" dirty="0" smtClean="0">
                  <a:solidFill>
                    <a:srgbClr val="FF0000"/>
                  </a:solidFill>
                </a:rPr>
                <a:t>накоплению и обработке знаний</a:t>
              </a:r>
              <a:r>
                <a:rPr lang="ru-RU" sz="2400" dirty="0" smtClean="0"/>
                <a:t>.</a:t>
              </a:r>
              <a:endParaRPr lang="ru-RU" sz="2200" b="1" dirty="0"/>
            </a:p>
          </p:txBody>
        </p:sp>
        <p:sp>
          <p:nvSpPr>
            <p:cNvPr id="9627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7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9626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696200" cy="563563"/>
          </a:xfrm>
        </p:spPr>
        <p:txBody>
          <a:bodyPr/>
          <a:lstStyle/>
          <a:p>
            <a:r>
              <a:rPr lang="ru-RU" dirty="0" smtClean="0"/>
              <a:t>Информационное переполнение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990600"/>
            <a:ext cx="6934200" cy="5556250"/>
            <a:chOff x="2208" y="1299"/>
            <a:chExt cx="1365" cy="2539"/>
          </a:xfrm>
        </p:grpSpPr>
        <p:sp>
          <p:nvSpPr>
            <p:cNvPr id="9626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5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9626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70" name="Text Box 29"/>
            <p:cNvSpPr txBox="1">
              <a:spLocks noChangeArrowheads="1"/>
            </p:cNvSpPr>
            <p:nvPr/>
          </p:nvSpPr>
          <p:spPr bwMode="gray">
            <a:xfrm>
              <a:off x="2253" y="1717"/>
              <a:ext cx="1296" cy="1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endParaRPr lang="ru-RU" sz="2200" b="1" dirty="0">
                <a:solidFill>
                  <a:srgbClr val="FF0000"/>
                </a:solidFill>
              </a:endParaRPr>
            </a:p>
          </p:txBody>
        </p:sp>
        <p:sp>
          <p:nvSpPr>
            <p:cNvPr id="9627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7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9626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dirty="0" smtClean="0"/>
              <a:t>Данные</a:t>
            </a:r>
            <a:endParaRPr lang="en-US" dirty="0" smtClean="0"/>
          </a:p>
        </p:txBody>
      </p:sp>
      <p:sp>
        <p:nvSpPr>
          <p:cNvPr id="17" name="Прямоугольник 16"/>
          <p:cNvSpPr/>
          <p:nvPr/>
        </p:nvSpPr>
        <p:spPr>
          <a:xfrm>
            <a:off x="1371600" y="1828800"/>
            <a:ext cx="6477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FF0000"/>
                </a:solidFill>
              </a:rPr>
              <a:t>Данные</a:t>
            </a:r>
            <a:r>
              <a:rPr lang="ru-RU" sz="2400" dirty="0" smtClean="0"/>
              <a:t> – это </a:t>
            </a:r>
            <a:r>
              <a:rPr lang="ru-RU" sz="2400" dirty="0" smtClean="0">
                <a:solidFill>
                  <a:srgbClr val="FF0000"/>
                </a:solidFill>
              </a:rPr>
              <a:t>набор оперативных и объективных фактов</a:t>
            </a:r>
            <a:r>
              <a:rPr lang="ru-RU" sz="2400" dirty="0" smtClean="0"/>
              <a:t>, описывающих объекты, события, явления, процессы и т.д. Данные могут быть получены различными способами: </a:t>
            </a:r>
            <a:r>
              <a:rPr lang="ru-RU" sz="2400" i="1" dirty="0" smtClean="0">
                <a:solidFill>
                  <a:srgbClr val="FF0000"/>
                </a:solidFill>
              </a:rPr>
              <a:t>путем наблюдений; измерений; посредством обратной связи</a:t>
            </a:r>
            <a:r>
              <a:rPr lang="ru-RU" sz="2400" dirty="0" smtClean="0"/>
              <a:t>. Основными качественными мерами данных является </a:t>
            </a:r>
            <a:r>
              <a:rPr lang="ru-RU" sz="2400" i="1" dirty="0" smtClean="0">
                <a:solidFill>
                  <a:srgbClr val="FF0000"/>
                </a:solidFill>
              </a:rPr>
              <a:t>достоверность, оперативность, значимость и точность</a:t>
            </a:r>
            <a:endParaRPr lang="ru-RU" sz="24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990600"/>
            <a:ext cx="6934200" cy="5556250"/>
            <a:chOff x="2208" y="1299"/>
            <a:chExt cx="1365" cy="2539"/>
          </a:xfrm>
        </p:grpSpPr>
        <p:sp>
          <p:nvSpPr>
            <p:cNvPr id="9626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5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9626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70" name="Text Box 29"/>
            <p:cNvSpPr txBox="1">
              <a:spLocks noChangeArrowheads="1"/>
            </p:cNvSpPr>
            <p:nvPr/>
          </p:nvSpPr>
          <p:spPr bwMode="gray">
            <a:xfrm>
              <a:off x="2253" y="1717"/>
              <a:ext cx="1296" cy="1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endParaRPr lang="ru-RU" sz="2200" b="1" dirty="0">
                <a:solidFill>
                  <a:srgbClr val="FF0000"/>
                </a:solidFill>
              </a:endParaRPr>
            </a:p>
          </p:txBody>
        </p:sp>
        <p:sp>
          <p:nvSpPr>
            <p:cNvPr id="9627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7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9626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dirty="0" smtClean="0"/>
              <a:t>Информация</a:t>
            </a:r>
            <a:endParaRPr lang="en-US" dirty="0" smtClean="0"/>
          </a:p>
        </p:txBody>
      </p:sp>
      <p:sp>
        <p:nvSpPr>
          <p:cNvPr id="18" name="Прямоугольник 17"/>
          <p:cNvSpPr/>
          <p:nvPr/>
        </p:nvSpPr>
        <p:spPr>
          <a:xfrm>
            <a:off x="1524000" y="1905000"/>
            <a:ext cx="6172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FF0000"/>
                </a:solidFill>
              </a:rPr>
              <a:t>Информация </a:t>
            </a:r>
            <a:r>
              <a:rPr lang="ru-RU" sz="2400" dirty="0" smtClean="0"/>
              <a:t>– это </a:t>
            </a:r>
            <a:r>
              <a:rPr lang="ru-RU" sz="2400" i="1" dirty="0" smtClean="0">
                <a:solidFill>
                  <a:srgbClr val="FF0000"/>
                </a:solidFill>
              </a:rPr>
              <a:t>выделенная, упорядоченная и обработанная в соответствии с контекстом часть данных, наделенная системой отношений между данными и определенным смыслом</a:t>
            </a:r>
            <a:r>
              <a:rPr lang="ru-RU" sz="2400" dirty="0" smtClean="0"/>
              <a:t> (данные о данных, или данные плюс метаданные)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990600"/>
            <a:ext cx="6934200" cy="5556250"/>
            <a:chOff x="2208" y="1299"/>
            <a:chExt cx="1365" cy="2539"/>
          </a:xfrm>
        </p:grpSpPr>
        <p:sp>
          <p:nvSpPr>
            <p:cNvPr id="9626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5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9626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70" name="Text Box 29"/>
            <p:cNvSpPr txBox="1">
              <a:spLocks noChangeArrowheads="1"/>
            </p:cNvSpPr>
            <p:nvPr/>
          </p:nvSpPr>
          <p:spPr bwMode="gray">
            <a:xfrm>
              <a:off x="2253" y="1717"/>
              <a:ext cx="1296" cy="1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endParaRPr lang="ru-RU" sz="2200" b="1" dirty="0">
                <a:solidFill>
                  <a:srgbClr val="FF0000"/>
                </a:solidFill>
              </a:endParaRPr>
            </a:p>
          </p:txBody>
        </p:sp>
        <p:sp>
          <p:nvSpPr>
            <p:cNvPr id="9627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7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9626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dirty="0" smtClean="0"/>
              <a:t>Знание</a:t>
            </a:r>
            <a:endParaRPr lang="en-US" dirty="0" smtClean="0"/>
          </a:p>
        </p:txBody>
      </p:sp>
      <p:sp>
        <p:nvSpPr>
          <p:cNvPr id="18" name="Прямоугольник 17"/>
          <p:cNvSpPr/>
          <p:nvPr/>
        </p:nvSpPr>
        <p:spPr>
          <a:xfrm>
            <a:off x="1524000" y="1905000"/>
            <a:ext cx="6172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400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1676400" y="1905000"/>
            <a:ext cx="5943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</a:rPr>
              <a:t>Знание</a:t>
            </a:r>
            <a:r>
              <a:rPr lang="ru-RU" sz="2800" dirty="0" smtClean="0"/>
              <a:t> – это </a:t>
            </a:r>
            <a:r>
              <a:rPr lang="ru-RU" sz="2800" i="1" dirty="0" smtClean="0">
                <a:solidFill>
                  <a:srgbClr val="FF0000"/>
                </a:solidFill>
              </a:rPr>
              <a:t>сложная сетевая иерархия элементов информации с выявленными зависимостями и/или существенными связями </a:t>
            </a:r>
            <a:r>
              <a:rPr lang="ru-RU" sz="2800" dirty="0" smtClean="0"/>
              <a:t>между фактами, событиями, явлениями и процессами и т.д.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990600"/>
            <a:ext cx="6934200" cy="5556250"/>
            <a:chOff x="2208" y="1299"/>
            <a:chExt cx="1365" cy="2539"/>
          </a:xfrm>
        </p:grpSpPr>
        <p:sp>
          <p:nvSpPr>
            <p:cNvPr id="9626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5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9626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70" name="Text Box 29"/>
            <p:cNvSpPr txBox="1">
              <a:spLocks noChangeArrowheads="1"/>
            </p:cNvSpPr>
            <p:nvPr/>
          </p:nvSpPr>
          <p:spPr bwMode="gray">
            <a:xfrm>
              <a:off x="2253" y="1717"/>
              <a:ext cx="1296" cy="14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r>
                <a:rPr lang="ru-RU" sz="2200" dirty="0" smtClean="0">
                  <a:solidFill>
                    <a:srgbClr val="FF0000"/>
                  </a:solidFill>
                </a:rPr>
                <a:t>Накопление и обработка знаний </a:t>
              </a:r>
              <a:r>
                <a:rPr lang="ru-RU" sz="2200" dirty="0" smtClean="0"/>
                <a:t>– сложные многоэтапные процессы, требующие соответствующего управления для обеспечения необходимой последовательности, согласованности и эффективности. Отталкиваясь от того мнения, что знания не существуют в готовом виде, сформулируем </a:t>
              </a:r>
              <a:r>
                <a:rPr lang="ru-RU" sz="2200" b="1" i="1" dirty="0" smtClean="0">
                  <a:solidFill>
                    <a:srgbClr val="FF0000"/>
                  </a:solidFill>
                </a:rPr>
                <a:t>аксиому 1</a:t>
              </a:r>
              <a:r>
                <a:rPr lang="ru-RU" sz="2200" dirty="0" smtClean="0">
                  <a:solidFill>
                    <a:srgbClr val="FF0000"/>
                  </a:solidFill>
                </a:rPr>
                <a:t>: </a:t>
              </a:r>
              <a:r>
                <a:rPr lang="ru-RU" sz="2200" i="1" dirty="0" smtClean="0">
                  <a:solidFill>
                    <a:srgbClr val="FF0000"/>
                  </a:solidFill>
                </a:rPr>
                <a:t>Новые знания непрерывно производятся в процессе обработки знаний</a:t>
              </a:r>
              <a:r>
                <a:rPr lang="ru-RU" sz="2200" dirty="0" smtClean="0">
                  <a:solidFill>
                    <a:srgbClr val="FF0000"/>
                  </a:solidFill>
                </a:rPr>
                <a:t>.</a:t>
              </a:r>
              <a:endParaRPr lang="ru-RU" sz="2200" b="1" dirty="0">
                <a:solidFill>
                  <a:srgbClr val="FF0000"/>
                </a:solidFill>
              </a:endParaRPr>
            </a:p>
          </p:txBody>
        </p:sp>
        <p:sp>
          <p:nvSpPr>
            <p:cNvPr id="9627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7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9626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dirty="0" smtClean="0"/>
              <a:t>Аксиома 1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990600"/>
            <a:ext cx="6934200" cy="5556250"/>
            <a:chOff x="2208" y="1299"/>
            <a:chExt cx="1365" cy="2539"/>
          </a:xfrm>
        </p:grpSpPr>
        <p:sp>
          <p:nvSpPr>
            <p:cNvPr id="9626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5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9626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70" name="Text Box 29"/>
            <p:cNvSpPr txBox="1">
              <a:spLocks noChangeArrowheads="1"/>
            </p:cNvSpPr>
            <p:nvPr/>
          </p:nvSpPr>
          <p:spPr bwMode="gray">
            <a:xfrm>
              <a:off x="2253" y="1786"/>
              <a:ext cx="1296" cy="12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r>
                <a:rPr lang="ru-RU" sz="2800" b="1" i="1" dirty="0" smtClean="0">
                  <a:solidFill>
                    <a:srgbClr val="FF0000"/>
                  </a:solidFill>
                </a:rPr>
                <a:t>Управление знаниями</a:t>
              </a:r>
              <a:r>
                <a:rPr lang="ru-RU" sz="2800" dirty="0" smtClean="0">
                  <a:solidFill>
                    <a:srgbClr val="FF0000"/>
                  </a:solidFill>
                </a:rPr>
                <a:t> </a:t>
              </a:r>
              <a:r>
                <a:rPr lang="ru-RU" sz="2800" dirty="0" smtClean="0"/>
                <a:t>– непрерывное управление процессами проверки знаний для выявления новых проблем с целью создания и удовлетворения спроса на новые знания.</a:t>
              </a:r>
              <a:endParaRPr lang="ru-RU" sz="2800" b="1" dirty="0">
                <a:solidFill>
                  <a:srgbClr val="FF0000"/>
                </a:solidFill>
              </a:endParaRPr>
            </a:p>
          </p:txBody>
        </p:sp>
        <p:sp>
          <p:nvSpPr>
            <p:cNvPr id="9627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7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9626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dirty="0" smtClean="0"/>
              <a:t>KNOWLEDGE MANAGEMENT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990600"/>
            <a:ext cx="6934200" cy="5556250"/>
            <a:chOff x="2208" y="1299"/>
            <a:chExt cx="1365" cy="2539"/>
          </a:xfrm>
        </p:grpSpPr>
        <p:sp>
          <p:nvSpPr>
            <p:cNvPr id="9626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5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9626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70" name="Text Box 29"/>
            <p:cNvSpPr txBox="1">
              <a:spLocks noChangeArrowheads="1"/>
            </p:cNvSpPr>
            <p:nvPr/>
          </p:nvSpPr>
          <p:spPr bwMode="gray">
            <a:xfrm>
              <a:off x="2268" y="1717"/>
              <a:ext cx="1296" cy="14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r>
                <a:rPr lang="ru-RU" sz="2000" dirty="0" smtClean="0"/>
                <a:t>Сформулируем </a:t>
              </a:r>
              <a:r>
                <a:rPr lang="ru-RU" sz="2000" b="1" i="1" dirty="0" smtClean="0">
                  <a:solidFill>
                    <a:srgbClr val="FF0000"/>
                  </a:solidFill>
                </a:rPr>
                <a:t>концепцию</a:t>
              </a:r>
              <a:r>
                <a:rPr lang="ru-RU" sz="2000" dirty="0" smtClean="0"/>
                <a:t> интеллектуальной поддержки принятия решений, основанную на процессах цикла управления знаниями. </a:t>
              </a:r>
              <a:r>
                <a:rPr lang="ru-RU" sz="2000" b="1" i="1" dirty="0" smtClean="0">
                  <a:solidFill>
                    <a:srgbClr val="FF0000"/>
                  </a:solidFill>
                </a:rPr>
                <a:t>Выявление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 новых знаний связано с изучением и поиском отношений между разнородными источниками знаний, так как именно междисциплинарный и </a:t>
              </a:r>
              <a:r>
                <a:rPr lang="ru-RU" sz="2000" b="1" dirty="0" err="1" smtClean="0">
                  <a:solidFill>
                    <a:srgbClr val="FF0000"/>
                  </a:solidFill>
                </a:rPr>
                <a:t>мультидисциплинарный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 подходы накопления информации с большей вероятностью после обработки  приведут к продуцированию нового знания</a:t>
              </a:r>
              <a:r>
                <a:rPr lang="ru-RU" sz="2000" dirty="0" smtClean="0"/>
                <a:t>.</a:t>
              </a:r>
              <a:endParaRPr lang="ru-RU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9627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7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9626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dirty="0" smtClean="0"/>
              <a:t>Концепция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990600"/>
            <a:ext cx="6934200" cy="5556250"/>
            <a:chOff x="2208" y="1299"/>
            <a:chExt cx="1365" cy="2539"/>
          </a:xfrm>
        </p:grpSpPr>
        <p:sp>
          <p:nvSpPr>
            <p:cNvPr id="96261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2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3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4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65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96266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7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8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69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96270" name="Text Box 29"/>
            <p:cNvSpPr txBox="1">
              <a:spLocks noChangeArrowheads="1"/>
            </p:cNvSpPr>
            <p:nvPr/>
          </p:nvSpPr>
          <p:spPr bwMode="gray">
            <a:xfrm>
              <a:off x="2268" y="1647"/>
              <a:ext cx="1296" cy="158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tabLst>
                  <a:tab pos="6280150" algn="l"/>
                </a:tabLst>
              </a:pPr>
              <a:r>
                <a:rPr lang="ru-RU" sz="2000" dirty="0" smtClean="0"/>
                <a:t>На основе рассмотренных процессов циклического сценария управления знаниями сформулируем </a:t>
              </a:r>
              <a:r>
                <a:rPr lang="ru-RU" sz="2000" b="1" i="1" dirty="0" smtClean="0">
                  <a:solidFill>
                    <a:srgbClr val="FF0000"/>
                  </a:solidFill>
                </a:rPr>
                <a:t>аксиому 2</a:t>
              </a:r>
              <a:r>
                <a:rPr lang="ru-RU" sz="2000" i="1" dirty="0" smtClean="0">
                  <a:solidFill>
                    <a:srgbClr val="FF0000"/>
                  </a:solidFill>
                </a:rPr>
                <a:t>: Цель управления знаниями состоит в повышении их прозрачности</a:t>
              </a:r>
              <a:r>
                <a:rPr lang="ru-RU" sz="2000" dirty="0" smtClean="0">
                  <a:solidFill>
                    <a:srgbClr val="FF0000"/>
                  </a:solidFill>
                </a:rPr>
                <a:t>. </a:t>
              </a:r>
              <a:r>
                <a:rPr lang="ru-RU" sz="2000" dirty="0" smtClean="0"/>
                <a:t>Абстрактность данной аксиомы подразумевает определение широкого спектра задач, основным критерием эффективности решения которых будет прозрачность процессов сценария управления знаниями. Среди таких задач можно выделить</a:t>
              </a:r>
              <a:r>
                <a:rPr lang="ru-RU" sz="2000" dirty="0" smtClean="0">
                  <a:solidFill>
                    <a:srgbClr val="FF0000"/>
                  </a:solidFill>
                </a:rPr>
                <a:t>: </a:t>
              </a:r>
              <a:r>
                <a:rPr lang="ru-RU" sz="2000" b="1" i="1" dirty="0" smtClean="0">
                  <a:solidFill>
                    <a:srgbClr val="FF0000"/>
                  </a:solidFill>
                </a:rPr>
                <a:t>идентификацию, приобретение, совершенствование, распределение, использование и сохранение </a:t>
              </a:r>
              <a:r>
                <a:rPr lang="ru-RU" sz="2000" dirty="0" smtClean="0"/>
                <a:t>знаний.</a:t>
              </a:r>
              <a:endParaRPr lang="ru-RU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9627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627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9626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dirty="0" smtClean="0"/>
              <a:t>Аксиома 2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752"/>
              <a:ext cx="1296" cy="12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8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Информационные системы как эволюционирующие «организмы», совокупность которых образует некоторое связное пространство, представляющее собой аналог биосферы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 </a:t>
              </a:r>
              <a:r>
                <a:rPr lang="ru-RU" sz="2000" dirty="0" smtClean="0">
                  <a:solidFill>
                    <a:srgbClr val="FF0000"/>
                  </a:solidFill>
                </a:rPr>
                <a:t> </a:t>
              </a:r>
              <a:endParaRPr lang="en-US" sz="20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3200" dirty="0" smtClean="0"/>
              <a:t>IT </a:t>
            </a:r>
            <a:r>
              <a:rPr lang="ru-RU" sz="3200" dirty="0" smtClean="0"/>
              <a:t>как субъект эволюции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52400"/>
            <a:ext cx="8001000" cy="563563"/>
          </a:xfrm>
        </p:spPr>
        <p:txBody>
          <a:bodyPr lIns="36000" rIns="36000"/>
          <a:lstStyle/>
          <a:p>
            <a:r>
              <a:rPr lang="ru-RU" b="0" dirty="0" smtClean="0"/>
              <a:t>Эволюция информационных технологий</a:t>
            </a:r>
            <a:endParaRPr lang="en-US" b="0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8600" y="1752600"/>
            <a:ext cx="8610600" cy="2428875"/>
            <a:chOff x="912" y="1008"/>
            <a:chExt cx="3984" cy="1702"/>
          </a:xfrm>
        </p:grpSpPr>
        <p:sp>
          <p:nvSpPr>
            <p:cNvPr id="76804" name="AutoShape 4"/>
            <p:cNvSpPr>
              <a:spLocks noChangeArrowheads="1"/>
            </p:cNvSpPr>
            <p:nvPr/>
          </p:nvSpPr>
          <p:spPr bwMode="gray">
            <a:xfrm>
              <a:off x="912" y="10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999" y="1092"/>
              <a:ext cx="442" cy="1618"/>
              <a:chOff x="999" y="1092"/>
              <a:chExt cx="442" cy="1618"/>
            </a:xfrm>
          </p:grpSpPr>
          <p:sp>
            <p:nvSpPr>
              <p:cNvPr id="76806" name="AutoShape 6"/>
              <p:cNvSpPr>
                <a:spLocks noChangeArrowheads="1"/>
              </p:cNvSpPr>
              <p:nvPr/>
            </p:nvSpPr>
            <p:spPr bwMode="gray">
              <a:xfrm>
                <a:off x="999" y="1097"/>
                <a:ext cx="442" cy="741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7" name="Freeform 7"/>
              <p:cNvSpPr>
                <a:spLocks/>
              </p:cNvSpPr>
              <p:nvPr/>
            </p:nvSpPr>
            <p:spPr bwMode="gray">
              <a:xfrm>
                <a:off x="1046" y="1140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8" name="Text Box 8"/>
              <p:cNvSpPr txBox="1">
                <a:spLocks noChangeArrowheads="1"/>
              </p:cNvSpPr>
              <p:nvPr/>
            </p:nvSpPr>
            <p:spPr bwMode="gray">
              <a:xfrm>
                <a:off x="1053" y="1275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4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7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8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7" name="Text Box 9"/>
            <p:cNvSpPr txBox="1">
              <a:spLocks noChangeArrowheads="1"/>
            </p:cNvSpPr>
            <p:nvPr/>
          </p:nvSpPr>
          <p:spPr bwMode="gray">
            <a:xfrm>
              <a:off x="1547" y="1115"/>
              <a:ext cx="3324" cy="6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19</a:t>
              </a:r>
              <a:r>
                <a:rPr lang="en-US" sz="2800" b="1" dirty="0" smtClean="0"/>
                <a:t>75</a:t>
              </a:r>
              <a:r>
                <a:rPr lang="ru-RU" sz="2800" b="1" dirty="0" smtClean="0"/>
                <a:t> год </a:t>
              </a:r>
              <a:r>
                <a:rPr lang="en-US" sz="2800" b="1" dirty="0" smtClean="0"/>
                <a:t>– </a:t>
              </a:r>
              <a:r>
                <a:rPr lang="ru-RU" sz="2800" b="1" dirty="0" smtClean="0"/>
                <a:t>первый серийный персональный компьютер</a:t>
              </a:r>
              <a:r>
                <a:rPr lang="ru-RU" sz="2800" dirty="0" smtClean="0"/>
                <a:t>;</a:t>
              </a:r>
              <a:endParaRPr lang="ru-RU" sz="2800" dirty="0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28600" y="3276919"/>
            <a:ext cx="8610600" cy="1304604"/>
            <a:chOff x="912" y="2014"/>
            <a:chExt cx="3984" cy="914"/>
          </a:xfrm>
        </p:grpSpPr>
        <p:sp>
          <p:nvSpPr>
            <p:cNvPr id="76811" name="AutoShape 11"/>
            <p:cNvSpPr>
              <a:spLocks noChangeArrowheads="1"/>
            </p:cNvSpPr>
            <p:nvPr/>
          </p:nvSpPr>
          <p:spPr bwMode="gray">
            <a:xfrm>
              <a:off x="912" y="201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9216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999" y="2100"/>
              <a:ext cx="437" cy="715"/>
              <a:chOff x="999" y="2100"/>
              <a:chExt cx="437" cy="715"/>
            </a:xfrm>
          </p:grpSpPr>
          <p:sp>
            <p:nvSpPr>
              <p:cNvPr id="76813" name="AutoShape 13"/>
              <p:cNvSpPr>
                <a:spLocks noChangeArrowheads="1"/>
              </p:cNvSpPr>
              <p:nvPr/>
            </p:nvSpPr>
            <p:spPr bwMode="gray">
              <a:xfrm>
                <a:off x="999" y="2105"/>
                <a:ext cx="437" cy="710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hlink">
                      <a:gamma/>
                      <a:tint val="72549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4" name="Freeform 14"/>
              <p:cNvSpPr>
                <a:spLocks/>
              </p:cNvSpPr>
              <p:nvPr/>
            </p:nvSpPr>
            <p:spPr bwMode="gray">
              <a:xfrm>
                <a:off x="1046" y="214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42353"/>
                      <a:invGamma/>
                    </a:schemeClr>
                  </a:gs>
                  <a:gs pos="100000">
                    <a:schemeClr val="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5" name="Text Box 15"/>
              <p:cNvSpPr txBox="1">
                <a:spLocks noChangeArrowheads="1"/>
              </p:cNvSpPr>
              <p:nvPr/>
            </p:nvSpPr>
            <p:spPr bwMode="gray">
              <a:xfrm>
                <a:off x="1082" y="2304"/>
                <a:ext cx="248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endPara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1" name="Text Box 16"/>
            <p:cNvSpPr txBox="1">
              <a:spLocks noChangeArrowheads="1"/>
            </p:cNvSpPr>
            <p:nvPr/>
          </p:nvSpPr>
          <p:spPr bwMode="gray">
            <a:xfrm>
              <a:off x="1547" y="2014"/>
              <a:ext cx="3289" cy="6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1976 год </a:t>
              </a:r>
              <a:r>
                <a:rPr lang="en-US" sz="2800" b="1" dirty="0" smtClean="0"/>
                <a:t>Wang Laboratories – </a:t>
              </a:r>
              <a:r>
                <a:rPr lang="ru-RU" sz="2800" b="1" dirty="0" smtClean="0"/>
                <a:t>текстовый редактор </a:t>
              </a:r>
              <a:r>
                <a:rPr lang="en-US" sz="2800" b="1" dirty="0" smtClean="0"/>
                <a:t>Word Processing</a:t>
              </a:r>
              <a:r>
                <a:rPr lang="ru-RU" sz="2800" dirty="0" smtClean="0"/>
                <a:t>;</a:t>
              </a:r>
              <a:endParaRPr lang="ru-RU" sz="2800" dirty="0"/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228600" y="4819650"/>
            <a:ext cx="8610600" cy="1301750"/>
            <a:chOff x="912" y="3036"/>
            <a:chExt cx="3984" cy="912"/>
          </a:xfrm>
        </p:grpSpPr>
        <p:sp>
          <p:nvSpPr>
            <p:cNvPr id="76818" name="AutoShape 18"/>
            <p:cNvSpPr>
              <a:spLocks noChangeArrowheads="1"/>
            </p:cNvSpPr>
            <p:nvPr/>
          </p:nvSpPr>
          <p:spPr bwMode="gray">
            <a:xfrm>
              <a:off x="912" y="303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48627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999" y="3120"/>
              <a:ext cx="442" cy="757"/>
              <a:chOff x="999" y="3120"/>
              <a:chExt cx="442" cy="757"/>
            </a:xfrm>
          </p:grpSpPr>
          <p:sp>
            <p:nvSpPr>
              <p:cNvPr id="76820" name="AutoShape 20"/>
              <p:cNvSpPr>
                <a:spLocks noChangeArrowheads="1"/>
              </p:cNvSpPr>
              <p:nvPr/>
            </p:nvSpPr>
            <p:spPr bwMode="gray">
              <a:xfrm>
                <a:off x="999" y="3125"/>
                <a:ext cx="442" cy="752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folHlink">
                      <a:gamma/>
                      <a:tint val="63529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1" name="Freeform 21"/>
              <p:cNvSpPr>
                <a:spLocks/>
              </p:cNvSpPr>
              <p:nvPr/>
            </p:nvSpPr>
            <p:spPr bwMode="gray">
              <a:xfrm>
                <a:off x="1046" y="316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48627"/>
                      <a:invGamma/>
                    </a:schemeClr>
                  </a:gs>
                  <a:gs pos="100000">
                    <a:schemeClr val="fol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2" name="Text Box 22"/>
              <p:cNvSpPr txBox="1">
                <a:spLocks noChangeArrowheads="1"/>
              </p:cNvSpPr>
              <p:nvPr/>
            </p:nvSpPr>
            <p:spPr bwMode="gray">
              <a:xfrm>
                <a:off x="1082" y="3324"/>
                <a:ext cx="253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6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65" name="Text Box 23"/>
            <p:cNvSpPr txBox="1">
              <a:spLocks noChangeArrowheads="1"/>
            </p:cNvSpPr>
            <p:nvPr/>
          </p:nvSpPr>
          <p:spPr bwMode="gray">
            <a:xfrm>
              <a:off x="1511" y="3076"/>
              <a:ext cx="3289" cy="6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197</a:t>
              </a:r>
              <a:r>
                <a:rPr lang="en-US" sz="2800" b="1" dirty="0" smtClean="0"/>
                <a:t>8</a:t>
              </a:r>
              <a:r>
                <a:rPr lang="ru-RU" sz="2800" b="1" dirty="0" smtClean="0"/>
                <a:t> год – </a:t>
              </a:r>
              <a:r>
                <a:rPr lang="en-US" sz="2800" b="1" dirty="0" smtClean="0"/>
                <a:t>VisiCalc</a:t>
              </a:r>
              <a:r>
                <a:rPr lang="ru-RU" sz="2800" b="1" dirty="0" smtClean="0"/>
                <a:t> первая программа для работы с таблицами</a:t>
              </a:r>
              <a:r>
                <a:rPr lang="ru-RU" dirty="0" smtClean="0"/>
                <a:t>.</a:t>
              </a:r>
              <a:endParaRPr lang="en-US" dirty="0"/>
            </a:p>
          </p:txBody>
        </p:sp>
      </p:grpSp>
      <p:sp>
        <p:nvSpPr>
          <p:cNvPr id="29" name="Прямоугольник 28"/>
          <p:cNvSpPr/>
          <p:nvPr/>
        </p:nvSpPr>
        <p:spPr>
          <a:xfrm>
            <a:off x="686161" y="3657600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ru-RU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52400"/>
            <a:ext cx="8001000" cy="563563"/>
          </a:xfrm>
        </p:spPr>
        <p:txBody>
          <a:bodyPr lIns="36000" rIns="36000"/>
          <a:lstStyle/>
          <a:p>
            <a:r>
              <a:rPr lang="ru-RU" dirty="0" smtClean="0"/>
              <a:t>Признаки эволюции</a:t>
            </a:r>
            <a:endParaRPr lang="en-US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8600" y="1752600"/>
            <a:ext cx="8610600" cy="2428875"/>
            <a:chOff x="912" y="1008"/>
            <a:chExt cx="3984" cy="1702"/>
          </a:xfrm>
        </p:grpSpPr>
        <p:sp>
          <p:nvSpPr>
            <p:cNvPr id="76804" name="AutoShape 4"/>
            <p:cNvSpPr>
              <a:spLocks noChangeArrowheads="1"/>
            </p:cNvSpPr>
            <p:nvPr/>
          </p:nvSpPr>
          <p:spPr bwMode="gray">
            <a:xfrm>
              <a:off x="912" y="10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999" y="1092"/>
              <a:ext cx="442" cy="1618"/>
              <a:chOff x="999" y="1092"/>
              <a:chExt cx="442" cy="1618"/>
            </a:xfrm>
          </p:grpSpPr>
          <p:sp>
            <p:nvSpPr>
              <p:cNvPr id="76806" name="AutoShape 6"/>
              <p:cNvSpPr>
                <a:spLocks noChangeArrowheads="1"/>
              </p:cNvSpPr>
              <p:nvPr/>
            </p:nvSpPr>
            <p:spPr bwMode="gray">
              <a:xfrm>
                <a:off x="999" y="1097"/>
                <a:ext cx="442" cy="741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7" name="Freeform 7"/>
              <p:cNvSpPr>
                <a:spLocks/>
              </p:cNvSpPr>
              <p:nvPr/>
            </p:nvSpPr>
            <p:spPr bwMode="gray">
              <a:xfrm>
                <a:off x="1046" y="1140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8" name="Text Box 8"/>
              <p:cNvSpPr txBox="1">
                <a:spLocks noChangeArrowheads="1"/>
              </p:cNvSpPr>
              <p:nvPr/>
            </p:nvSpPr>
            <p:spPr bwMode="gray">
              <a:xfrm>
                <a:off x="1053" y="1275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7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8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7" name="Text Box 9"/>
            <p:cNvSpPr txBox="1">
              <a:spLocks noChangeArrowheads="1"/>
            </p:cNvSpPr>
            <p:nvPr/>
          </p:nvSpPr>
          <p:spPr bwMode="gray">
            <a:xfrm>
              <a:off x="1547" y="1222"/>
              <a:ext cx="3324" cy="36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«борьба за существование»</a:t>
              </a:r>
              <a:r>
                <a:rPr lang="ru-RU" sz="2800" dirty="0" smtClean="0"/>
                <a:t>;</a:t>
              </a:r>
              <a:endParaRPr lang="ru-RU" sz="2800" dirty="0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28600" y="3279773"/>
            <a:ext cx="8610600" cy="1301749"/>
            <a:chOff x="912" y="2016"/>
            <a:chExt cx="3984" cy="912"/>
          </a:xfrm>
        </p:grpSpPr>
        <p:sp>
          <p:nvSpPr>
            <p:cNvPr id="76811" name="AutoShape 11"/>
            <p:cNvSpPr>
              <a:spLocks noChangeArrowheads="1"/>
            </p:cNvSpPr>
            <p:nvPr/>
          </p:nvSpPr>
          <p:spPr bwMode="gray">
            <a:xfrm>
              <a:off x="912" y="201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9216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999" y="2100"/>
              <a:ext cx="437" cy="715"/>
              <a:chOff x="999" y="2100"/>
              <a:chExt cx="437" cy="715"/>
            </a:xfrm>
          </p:grpSpPr>
          <p:sp>
            <p:nvSpPr>
              <p:cNvPr id="76813" name="AutoShape 13"/>
              <p:cNvSpPr>
                <a:spLocks noChangeArrowheads="1"/>
              </p:cNvSpPr>
              <p:nvPr/>
            </p:nvSpPr>
            <p:spPr bwMode="gray">
              <a:xfrm>
                <a:off x="999" y="2105"/>
                <a:ext cx="437" cy="710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hlink">
                      <a:gamma/>
                      <a:tint val="72549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4" name="Freeform 14"/>
              <p:cNvSpPr>
                <a:spLocks/>
              </p:cNvSpPr>
              <p:nvPr/>
            </p:nvSpPr>
            <p:spPr bwMode="gray">
              <a:xfrm>
                <a:off x="1046" y="214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42353"/>
                      <a:invGamma/>
                    </a:schemeClr>
                  </a:gs>
                  <a:gs pos="100000">
                    <a:schemeClr val="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5" name="Text Box 15"/>
              <p:cNvSpPr txBox="1">
                <a:spLocks noChangeArrowheads="1"/>
              </p:cNvSpPr>
              <p:nvPr/>
            </p:nvSpPr>
            <p:spPr bwMode="gray">
              <a:xfrm>
                <a:off x="1082" y="2304"/>
                <a:ext cx="248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endPara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1" name="Text Box 16"/>
            <p:cNvSpPr txBox="1">
              <a:spLocks noChangeArrowheads="1"/>
            </p:cNvSpPr>
            <p:nvPr/>
          </p:nvSpPr>
          <p:spPr bwMode="gray">
            <a:xfrm>
              <a:off x="1547" y="2281"/>
              <a:ext cx="3289" cy="36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«видовое изменение»</a:t>
              </a:r>
              <a:r>
                <a:rPr lang="ru-RU" sz="2800" dirty="0" smtClean="0"/>
                <a:t>;</a:t>
              </a:r>
              <a:endParaRPr lang="ru-RU" sz="2800" dirty="0"/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228600" y="4819650"/>
            <a:ext cx="8610600" cy="1301750"/>
            <a:chOff x="912" y="3036"/>
            <a:chExt cx="3984" cy="912"/>
          </a:xfrm>
        </p:grpSpPr>
        <p:sp>
          <p:nvSpPr>
            <p:cNvPr id="76818" name="AutoShape 18"/>
            <p:cNvSpPr>
              <a:spLocks noChangeArrowheads="1"/>
            </p:cNvSpPr>
            <p:nvPr/>
          </p:nvSpPr>
          <p:spPr bwMode="gray">
            <a:xfrm>
              <a:off x="912" y="303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48627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999" y="3120"/>
              <a:ext cx="442" cy="757"/>
              <a:chOff x="999" y="3120"/>
              <a:chExt cx="442" cy="757"/>
            </a:xfrm>
          </p:grpSpPr>
          <p:sp>
            <p:nvSpPr>
              <p:cNvPr id="76820" name="AutoShape 20"/>
              <p:cNvSpPr>
                <a:spLocks noChangeArrowheads="1"/>
              </p:cNvSpPr>
              <p:nvPr/>
            </p:nvSpPr>
            <p:spPr bwMode="gray">
              <a:xfrm>
                <a:off x="999" y="3125"/>
                <a:ext cx="442" cy="752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folHlink">
                      <a:gamma/>
                      <a:tint val="63529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1" name="Freeform 21"/>
              <p:cNvSpPr>
                <a:spLocks/>
              </p:cNvSpPr>
              <p:nvPr/>
            </p:nvSpPr>
            <p:spPr bwMode="gray">
              <a:xfrm>
                <a:off x="1046" y="316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48627"/>
                      <a:invGamma/>
                    </a:schemeClr>
                  </a:gs>
                  <a:gs pos="100000">
                    <a:schemeClr val="fol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2" name="Text Box 22"/>
              <p:cNvSpPr txBox="1">
                <a:spLocks noChangeArrowheads="1"/>
              </p:cNvSpPr>
              <p:nvPr/>
            </p:nvSpPr>
            <p:spPr bwMode="gray">
              <a:xfrm>
                <a:off x="1082" y="3324"/>
                <a:ext cx="253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3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65" name="Text Box 23"/>
            <p:cNvSpPr txBox="1">
              <a:spLocks noChangeArrowheads="1"/>
            </p:cNvSpPr>
            <p:nvPr/>
          </p:nvSpPr>
          <p:spPr bwMode="gray">
            <a:xfrm>
              <a:off x="1547" y="3290"/>
              <a:ext cx="3289" cy="36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dirty="0" smtClean="0"/>
                <a:t> </a:t>
              </a:r>
              <a:r>
                <a:rPr lang="ru-RU" sz="2800" b="1" dirty="0" smtClean="0"/>
                <a:t>«естественный отбор»</a:t>
              </a:r>
              <a:r>
                <a:rPr lang="ru-RU" dirty="0" smtClean="0"/>
                <a:t>.</a:t>
              </a:r>
              <a:endParaRPr lang="en-US" dirty="0"/>
            </a:p>
          </p:txBody>
        </p:sp>
      </p:grpSp>
      <p:sp>
        <p:nvSpPr>
          <p:cNvPr id="29" name="Прямоугольник 28"/>
          <p:cNvSpPr/>
          <p:nvPr/>
        </p:nvSpPr>
        <p:spPr>
          <a:xfrm>
            <a:off x="685800" y="3657600"/>
            <a:ext cx="38576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Фазы эволюционного процесса</a:t>
            </a:r>
            <a:endParaRPr lang="en-US" sz="3200" dirty="0" smtClean="0"/>
          </a:p>
        </p:txBody>
      </p:sp>
      <p:sp>
        <p:nvSpPr>
          <p:cNvPr id="33795" name="AutoShape 3"/>
          <p:cNvSpPr>
            <a:spLocks noChangeArrowheads="1"/>
          </p:cNvSpPr>
          <p:nvPr/>
        </p:nvSpPr>
        <p:spPr bwMode="auto">
          <a:xfrm>
            <a:off x="6324600" y="2971800"/>
            <a:ext cx="2611438" cy="3429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3796" name="AutoShape 4"/>
          <p:cNvSpPr>
            <a:spLocks noChangeArrowheads="1"/>
          </p:cNvSpPr>
          <p:nvPr/>
        </p:nvSpPr>
        <p:spPr bwMode="auto">
          <a:xfrm>
            <a:off x="4267201" y="2971800"/>
            <a:ext cx="1905000" cy="3429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3797" name="AutoShape 5"/>
          <p:cNvSpPr>
            <a:spLocks noChangeArrowheads="1"/>
          </p:cNvSpPr>
          <p:nvPr/>
        </p:nvSpPr>
        <p:spPr bwMode="auto">
          <a:xfrm>
            <a:off x="2133600" y="2971800"/>
            <a:ext cx="2057400" cy="3429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3798" name="AutoShape 6"/>
          <p:cNvSpPr>
            <a:spLocks noChangeArrowheads="1"/>
          </p:cNvSpPr>
          <p:nvPr/>
        </p:nvSpPr>
        <p:spPr bwMode="auto">
          <a:xfrm>
            <a:off x="304800" y="2971800"/>
            <a:ext cx="1752600" cy="3429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295400" y="1371600"/>
            <a:ext cx="5895975" cy="936625"/>
            <a:chOff x="624" y="1152"/>
            <a:chExt cx="4080" cy="720"/>
          </a:xfrm>
        </p:grpSpPr>
        <p:sp>
          <p:nvSpPr>
            <p:cNvPr id="83976" name="Rectangle 8"/>
            <p:cNvSpPr>
              <a:spLocks noChangeArrowheads="1"/>
            </p:cNvSpPr>
            <p:nvPr/>
          </p:nvSpPr>
          <p:spPr bwMode="gray">
            <a:xfrm rot="3419336">
              <a:off x="624" y="1200"/>
              <a:ext cx="672" cy="672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1296" y="1296"/>
              <a:ext cx="624" cy="96"/>
              <a:chOff x="2003" y="3439"/>
              <a:chExt cx="468" cy="244"/>
            </a:xfrm>
          </p:grpSpPr>
          <p:sp>
            <p:nvSpPr>
              <p:cNvPr id="33819" name="Oval 10"/>
              <p:cNvSpPr>
                <a:spLocks noChangeArrowheads="1"/>
              </p:cNvSpPr>
              <p:nvPr/>
            </p:nvSpPr>
            <p:spPr bwMode="gray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3820" name="Rectangle 11"/>
              <p:cNvSpPr>
                <a:spLocks noChangeArrowheads="1"/>
              </p:cNvSpPr>
              <p:nvPr/>
            </p:nvSpPr>
            <p:spPr bwMode="gray">
              <a:xfrm>
                <a:off x="2048" y="3441"/>
                <a:ext cx="388" cy="242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83980" name="Oval 12"/>
              <p:cNvSpPr>
                <a:spLocks noChangeArrowheads="1"/>
              </p:cNvSpPr>
              <p:nvPr/>
            </p:nvSpPr>
            <p:spPr bwMode="gray">
              <a:xfrm>
                <a:off x="2400" y="3442"/>
                <a:ext cx="71" cy="236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3981" name="Oval 13"/>
              <p:cNvSpPr>
                <a:spLocks noChangeArrowheads="1"/>
              </p:cNvSpPr>
              <p:nvPr/>
            </p:nvSpPr>
            <p:spPr bwMode="gray">
              <a:xfrm>
                <a:off x="2438" y="3520"/>
                <a:ext cx="20" cy="68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3806" name="Rectangle 14"/>
            <p:cNvSpPr>
              <a:spLocks noChangeArrowheads="1"/>
            </p:cNvSpPr>
            <p:nvPr/>
          </p:nvSpPr>
          <p:spPr bwMode="gray">
            <a:xfrm rot="3419336">
              <a:off x="1776" y="1152"/>
              <a:ext cx="672" cy="672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endParaRPr lang="ru-RU"/>
            </a:p>
          </p:txBody>
        </p:sp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2448" y="1296"/>
              <a:ext cx="624" cy="96"/>
              <a:chOff x="2003" y="3439"/>
              <a:chExt cx="468" cy="244"/>
            </a:xfrm>
          </p:grpSpPr>
          <p:sp>
            <p:nvSpPr>
              <p:cNvPr id="33815" name="Oval 16"/>
              <p:cNvSpPr>
                <a:spLocks noChangeArrowheads="1"/>
              </p:cNvSpPr>
              <p:nvPr/>
            </p:nvSpPr>
            <p:spPr bwMode="gray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3816" name="Rectangle 17"/>
              <p:cNvSpPr>
                <a:spLocks noChangeArrowheads="1"/>
              </p:cNvSpPr>
              <p:nvPr/>
            </p:nvSpPr>
            <p:spPr bwMode="gray">
              <a:xfrm>
                <a:off x="2048" y="3441"/>
                <a:ext cx="388" cy="242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83986" name="Oval 18"/>
              <p:cNvSpPr>
                <a:spLocks noChangeArrowheads="1"/>
              </p:cNvSpPr>
              <p:nvPr/>
            </p:nvSpPr>
            <p:spPr bwMode="gray">
              <a:xfrm>
                <a:off x="2400" y="3442"/>
                <a:ext cx="71" cy="236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3987" name="Oval 19"/>
              <p:cNvSpPr>
                <a:spLocks noChangeArrowheads="1"/>
              </p:cNvSpPr>
              <p:nvPr/>
            </p:nvSpPr>
            <p:spPr bwMode="gray">
              <a:xfrm>
                <a:off x="2438" y="3520"/>
                <a:ext cx="20" cy="68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83988" name="Rectangle 20"/>
            <p:cNvSpPr>
              <a:spLocks noChangeArrowheads="1"/>
            </p:cNvSpPr>
            <p:nvPr/>
          </p:nvSpPr>
          <p:spPr bwMode="gray">
            <a:xfrm rot="3419336">
              <a:off x="2880" y="1154"/>
              <a:ext cx="671" cy="669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5" name="Group 21"/>
            <p:cNvGrpSpPr>
              <a:grpSpLocks/>
            </p:cNvGrpSpPr>
            <p:nvPr/>
          </p:nvGrpSpPr>
          <p:grpSpPr bwMode="auto">
            <a:xfrm>
              <a:off x="3600" y="1296"/>
              <a:ext cx="816" cy="96"/>
              <a:chOff x="2003" y="3439"/>
              <a:chExt cx="468" cy="244"/>
            </a:xfrm>
          </p:grpSpPr>
          <p:sp>
            <p:nvSpPr>
              <p:cNvPr id="33811" name="Oval 22"/>
              <p:cNvSpPr>
                <a:spLocks noChangeArrowheads="1"/>
              </p:cNvSpPr>
              <p:nvPr/>
            </p:nvSpPr>
            <p:spPr bwMode="gray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3812" name="Rectangle 23"/>
              <p:cNvSpPr>
                <a:spLocks noChangeArrowheads="1"/>
              </p:cNvSpPr>
              <p:nvPr/>
            </p:nvSpPr>
            <p:spPr bwMode="gray">
              <a:xfrm>
                <a:off x="2048" y="3441"/>
                <a:ext cx="388" cy="242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83992" name="Oval 24"/>
              <p:cNvSpPr>
                <a:spLocks noChangeArrowheads="1"/>
              </p:cNvSpPr>
              <p:nvPr/>
            </p:nvSpPr>
            <p:spPr bwMode="gray">
              <a:xfrm>
                <a:off x="2400" y="3442"/>
                <a:ext cx="71" cy="236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3993" name="Oval 25"/>
              <p:cNvSpPr>
                <a:spLocks noChangeArrowheads="1"/>
              </p:cNvSpPr>
              <p:nvPr/>
            </p:nvSpPr>
            <p:spPr bwMode="gray">
              <a:xfrm>
                <a:off x="2438" y="3520"/>
                <a:ext cx="20" cy="68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3810" name="Rectangle 26"/>
            <p:cNvSpPr>
              <a:spLocks noChangeArrowheads="1"/>
            </p:cNvSpPr>
            <p:nvPr/>
          </p:nvSpPr>
          <p:spPr bwMode="gray">
            <a:xfrm rot="3419336">
              <a:off x="4032" y="1152"/>
              <a:ext cx="672" cy="672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endParaRPr lang="ru-RU"/>
            </a:p>
          </p:txBody>
        </p:sp>
      </p:grpSp>
      <p:sp>
        <p:nvSpPr>
          <p:cNvPr id="33800" name="Rectangle 31"/>
          <p:cNvSpPr>
            <a:spLocks noChangeArrowheads="1"/>
          </p:cNvSpPr>
          <p:nvPr/>
        </p:nvSpPr>
        <p:spPr bwMode="auto">
          <a:xfrm>
            <a:off x="457200" y="3276600"/>
            <a:ext cx="1477328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270" wrap="square">
            <a:spAutoFit/>
          </a:bodyPr>
          <a:lstStyle/>
          <a:p>
            <a:r>
              <a:rPr lang="ru-RU" sz="2800" b="1" dirty="0" smtClean="0"/>
              <a:t>Образование базовой ветви</a:t>
            </a:r>
            <a:endParaRPr lang="en-US" sz="2800" b="1" dirty="0"/>
          </a:p>
        </p:txBody>
      </p:sp>
      <p:sp>
        <p:nvSpPr>
          <p:cNvPr id="33801" name="Rectangle 32"/>
          <p:cNvSpPr>
            <a:spLocks noChangeArrowheads="1"/>
          </p:cNvSpPr>
          <p:nvPr/>
        </p:nvSpPr>
        <p:spPr bwMode="auto">
          <a:xfrm>
            <a:off x="2438400" y="3429000"/>
            <a:ext cx="147732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270" wrap="square">
            <a:spAutoFit/>
          </a:bodyPr>
          <a:lstStyle/>
          <a:p>
            <a:r>
              <a:rPr lang="ru-RU" sz="2800" b="1" dirty="0" smtClean="0"/>
              <a:t>«Взрыв» видового разнообразия</a:t>
            </a:r>
            <a:endParaRPr lang="en-US" sz="2800" b="1" dirty="0"/>
          </a:p>
        </p:txBody>
      </p:sp>
      <p:sp>
        <p:nvSpPr>
          <p:cNvPr id="33802" name="Rectangle 33"/>
          <p:cNvSpPr>
            <a:spLocks noChangeArrowheads="1"/>
          </p:cNvSpPr>
          <p:nvPr/>
        </p:nvSpPr>
        <p:spPr bwMode="auto">
          <a:xfrm>
            <a:off x="4648200" y="3352800"/>
            <a:ext cx="1292662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270" wrap="square">
            <a:spAutoFit/>
          </a:bodyPr>
          <a:lstStyle/>
          <a:p>
            <a:r>
              <a:rPr lang="ru-RU" sz="2400" b="1" dirty="0" smtClean="0"/>
              <a:t>Отбор наиболее жизнеспособных видов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3803" name="Rectangle 34"/>
          <p:cNvSpPr>
            <a:spLocks noChangeArrowheads="1"/>
          </p:cNvSpPr>
          <p:nvPr/>
        </p:nvSpPr>
        <p:spPr bwMode="auto">
          <a:xfrm>
            <a:off x="7010400" y="3276600"/>
            <a:ext cx="1292662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270" wrap="square">
            <a:spAutoFit/>
          </a:bodyPr>
          <a:lstStyle/>
          <a:p>
            <a:r>
              <a:rPr lang="ru-RU" sz="2400" b="1" dirty="0" smtClean="0"/>
              <a:t>Возникновение новой базовой ветви 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600200" y="15240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1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6600" y="15240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2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53000" y="15240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3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53200" y="15240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4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Подобие биологических и информационных «организмов»</a:t>
            </a:r>
            <a:endParaRPr lang="en-US" sz="3200" dirty="0" smtClean="0">
              <a:solidFill>
                <a:schemeClr val="accent1"/>
              </a:solidFill>
            </a:endParaRP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/>
          </a:p>
        </p:txBody>
      </p:sp>
      <p:sp>
        <p:nvSpPr>
          <p:cNvPr id="6967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6967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alpha val="36000"/>
                </a:schemeClr>
              </a:gs>
              <a:gs pos="100000">
                <a:schemeClr val="hlink">
                  <a:gamma/>
                  <a:tint val="33725"/>
                  <a:invGamma/>
                </a:schemeClr>
              </a:gs>
            </a:gsLst>
            <a:lin ang="540000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59398" name="AutoShape 48"/>
          <p:cNvSpPr>
            <a:spLocks noChangeArrowheads="1"/>
          </p:cNvSpPr>
          <p:nvPr/>
        </p:nvSpPr>
        <p:spPr bwMode="gray">
          <a:xfrm>
            <a:off x="1905000" y="5029200"/>
            <a:ext cx="7010400" cy="609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b="1" dirty="0" smtClean="0">
                <a:solidFill>
                  <a:srgbClr val="3621B5"/>
                </a:solidFill>
              </a:rPr>
              <a:t>Гомеостаз (регуляторные системы) </a:t>
            </a:r>
            <a:r>
              <a:rPr lang="ru-RU" b="1" dirty="0" smtClean="0">
                <a:solidFill>
                  <a:srgbClr val="FF0000"/>
                </a:solidFill>
              </a:rPr>
              <a:t>(целостность)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9399" name="AutoShape 49"/>
          <p:cNvSpPr>
            <a:spLocks noChangeArrowheads="1"/>
          </p:cNvSpPr>
          <p:nvPr/>
        </p:nvSpPr>
        <p:spPr bwMode="gray">
          <a:xfrm>
            <a:off x="2286000" y="4114800"/>
            <a:ext cx="5029200" cy="609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b="1" dirty="0" smtClean="0">
                <a:solidFill>
                  <a:srgbClr val="3621B5"/>
                </a:solidFill>
              </a:rPr>
              <a:t>Раздражимость и психические функции</a:t>
            </a:r>
            <a:r>
              <a:rPr lang="ru-RU" b="1" dirty="0" smtClean="0">
                <a:solidFill>
                  <a:srgbClr val="FF0000"/>
                </a:solidFill>
              </a:rPr>
              <a:t> </a:t>
            </a:r>
          </a:p>
          <a:p>
            <a:pPr eaLnBrk="0" hangingPunct="0"/>
            <a:r>
              <a:rPr lang="ru-RU" b="1" dirty="0" smtClean="0">
                <a:solidFill>
                  <a:srgbClr val="FF0000"/>
                </a:solidFill>
              </a:rPr>
              <a:t>(реакция систем на воздействие)</a:t>
            </a:r>
            <a:endParaRPr lang="en-US" b="1" dirty="0">
              <a:solidFill>
                <a:srgbClr val="3621B5"/>
              </a:solidFill>
            </a:endParaRPr>
          </a:p>
        </p:txBody>
      </p:sp>
      <p:sp>
        <p:nvSpPr>
          <p:cNvPr id="59400" name="AutoShape 50"/>
          <p:cNvSpPr>
            <a:spLocks noChangeArrowheads="1"/>
          </p:cNvSpPr>
          <p:nvPr/>
        </p:nvSpPr>
        <p:spPr bwMode="gray">
          <a:xfrm>
            <a:off x="2362200" y="3200400"/>
            <a:ext cx="65532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b="1" dirty="0" smtClean="0">
                <a:solidFill>
                  <a:srgbClr val="3621B5"/>
                </a:solidFill>
              </a:rPr>
              <a:t>Обмен веществом и энергией </a:t>
            </a:r>
            <a:r>
              <a:rPr lang="ru-RU" b="1" dirty="0" smtClean="0">
                <a:solidFill>
                  <a:srgbClr val="FF0000"/>
                </a:solidFill>
              </a:rPr>
              <a:t>(информация, ресурсы)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9401" name="AutoShape 51"/>
          <p:cNvSpPr>
            <a:spLocks noChangeArrowheads="1"/>
          </p:cNvSpPr>
          <p:nvPr/>
        </p:nvSpPr>
        <p:spPr bwMode="gray">
          <a:xfrm>
            <a:off x="2133600" y="2286000"/>
            <a:ext cx="5943600" cy="4572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b="1" dirty="0" smtClean="0">
                <a:solidFill>
                  <a:srgbClr val="3621B5"/>
                </a:solidFill>
              </a:rPr>
              <a:t>Организация </a:t>
            </a:r>
            <a:r>
              <a:rPr lang="ru-RU" b="1" dirty="0" smtClean="0">
                <a:solidFill>
                  <a:srgbClr val="FF0000"/>
                </a:solidFill>
              </a:rPr>
              <a:t>(глобальные сети, современное ПО)</a:t>
            </a:r>
            <a:r>
              <a:rPr lang="ru-RU" dirty="0" smtClean="0"/>
              <a:t>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9402" name="AutoShape 52"/>
          <p:cNvSpPr>
            <a:spLocks noChangeArrowheads="1"/>
          </p:cNvSpPr>
          <p:nvPr/>
        </p:nvSpPr>
        <p:spPr bwMode="gray">
          <a:xfrm>
            <a:off x="1371600" y="1219200"/>
            <a:ext cx="6553200" cy="736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b="1" dirty="0" smtClean="0">
                <a:solidFill>
                  <a:srgbClr val="3621B5"/>
                </a:solidFill>
              </a:rPr>
              <a:t>Состав</a:t>
            </a:r>
            <a:r>
              <a:rPr lang="ru-RU" b="1" dirty="0" smtClean="0">
                <a:solidFill>
                  <a:srgbClr val="FF0000"/>
                </a:solidFill>
              </a:rPr>
              <a:t> (типизация, дискретность, </a:t>
            </a:r>
            <a:r>
              <a:rPr lang="ru-RU" b="1" dirty="0" err="1" smtClean="0">
                <a:solidFill>
                  <a:srgbClr val="FF0000"/>
                </a:solidFill>
              </a:rPr>
              <a:t>детерминируемость</a:t>
            </a:r>
            <a:r>
              <a:rPr lang="ru-RU" b="1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990600" y="1600200"/>
            <a:ext cx="381000" cy="381000"/>
            <a:chOff x="2078" y="1680"/>
            <a:chExt cx="1615" cy="1615"/>
          </a:xfrm>
        </p:grpSpPr>
        <p:sp>
          <p:nvSpPr>
            <p:cNvPr id="59440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41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88" name="Oval 56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43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45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828800" y="2438400"/>
            <a:ext cx="381000" cy="381000"/>
            <a:chOff x="2078" y="1680"/>
            <a:chExt cx="1615" cy="1615"/>
          </a:xfrm>
        </p:grpSpPr>
        <p:sp>
          <p:nvSpPr>
            <p:cNvPr id="59434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35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95" name="Oval 63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7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7" name="Oval 65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9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59428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29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02" name="Oval 70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1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3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59422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23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09" name="Oval 77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25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11" name="Oval 79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27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4532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00200" y="5181600"/>
            <a:ext cx="355600" cy="381000"/>
            <a:chOff x="2078" y="1680"/>
            <a:chExt cx="1615" cy="1615"/>
          </a:xfrm>
        </p:grpSpPr>
        <p:sp>
          <p:nvSpPr>
            <p:cNvPr id="5941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1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16" name="Oval 84"/>
            <p:cNvSpPr>
              <a:spLocks noChangeArrowheads="1"/>
            </p:cNvSpPr>
            <p:nvPr/>
          </p:nvSpPr>
          <p:spPr bwMode="gray">
            <a:xfrm>
              <a:off x="2251" y="1855"/>
              <a:ext cx="1262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1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18" name="Oval 86"/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2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7" name="Group 81"/>
          <p:cNvGrpSpPr>
            <a:grpSpLocks/>
          </p:cNvGrpSpPr>
          <p:nvPr/>
        </p:nvGrpSpPr>
        <p:grpSpPr bwMode="auto">
          <a:xfrm>
            <a:off x="914400" y="5791200"/>
            <a:ext cx="355600" cy="381000"/>
            <a:chOff x="2078" y="1680"/>
            <a:chExt cx="1615" cy="1615"/>
          </a:xfrm>
        </p:grpSpPr>
        <p:sp>
          <p:nvSpPr>
            <p:cNvPr id="5941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1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1" name="Oval 84"/>
            <p:cNvSpPr>
              <a:spLocks noChangeArrowheads="1"/>
            </p:cNvSpPr>
            <p:nvPr/>
          </p:nvSpPr>
          <p:spPr bwMode="gray">
            <a:xfrm>
              <a:off x="2251" y="1855"/>
              <a:ext cx="1262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1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53" name="Oval 86"/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1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sp>
        <p:nvSpPr>
          <p:cNvPr id="59409" name="AutoShape 48"/>
          <p:cNvSpPr>
            <a:spLocks noChangeArrowheads="1"/>
          </p:cNvSpPr>
          <p:nvPr/>
        </p:nvSpPr>
        <p:spPr bwMode="gray">
          <a:xfrm>
            <a:off x="1219200" y="5867400"/>
            <a:ext cx="7315200" cy="609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b="1" dirty="0" smtClean="0">
                <a:solidFill>
                  <a:srgbClr val="3621B5"/>
                </a:solidFill>
              </a:rPr>
              <a:t>Наследование </a:t>
            </a:r>
            <a:r>
              <a:rPr lang="ru-RU" b="1" dirty="0" smtClean="0">
                <a:solidFill>
                  <a:srgbClr val="FF0000"/>
                </a:solidFill>
              </a:rPr>
              <a:t>(сохранение лучших качеств в новых версиях)</a:t>
            </a:r>
            <a:endParaRPr lang="en-US" b="1" dirty="0">
              <a:solidFill>
                <a:srgbClr val="3621B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Компоненты эффективности ИС</a:t>
            </a:r>
            <a:endParaRPr lang="en-US" sz="3200" dirty="0" smtClean="0"/>
          </a:p>
        </p:txBody>
      </p:sp>
      <p:sp>
        <p:nvSpPr>
          <p:cNvPr id="33795" name="AutoShape 3"/>
          <p:cNvSpPr>
            <a:spLocks noChangeArrowheads="1"/>
          </p:cNvSpPr>
          <p:nvPr/>
        </p:nvSpPr>
        <p:spPr bwMode="auto">
          <a:xfrm>
            <a:off x="6324600" y="2971800"/>
            <a:ext cx="2611438" cy="3429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3796" name="AutoShape 4"/>
          <p:cNvSpPr>
            <a:spLocks noChangeArrowheads="1"/>
          </p:cNvSpPr>
          <p:nvPr/>
        </p:nvSpPr>
        <p:spPr bwMode="auto">
          <a:xfrm>
            <a:off x="4267201" y="2971800"/>
            <a:ext cx="1905000" cy="3429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3797" name="AutoShape 5"/>
          <p:cNvSpPr>
            <a:spLocks noChangeArrowheads="1"/>
          </p:cNvSpPr>
          <p:nvPr/>
        </p:nvSpPr>
        <p:spPr bwMode="auto">
          <a:xfrm>
            <a:off x="2133600" y="2971800"/>
            <a:ext cx="2057400" cy="3429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3798" name="AutoShape 6"/>
          <p:cNvSpPr>
            <a:spLocks noChangeArrowheads="1"/>
          </p:cNvSpPr>
          <p:nvPr/>
        </p:nvSpPr>
        <p:spPr bwMode="auto">
          <a:xfrm>
            <a:off x="304800" y="2971800"/>
            <a:ext cx="1752600" cy="3429000"/>
          </a:xfrm>
          <a:prstGeom prst="roundRect">
            <a:avLst>
              <a:gd name="adj" fmla="val 13745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371600" y="1143000"/>
            <a:ext cx="5895975" cy="936625"/>
            <a:chOff x="624" y="1152"/>
            <a:chExt cx="4080" cy="720"/>
          </a:xfrm>
        </p:grpSpPr>
        <p:sp>
          <p:nvSpPr>
            <p:cNvPr id="83976" name="Rectangle 8"/>
            <p:cNvSpPr>
              <a:spLocks noChangeArrowheads="1"/>
            </p:cNvSpPr>
            <p:nvPr/>
          </p:nvSpPr>
          <p:spPr bwMode="gray">
            <a:xfrm rot="3419336">
              <a:off x="624" y="1200"/>
              <a:ext cx="672" cy="672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1296" y="1296"/>
              <a:ext cx="624" cy="96"/>
              <a:chOff x="2003" y="3439"/>
              <a:chExt cx="468" cy="244"/>
            </a:xfrm>
          </p:grpSpPr>
          <p:sp>
            <p:nvSpPr>
              <p:cNvPr id="33819" name="Oval 10"/>
              <p:cNvSpPr>
                <a:spLocks noChangeArrowheads="1"/>
              </p:cNvSpPr>
              <p:nvPr/>
            </p:nvSpPr>
            <p:spPr bwMode="gray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3820" name="Rectangle 11"/>
              <p:cNvSpPr>
                <a:spLocks noChangeArrowheads="1"/>
              </p:cNvSpPr>
              <p:nvPr/>
            </p:nvSpPr>
            <p:spPr bwMode="gray">
              <a:xfrm>
                <a:off x="2048" y="3441"/>
                <a:ext cx="388" cy="242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83980" name="Oval 12"/>
              <p:cNvSpPr>
                <a:spLocks noChangeArrowheads="1"/>
              </p:cNvSpPr>
              <p:nvPr/>
            </p:nvSpPr>
            <p:spPr bwMode="gray">
              <a:xfrm>
                <a:off x="2400" y="3442"/>
                <a:ext cx="71" cy="236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3981" name="Oval 13"/>
              <p:cNvSpPr>
                <a:spLocks noChangeArrowheads="1"/>
              </p:cNvSpPr>
              <p:nvPr/>
            </p:nvSpPr>
            <p:spPr bwMode="gray">
              <a:xfrm>
                <a:off x="2438" y="3520"/>
                <a:ext cx="20" cy="68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3806" name="Rectangle 14"/>
            <p:cNvSpPr>
              <a:spLocks noChangeArrowheads="1"/>
            </p:cNvSpPr>
            <p:nvPr/>
          </p:nvSpPr>
          <p:spPr bwMode="gray">
            <a:xfrm rot="3419336">
              <a:off x="1776" y="1152"/>
              <a:ext cx="672" cy="672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endParaRPr lang="ru-RU"/>
            </a:p>
          </p:txBody>
        </p:sp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2448" y="1296"/>
              <a:ext cx="624" cy="96"/>
              <a:chOff x="2003" y="3439"/>
              <a:chExt cx="468" cy="244"/>
            </a:xfrm>
          </p:grpSpPr>
          <p:sp>
            <p:nvSpPr>
              <p:cNvPr id="33815" name="Oval 16"/>
              <p:cNvSpPr>
                <a:spLocks noChangeArrowheads="1"/>
              </p:cNvSpPr>
              <p:nvPr/>
            </p:nvSpPr>
            <p:spPr bwMode="gray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3816" name="Rectangle 17"/>
              <p:cNvSpPr>
                <a:spLocks noChangeArrowheads="1"/>
              </p:cNvSpPr>
              <p:nvPr/>
            </p:nvSpPr>
            <p:spPr bwMode="gray">
              <a:xfrm>
                <a:off x="2048" y="3441"/>
                <a:ext cx="388" cy="242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83986" name="Oval 18"/>
              <p:cNvSpPr>
                <a:spLocks noChangeArrowheads="1"/>
              </p:cNvSpPr>
              <p:nvPr/>
            </p:nvSpPr>
            <p:spPr bwMode="gray">
              <a:xfrm>
                <a:off x="2400" y="3442"/>
                <a:ext cx="71" cy="236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3987" name="Oval 19"/>
              <p:cNvSpPr>
                <a:spLocks noChangeArrowheads="1"/>
              </p:cNvSpPr>
              <p:nvPr/>
            </p:nvSpPr>
            <p:spPr bwMode="gray">
              <a:xfrm>
                <a:off x="2438" y="3520"/>
                <a:ext cx="20" cy="68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83988" name="Rectangle 20"/>
            <p:cNvSpPr>
              <a:spLocks noChangeArrowheads="1"/>
            </p:cNvSpPr>
            <p:nvPr/>
          </p:nvSpPr>
          <p:spPr bwMode="gray">
            <a:xfrm rot="3419336">
              <a:off x="2880" y="1154"/>
              <a:ext cx="671" cy="669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5" name="Group 21"/>
            <p:cNvGrpSpPr>
              <a:grpSpLocks/>
            </p:cNvGrpSpPr>
            <p:nvPr/>
          </p:nvGrpSpPr>
          <p:grpSpPr bwMode="auto">
            <a:xfrm>
              <a:off x="3600" y="1296"/>
              <a:ext cx="816" cy="96"/>
              <a:chOff x="2003" y="3439"/>
              <a:chExt cx="468" cy="244"/>
            </a:xfrm>
          </p:grpSpPr>
          <p:sp>
            <p:nvSpPr>
              <p:cNvPr id="33811" name="Oval 22"/>
              <p:cNvSpPr>
                <a:spLocks noChangeArrowheads="1"/>
              </p:cNvSpPr>
              <p:nvPr/>
            </p:nvSpPr>
            <p:spPr bwMode="gray">
              <a:xfrm>
                <a:off x="2003" y="3439"/>
                <a:ext cx="79" cy="242"/>
              </a:xfrm>
              <a:prstGeom prst="ellipse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33812" name="Rectangle 23"/>
              <p:cNvSpPr>
                <a:spLocks noChangeArrowheads="1"/>
              </p:cNvSpPr>
              <p:nvPr/>
            </p:nvSpPr>
            <p:spPr bwMode="gray">
              <a:xfrm>
                <a:off x="2048" y="3441"/>
                <a:ext cx="388" cy="242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83992" name="Oval 24"/>
              <p:cNvSpPr>
                <a:spLocks noChangeArrowheads="1"/>
              </p:cNvSpPr>
              <p:nvPr/>
            </p:nvSpPr>
            <p:spPr bwMode="gray">
              <a:xfrm>
                <a:off x="2400" y="3442"/>
                <a:ext cx="71" cy="236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83993" name="Oval 25"/>
              <p:cNvSpPr>
                <a:spLocks noChangeArrowheads="1"/>
              </p:cNvSpPr>
              <p:nvPr/>
            </p:nvSpPr>
            <p:spPr bwMode="gray">
              <a:xfrm>
                <a:off x="2438" y="3520"/>
                <a:ext cx="20" cy="68"/>
              </a:xfrm>
              <a:prstGeom prst="ellipse">
                <a:avLst/>
              </a:prstGeom>
              <a:gradFill rotWithShape="0">
                <a:gsLst>
                  <a:gs pos="0">
                    <a:schemeClr val="bg1">
                      <a:gamma/>
                      <a:shade val="46275"/>
                      <a:invGamma/>
                    </a:schemeClr>
                  </a:gs>
                  <a:gs pos="50000">
                    <a:schemeClr val="bg1"/>
                  </a:gs>
                  <a:gs pos="100000">
                    <a:schemeClr val="bg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3810" name="Rectangle 26"/>
            <p:cNvSpPr>
              <a:spLocks noChangeArrowheads="1"/>
            </p:cNvSpPr>
            <p:nvPr/>
          </p:nvSpPr>
          <p:spPr bwMode="gray">
            <a:xfrm rot="3419336">
              <a:off x="4032" y="1152"/>
              <a:ext cx="672" cy="672"/>
            </a:xfrm>
            <a:prstGeom prst="rect">
              <a:avLst/>
            </a:prstGeom>
            <a:solidFill>
              <a:schemeClr val="accent1"/>
            </a:soli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8874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</p:spPr>
          <p:txBody>
            <a:bodyPr wrap="none" anchor="ctr">
              <a:flatTx/>
            </a:bodyPr>
            <a:lstStyle/>
            <a:p>
              <a:endParaRPr lang="ru-RU"/>
            </a:p>
          </p:txBody>
        </p:sp>
      </p:grpSp>
      <p:sp>
        <p:nvSpPr>
          <p:cNvPr id="33800" name="Rectangle 31"/>
          <p:cNvSpPr>
            <a:spLocks noChangeArrowheads="1"/>
          </p:cNvSpPr>
          <p:nvPr/>
        </p:nvSpPr>
        <p:spPr bwMode="auto">
          <a:xfrm>
            <a:off x="381000" y="3048000"/>
            <a:ext cx="166199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270" wrap="square">
            <a:spAutoFit/>
          </a:bodyPr>
          <a:lstStyle/>
          <a:p>
            <a:r>
              <a:rPr lang="ru-RU" sz="2400" b="1" dirty="0" smtClean="0"/>
              <a:t>Своевременность формирования управляющих сигналов</a:t>
            </a:r>
            <a:endParaRPr lang="en-US" sz="2400" b="1" dirty="0"/>
          </a:p>
        </p:txBody>
      </p:sp>
      <p:sp>
        <p:nvSpPr>
          <p:cNvPr id="33801" name="Rectangle 32"/>
          <p:cNvSpPr>
            <a:spLocks noChangeArrowheads="1"/>
          </p:cNvSpPr>
          <p:nvPr/>
        </p:nvSpPr>
        <p:spPr bwMode="auto">
          <a:xfrm>
            <a:off x="2438400" y="3429000"/>
            <a:ext cx="166199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270" wrap="square">
            <a:spAutoFit/>
          </a:bodyPr>
          <a:lstStyle/>
          <a:p>
            <a:r>
              <a:rPr lang="ru-RU" sz="2400" b="1" dirty="0" smtClean="0"/>
              <a:t>Возможность координации исполнения задач</a:t>
            </a:r>
            <a:endParaRPr lang="en-US" sz="2400" b="1" dirty="0"/>
          </a:p>
        </p:txBody>
      </p:sp>
      <p:sp>
        <p:nvSpPr>
          <p:cNvPr id="33802" name="Rectangle 33"/>
          <p:cNvSpPr>
            <a:spLocks noChangeArrowheads="1"/>
          </p:cNvSpPr>
          <p:nvPr/>
        </p:nvSpPr>
        <p:spPr bwMode="auto">
          <a:xfrm>
            <a:off x="4419600" y="3276600"/>
            <a:ext cx="1661993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270" wrap="square">
            <a:spAutoFit/>
          </a:bodyPr>
          <a:lstStyle/>
          <a:p>
            <a:r>
              <a:rPr lang="ru-RU" sz="2400" b="1" dirty="0" smtClean="0"/>
              <a:t>Контроль качества исполнения задач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3803" name="Rectangle 34"/>
          <p:cNvSpPr>
            <a:spLocks noChangeArrowheads="1"/>
          </p:cNvSpPr>
          <p:nvPr/>
        </p:nvSpPr>
        <p:spPr bwMode="auto">
          <a:xfrm>
            <a:off x="6553200" y="3276600"/>
            <a:ext cx="20313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270" wrap="square">
            <a:spAutoFit/>
          </a:bodyPr>
          <a:lstStyle/>
          <a:p>
            <a:r>
              <a:rPr lang="ru-RU" sz="2400" b="1" dirty="0" smtClean="0"/>
              <a:t>Адаптация жизненного цикла при появлении новых задач 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752600" y="12954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1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52800" y="12954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2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29200" y="12954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3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705600" y="12954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4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7200" y="2438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СИГНАЛИНГ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09800" y="2438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КООРДИНАЦИЯ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95800" y="2438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КОНТРОЛЬ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05600" y="2438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АДАПТАЦИЯ</a:t>
            </a:r>
            <a:endParaRPr lang="ru-RU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821"/>
              <a:ext cx="1296" cy="12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8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Система, обеспечивающая управление, должна быть </a:t>
              </a:r>
              <a:r>
                <a:rPr lang="ru-RU" sz="2800" b="1" i="1" dirty="0" smtClean="0">
                  <a:solidFill>
                    <a:srgbClr val="FF0000"/>
                  </a:solidFill>
                </a:rPr>
                <a:t>активной</a:t>
              </a:r>
              <a:r>
                <a:rPr lang="ru-RU" sz="28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, т.е. сигнализировать о состоянии тех или иных процессов (участков) и их показателей в случае отклонения от заданного диапазона.</a:t>
              </a:r>
              <a:r>
                <a:rPr lang="ru-RU" sz="2800" b="1" dirty="0" smtClean="0">
                  <a:solidFill>
                    <a:srgbClr val="FF0000"/>
                  </a:solidFill>
                </a:rPr>
                <a:t> </a:t>
              </a:r>
              <a:r>
                <a:rPr lang="ru-RU" sz="2400" dirty="0" smtClean="0">
                  <a:solidFill>
                    <a:srgbClr val="FF0000"/>
                  </a:solidFill>
                </a:rPr>
                <a:t> </a:t>
              </a:r>
              <a:endParaRPr lang="en-US" sz="2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«Портрет» активной ИС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821"/>
              <a:ext cx="1296" cy="14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400" dirty="0" smtClean="0">
                  <a:solidFill>
                    <a:srgbClr val="FF0000"/>
                  </a:solidFill>
                </a:rPr>
                <a:t>Активность системы</a:t>
              </a:r>
              <a:r>
                <a:rPr lang="ru-RU" sz="24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 – принципиально важный аспект. Такая система хранит «представление» об идеальной модели процессов. </a:t>
              </a:r>
              <a:r>
                <a:rPr lang="ru-RU" sz="2400" b="1" i="1" dirty="0" smtClean="0">
                  <a:solidFill>
                    <a:srgbClr val="FF0000"/>
                  </a:solidFill>
                </a:rPr>
                <a:t>В перспективе такая система будет «самостоятельно» осуществлять управление необходимыми процессами, входящими в спектр функций системы</a:t>
              </a:r>
              <a:r>
                <a:rPr lang="ru-RU" sz="2400" b="1" i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.</a:t>
              </a:r>
              <a:r>
                <a:rPr lang="ru-RU" sz="2800" b="1" dirty="0" smtClean="0">
                  <a:solidFill>
                    <a:srgbClr val="FF0000"/>
                  </a:solidFill>
                </a:rPr>
                <a:t> </a:t>
              </a:r>
              <a:r>
                <a:rPr lang="ru-RU" sz="2400" dirty="0" smtClean="0">
                  <a:solidFill>
                    <a:srgbClr val="FF0000"/>
                  </a:solidFill>
                </a:rPr>
                <a:t> </a:t>
              </a:r>
              <a:endParaRPr lang="en-US" sz="2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«Портрет» активной ИС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23" y="1682"/>
              <a:ext cx="1335" cy="158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ru-RU" sz="2400" b="1" dirty="0" smtClean="0">
                  <a:solidFill>
                    <a:srgbClr val="0033CC"/>
                  </a:solidFill>
                </a:rPr>
                <a:t>Следующее свойство подобной системы –</a:t>
              </a:r>
              <a:r>
                <a:rPr lang="ru-RU" sz="2400" b="1" dirty="0" smtClean="0">
                  <a:solidFill>
                    <a:srgbClr val="FF0000"/>
                  </a:solidFill>
                </a:rPr>
                <a:t> обработка событий.</a:t>
              </a:r>
            </a:p>
            <a:p>
              <a:pPr algn="ctr"/>
              <a:r>
                <a:rPr lang="ru-RU" sz="2400" b="1" dirty="0" smtClean="0">
                  <a:solidFill>
                    <a:srgbClr val="0033CC"/>
                  </a:solidFill>
                </a:rPr>
                <a:t>Логика системы будет выглядеть как </a:t>
              </a:r>
              <a:r>
                <a:rPr lang="ru-RU" sz="2400" b="1" dirty="0" smtClean="0">
                  <a:solidFill>
                    <a:srgbClr val="FF0000"/>
                  </a:solidFill>
                </a:rPr>
                <a:t>структура возможных событий с ярко выраженной временной составляющей</a:t>
              </a:r>
              <a:r>
                <a:rPr lang="ru-RU" sz="2400" b="1" dirty="0" smtClean="0">
                  <a:solidFill>
                    <a:srgbClr val="0033CC"/>
                  </a:solidFill>
                </a:rPr>
                <a:t>. Обязательно наличие средств </a:t>
              </a:r>
              <a:r>
                <a:rPr lang="ru-RU" sz="2400" b="1" dirty="0" smtClean="0">
                  <a:solidFill>
                    <a:srgbClr val="FF0000"/>
                  </a:solidFill>
                </a:rPr>
                <a:t>прогнозирования развития объекта управления и проработки альтернативных вариантов планирования.</a:t>
              </a:r>
              <a:r>
                <a:rPr lang="ru-RU" sz="2800" b="1" dirty="0" smtClean="0">
                  <a:solidFill>
                    <a:srgbClr val="FF0000"/>
                  </a:solidFill>
                </a:rPr>
                <a:t> </a:t>
              </a:r>
              <a:r>
                <a:rPr lang="ru-RU" sz="2400" dirty="0" smtClean="0">
                  <a:solidFill>
                    <a:srgbClr val="FF0000"/>
                  </a:solidFill>
                </a:rPr>
                <a:t> </a:t>
              </a:r>
              <a:endParaRPr lang="en-US" sz="2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«Портрет» активной ИС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23" y="1578"/>
              <a:ext cx="1335" cy="175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ru-RU" sz="2400" b="1" dirty="0" smtClean="0">
                  <a:solidFill>
                    <a:srgbClr val="0033CC"/>
                  </a:solidFill>
                </a:rPr>
                <a:t>Выделение в «идеальной» модели областей принятия решений при достижении критических показателей или других совокупных условий позволит достичь </a:t>
              </a:r>
              <a:r>
                <a:rPr lang="ru-RU" sz="2400" b="1" dirty="0" smtClean="0">
                  <a:solidFill>
                    <a:srgbClr val="FF0000"/>
                  </a:solidFill>
                </a:rPr>
                <a:t>необходимой скорости реакции системы на внешние или внутренние события </a:t>
              </a:r>
              <a:r>
                <a:rPr lang="ru-RU" sz="2400" b="1" dirty="0" smtClean="0">
                  <a:solidFill>
                    <a:srgbClr val="0033CC"/>
                  </a:solidFill>
                </a:rPr>
                <a:t>(воздействия). При этом </a:t>
              </a:r>
              <a:r>
                <a:rPr lang="ru-RU" sz="2400" b="1" dirty="0" smtClean="0">
                  <a:solidFill>
                    <a:srgbClr val="FF0000"/>
                  </a:solidFill>
                </a:rPr>
                <a:t>обратные связи позволят динамически модифицировать модель жизненного цикла</a:t>
              </a:r>
              <a:r>
                <a:rPr lang="ru-RU" sz="2800" b="1" dirty="0" smtClean="0">
                  <a:solidFill>
                    <a:srgbClr val="FF0000"/>
                  </a:solidFill>
                </a:rPr>
                <a:t> </a:t>
              </a:r>
              <a:r>
                <a:rPr lang="ru-RU" sz="2400" dirty="0" smtClean="0">
                  <a:solidFill>
                    <a:srgbClr val="FF0000"/>
                  </a:solidFill>
                </a:rPr>
                <a:t> </a:t>
              </a:r>
              <a:endParaRPr lang="en-US" sz="2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«Портрет» активной ИС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23" y="1578"/>
              <a:ext cx="1335" cy="161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ru-RU" sz="2400" b="1" dirty="0" smtClean="0">
                  <a:solidFill>
                    <a:srgbClr val="0033CC"/>
                  </a:solidFill>
                </a:rPr>
                <a:t>Эволюционная логика утверждает, что </a:t>
              </a:r>
              <a:r>
                <a:rPr lang="ru-RU" sz="2400" b="1" dirty="0" smtClean="0">
                  <a:solidFill>
                    <a:srgbClr val="FF0000"/>
                  </a:solidFill>
                </a:rPr>
                <a:t>такую систему нельзя купить</a:t>
              </a:r>
              <a:r>
                <a:rPr lang="ru-RU" sz="2400" b="1" dirty="0" smtClean="0">
                  <a:solidFill>
                    <a:srgbClr val="0033CC"/>
                  </a:solidFill>
                </a:rPr>
                <a:t>, </a:t>
              </a:r>
              <a:r>
                <a:rPr lang="ru-RU" sz="2400" b="1" dirty="0" smtClean="0">
                  <a:solidFill>
                    <a:srgbClr val="FF0000"/>
                  </a:solidFill>
                </a:rPr>
                <a:t>ее можно только «вырастить»</a:t>
              </a:r>
              <a:r>
                <a:rPr lang="ru-RU" sz="2400" b="1" dirty="0" smtClean="0">
                  <a:solidFill>
                    <a:srgbClr val="0033CC"/>
                  </a:solidFill>
                </a:rPr>
                <a:t> параллельно с организацией процессов для управления которыми она создается!</a:t>
              </a:r>
              <a:r>
                <a:rPr lang="ru-RU" sz="2800" b="1" dirty="0" smtClean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ru-RU" sz="2000" b="1" dirty="0" smtClean="0">
                  <a:solidFill>
                    <a:srgbClr val="FF0000"/>
                  </a:solidFill>
                </a:rPr>
                <a:t>Объемы данных не определяют уровень информированности, манипулирование потоками исполнения задач не заменяет организации, а алгоритмы, в которых детерминированы условия и результаты, не являются дисциплиной!</a:t>
              </a:r>
              <a:r>
                <a:rPr lang="ru-RU" sz="2000" dirty="0" smtClean="0">
                  <a:solidFill>
                    <a:srgbClr val="FF0000"/>
                  </a:solidFill>
                </a:rPr>
                <a:t> </a:t>
              </a:r>
              <a:endParaRPr lang="en-US" sz="20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Проблемы реализации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23" y="1578"/>
              <a:ext cx="1335" cy="164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ru-RU" sz="2400" b="1" dirty="0" smtClean="0">
                  <a:solidFill>
                    <a:srgbClr val="0033CC"/>
                  </a:solidFill>
                </a:rPr>
                <a:t>Синергетика утверждает, что степень устойчивости системы зависит от сложности ее организации. </a:t>
              </a:r>
              <a:r>
                <a:rPr lang="ru-RU" sz="2400" b="1" dirty="0" smtClean="0">
                  <a:solidFill>
                    <a:srgbClr val="FF0000"/>
                  </a:solidFill>
                </a:rPr>
                <a:t>Сложные системы в целом устойчивее </a:t>
              </a:r>
              <a:r>
                <a:rPr lang="ru-RU" sz="2400" b="1" dirty="0" smtClean="0">
                  <a:solidFill>
                    <a:srgbClr val="0033CC"/>
                  </a:solidFill>
                </a:rPr>
                <a:t>(ИНС).</a:t>
              </a:r>
            </a:p>
            <a:p>
              <a:pPr algn="ctr"/>
              <a:r>
                <a:rPr lang="ru-RU" sz="2200" b="1" dirty="0" smtClean="0">
                  <a:solidFill>
                    <a:srgbClr val="0033CC"/>
                  </a:solidFill>
                </a:rPr>
                <a:t>Если система начинает «умирать», то на самом первом этапе это реализуется как упрощение состава системы, ее организации и регуляторных функций. Т.е. «умирает» целостность системы, подменяемая конкурирующими элементами.  </a:t>
              </a:r>
              <a:r>
                <a:rPr lang="ru-RU" sz="2200" dirty="0" smtClean="0">
                  <a:solidFill>
                    <a:srgbClr val="FF0000"/>
                  </a:solidFill>
                </a:rPr>
                <a:t> </a:t>
              </a:r>
              <a:endParaRPr lang="en-US" sz="22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Синергетика и устойчивость систем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52400"/>
            <a:ext cx="8001000" cy="563563"/>
          </a:xfrm>
        </p:spPr>
        <p:txBody>
          <a:bodyPr lIns="36000" rIns="36000"/>
          <a:lstStyle/>
          <a:p>
            <a:r>
              <a:rPr lang="ru-RU" b="0" dirty="0" smtClean="0"/>
              <a:t>Эволюция информационных технологий</a:t>
            </a:r>
            <a:endParaRPr lang="en-US" b="0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8600" y="1752600"/>
            <a:ext cx="8610600" cy="2428875"/>
            <a:chOff x="912" y="1008"/>
            <a:chExt cx="3984" cy="1702"/>
          </a:xfrm>
        </p:grpSpPr>
        <p:sp>
          <p:nvSpPr>
            <p:cNvPr id="76804" name="AutoShape 4"/>
            <p:cNvSpPr>
              <a:spLocks noChangeArrowheads="1"/>
            </p:cNvSpPr>
            <p:nvPr/>
          </p:nvSpPr>
          <p:spPr bwMode="gray">
            <a:xfrm>
              <a:off x="912" y="10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999" y="1092"/>
              <a:ext cx="442" cy="1618"/>
              <a:chOff x="999" y="1092"/>
              <a:chExt cx="442" cy="1618"/>
            </a:xfrm>
          </p:grpSpPr>
          <p:sp>
            <p:nvSpPr>
              <p:cNvPr id="76806" name="AutoShape 6"/>
              <p:cNvSpPr>
                <a:spLocks noChangeArrowheads="1"/>
              </p:cNvSpPr>
              <p:nvPr/>
            </p:nvSpPr>
            <p:spPr bwMode="gray">
              <a:xfrm>
                <a:off x="999" y="1097"/>
                <a:ext cx="442" cy="741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7" name="Freeform 7"/>
              <p:cNvSpPr>
                <a:spLocks/>
              </p:cNvSpPr>
              <p:nvPr/>
            </p:nvSpPr>
            <p:spPr bwMode="gray">
              <a:xfrm>
                <a:off x="1046" y="1140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8" name="Text Box 8"/>
              <p:cNvSpPr txBox="1">
                <a:spLocks noChangeArrowheads="1"/>
              </p:cNvSpPr>
              <p:nvPr/>
            </p:nvSpPr>
            <p:spPr bwMode="gray">
              <a:xfrm>
                <a:off x="1053" y="1275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7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7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8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7" name="Text Box 9"/>
            <p:cNvSpPr txBox="1">
              <a:spLocks noChangeArrowheads="1"/>
            </p:cNvSpPr>
            <p:nvPr/>
          </p:nvSpPr>
          <p:spPr bwMode="gray">
            <a:xfrm>
              <a:off x="1547" y="1115"/>
              <a:ext cx="3324" cy="6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19</a:t>
              </a:r>
              <a:r>
                <a:rPr lang="en-US" sz="2800" b="1" dirty="0" smtClean="0"/>
                <a:t>7</a:t>
              </a:r>
              <a:r>
                <a:rPr lang="ru-RU" sz="2800" b="1" dirty="0" smtClean="0"/>
                <a:t>9 год </a:t>
              </a:r>
              <a:r>
                <a:rPr lang="en-US" sz="2800" b="1" dirty="0" smtClean="0"/>
                <a:t>– </a:t>
              </a:r>
              <a:r>
                <a:rPr lang="ru-RU" sz="2800" b="1" dirty="0" smtClean="0"/>
                <a:t>первый текстовый редактор для ПК </a:t>
              </a:r>
              <a:r>
                <a:rPr lang="en-US" sz="2800" b="1" dirty="0" smtClean="0"/>
                <a:t>WordStar</a:t>
              </a:r>
              <a:r>
                <a:rPr lang="ru-RU" sz="2800" dirty="0" smtClean="0"/>
                <a:t>;</a:t>
              </a:r>
              <a:endParaRPr lang="ru-RU" sz="2800" dirty="0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28600" y="3279773"/>
            <a:ext cx="8610600" cy="1301749"/>
            <a:chOff x="912" y="2016"/>
            <a:chExt cx="3984" cy="912"/>
          </a:xfrm>
        </p:grpSpPr>
        <p:sp>
          <p:nvSpPr>
            <p:cNvPr id="76811" name="AutoShape 11"/>
            <p:cNvSpPr>
              <a:spLocks noChangeArrowheads="1"/>
            </p:cNvSpPr>
            <p:nvPr/>
          </p:nvSpPr>
          <p:spPr bwMode="gray">
            <a:xfrm>
              <a:off x="912" y="201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9216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999" y="2100"/>
              <a:ext cx="437" cy="715"/>
              <a:chOff x="999" y="2100"/>
              <a:chExt cx="437" cy="715"/>
            </a:xfrm>
          </p:grpSpPr>
          <p:sp>
            <p:nvSpPr>
              <p:cNvPr id="76813" name="AutoShape 13"/>
              <p:cNvSpPr>
                <a:spLocks noChangeArrowheads="1"/>
              </p:cNvSpPr>
              <p:nvPr/>
            </p:nvSpPr>
            <p:spPr bwMode="gray">
              <a:xfrm>
                <a:off x="999" y="2105"/>
                <a:ext cx="437" cy="710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hlink">
                      <a:gamma/>
                      <a:tint val="72549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4" name="Freeform 14"/>
              <p:cNvSpPr>
                <a:spLocks/>
              </p:cNvSpPr>
              <p:nvPr/>
            </p:nvSpPr>
            <p:spPr bwMode="gray">
              <a:xfrm>
                <a:off x="1046" y="214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42353"/>
                      <a:invGamma/>
                    </a:schemeClr>
                  </a:gs>
                  <a:gs pos="100000">
                    <a:schemeClr val="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5" name="Text Box 15"/>
              <p:cNvSpPr txBox="1">
                <a:spLocks noChangeArrowheads="1"/>
              </p:cNvSpPr>
              <p:nvPr/>
            </p:nvSpPr>
            <p:spPr bwMode="gray">
              <a:xfrm>
                <a:off x="1082" y="2304"/>
                <a:ext cx="248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endPara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1" name="Text Box 16"/>
            <p:cNvSpPr txBox="1">
              <a:spLocks noChangeArrowheads="1"/>
            </p:cNvSpPr>
            <p:nvPr/>
          </p:nvSpPr>
          <p:spPr bwMode="gray">
            <a:xfrm>
              <a:off x="1547" y="2227"/>
              <a:ext cx="3289" cy="36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197</a:t>
              </a:r>
              <a:r>
                <a:rPr lang="en-US" sz="2800" b="1" dirty="0" smtClean="0"/>
                <a:t>9</a:t>
              </a:r>
              <a:r>
                <a:rPr lang="ru-RU" sz="2800" b="1" dirty="0" smtClean="0"/>
                <a:t> год</a:t>
              </a:r>
              <a:r>
                <a:rPr lang="en-US" sz="2800" b="1" dirty="0" smtClean="0"/>
                <a:t> – Oracle</a:t>
              </a:r>
              <a:r>
                <a:rPr lang="ru-RU" sz="2800" dirty="0" smtClean="0"/>
                <a:t>;</a:t>
              </a:r>
              <a:endParaRPr lang="ru-RU" sz="2800" dirty="0"/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228600" y="4819650"/>
            <a:ext cx="8610600" cy="1301750"/>
            <a:chOff x="912" y="3036"/>
            <a:chExt cx="3984" cy="912"/>
          </a:xfrm>
        </p:grpSpPr>
        <p:sp>
          <p:nvSpPr>
            <p:cNvPr id="76818" name="AutoShape 18"/>
            <p:cNvSpPr>
              <a:spLocks noChangeArrowheads="1"/>
            </p:cNvSpPr>
            <p:nvPr/>
          </p:nvSpPr>
          <p:spPr bwMode="gray">
            <a:xfrm>
              <a:off x="912" y="303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48627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999" y="3120"/>
              <a:ext cx="442" cy="757"/>
              <a:chOff x="999" y="3120"/>
              <a:chExt cx="442" cy="757"/>
            </a:xfrm>
          </p:grpSpPr>
          <p:sp>
            <p:nvSpPr>
              <p:cNvPr id="76820" name="AutoShape 20"/>
              <p:cNvSpPr>
                <a:spLocks noChangeArrowheads="1"/>
              </p:cNvSpPr>
              <p:nvPr/>
            </p:nvSpPr>
            <p:spPr bwMode="gray">
              <a:xfrm>
                <a:off x="999" y="3125"/>
                <a:ext cx="442" cy="752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folHlink">
                      <a:gamma/>
                      <a:tint val="63529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1" name="Freeform 21"/>
              <p:cNvSpPr>
                <a:spLocks/>
              </p:cNvSpPr>
              <p:nvPr/>
            </p:nvSpPr>
            <p:spPr bwMode="gray">
              <a:xfrm>
                <a:off x="1046" y="316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48627"/>
                      <a:invGamma/>
                    </a:schemeClr>
                  </a:gs>
                  <a:gs pos="100000">
                    <a:schemeClr val="fol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2" name="Text Box 22"/>
              <p:cNvSpPr txBox="1">
                <a:spLocks noChangeArrowheads="1"/>
              </p:cNvSpPr>
              <p:nvPr/>
            </p:nvSpPr>
            <p:spPr bwMode="gray">
              <a:xfrm>
                <a:off x="1082" y="3324"/>
                <a:ext cx="253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9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65" name="Text Box 23"/>
            <p:cNvSpPr txBox="1">
              <a:spLocks noChangeArrowheads="1"/>
            </p:cNvSpPr>
            <p:nvPr/>
          </p:nvSpPr>
          <p:spPr bwMode="gray">
            <a:xfrm>
              <a:off x="1511" y="3236"/>
              <a:ext cx="3289" cy="36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19</a:t>
              </a:r>
              <a:r>
                <a:rPr lang="en-US" sz="2800" b="1" dirty="0" smtClean="0"/>
                <a:t>82</a:t>
              </a:r>
              <a:r>
                <a:rPr lang="ru-RU" sz="2800" b="1" dirty="0" smtClean="0"/>
                <a:t> год – </a:t>
              </a:r>
              <a:r>
                <a:rPr lang="en-US" sz="2800" b="1" dirty="0" smtClean="0"/>
                <a:t>TCP/IP</a:t>
              </a:r>
              <a:r>
                <a:rPr lang="ru-RU" dirty="0" smtClean="0"/>
                <a:t>.</a:t>
              </a:r>
              <a:endParaRPr lang="en-US" dirty="0"/>
            </a:p>
          </p:txBody>
        </p:sp>
      </p:grpSp>
      <p:sp>
        <p:nvSpPr>
          <p:cNvPr id="29" name="Прямоугольник 28"/>
          <p:cNvSpPr/>
          <p:nvPr/>
        </p:nvSpPr>
        <p:spPr>
          <a:xfrm>
            <a:off x="686161" y="3657600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ru-RU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23" y="1578"/>
              <a:ext cx="1335" cy="17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ru-RU" sz="2400" b="1" dirty="0" smtClean="0">
                  <a:solidFill>
                    <a:srgbClr val="FF0000"/>
                  </a:solidFill>
                </a:rPr>
                <a:t>Информационная система </a:t>
              </a:r>
              <a:r>
                <a:rPr lang="ru-RU" sz="2400" b="1" dirty="0" smtClean="0">
                  <a:solidFill>
                    <a:srgbClr val="0033CC"/>
                  </a:solidFill>
                </a:rPr>
                <a:t>– не конвейер обработки данных, а среда оперирования знанием. Само</a:t>
              </a:r>
              <a:r>
                <a:rPr lang="ru-RU" sz="2400" b="1" dirty="0" smtClean="0">
                  <a:solidFill>
                    <a:srgbClr val="FF0000"/>
                  </a:solidFill>
                </a:rPr>
                <a:t>организация</a:t>
              </a:r>
              <a:r>
                <a:rPr lang="ru-RU" sz="2400" b="1" dirty="0" smtClean="0">
                  <a:solidFill>
                    <a:srgbClr val="0033CC"/>
                  </a:solidFill>
                </a:rPr>
                <a:t> – ключевой аспект эволюционного развития и приобретения конкурентных преимуществ. </a:t>
              </a:r>
              <a:r>
                <a:rPr lang="ru-RU" sz="2400" b="1" i="1" dirty="0" smtClean="0">
                  <a:solidFill>
                    <a:srgbClr val="FF0000"/>
                  </a:solidFill>
                </a:rPr>
                <a:t>Именно через организацию работ реализуется </a:t>
              </a:r>
              <a:r>
                <a:rPr lang="ru-RU" sz="2400" b="1" dirty="0" smtClean="0">
                  <a:solidFill>
                    <a:srgbClr val="0033CC"/>
                  </a:solidFill>
                </a:rPr>
                <a:t>управление и его функции, поддерживаются важнейшие характеристики системы, происходят технические революции.</a:t>
              </a:r>
              <a:r>
                <a:rPr lang="ru-RU" sz="2200" b="1" dirty="0" smtClean="0">
                  <a:solidFill>
                    <a:srgbClr val="0033CC"/>
                  </a:solidFill>
                </a:rPr>
                <a:t>  </a:t>
              </a:r>
              <a:r>
                <a:rPr lang="ru-RU" sz="2200" dirty="0" smtClean="0">
                  <a:solidFill>
                    <a:srgbClr val="FF0000"/>
                  </a:solidFill>
                </a:rPr>
                <a:t> </a:t>
              </a:r>
              <a:endParaRPr lang="en-US" sz="22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Самоорганизация как аспект развития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Составляющие организационного решения для ИС</a:t>
            </a:r>
            <a:endParaRPr lang="en-US" sz="3200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698750" y="2028825"/>
            <a:ext cx="3952875" cy="3694113"/>
            <a:chOff x="1655" y="1647"/>
            <a:chExt cx="2490" cy="2327"/>
          </a:xfrm>
        </p:grpSpPr>
        <p:sp>
          <p:nvSpPr>
            <p:cNvPr id="44036" name="Freeform 4"/>
            <p:cNvSpPr>
              <a:spLocks/>
            </p:cNvSpPr>
            <p:nvPr/>
          </p:nvSpPr>
          <p:spPr bwMode="gray">
            <a:xfrm>
              <a:off x="1660" y="2336"/>
              <a:ext cx="912" cy="1231"/>
            </a:xfrm>
            <a:custGeom>
              <a:avLst/>
              <a:gdLst/>
              <a:ahLst/>
              <a:cxnLst>
                <a:cxn ang="0">
                  <a:pos x="1233" y="343"/>
                </a:cxn>
                <a:cxn ang="0">
                  <a:pos x="413" y="1764"/>
                </a:cxn>
                <a:cxn ang="0">
                  <a:pos x="0" y="1226"/>
                </a:cxn>
                <a:cxn ang="0">
                  <a:pos x="6" y="1098"/>
                </a:cxn>
                <a:cxn ang="0">
                  <a:pos x="638" y="0"/>
                </a:cxn>
                <a:cxn ang="0">
                  <a:pos x="1233" y="343"/>
                </a:cxn>
                <a:cxn ang="0">
                  <a:pos x="1233" y="343"/>
                </a:cxn>
              </a:cxnLst>
              <a:rect l="0" t="0" r="r" b="b"/>
              <a:pathLst>
                <a:path w="1233" h="1764">
                  <a:moveTo>
                    <a:pt x="1233" y="343"/>
                  </a:moveTo>
                  <a:lnTo>
                    <a:pt x="413" y="1764"/>
                  </a:lnTo>
                  <a:lnTo>
                    <a:pt x="0" y="1226"/>
                  </a:lnTo>
                  <a:lnTo>
                    <a:pt x="6" y="1098"/>
                  </a:lnTo>
                  <a:lnTo>
                    <a:pt x="638" y="0"/>
                  </a:lnTo>
                  <a:lnTo>
                    <a:pt x="1233" y="343"/>
                  </a:lnTo>
                  <a:lnTo>
                    <a:pt x="1233" y="343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44037" name="Freeform 5"/>
            <p:cNvSpPr>
              <a:spLocks/>
            </p:cNvSpPr>
            <p:nvPr/>
          </p:nvSpPr>
          <p:spPr bwMode="gray">
            <a:xfrm rot="7200000">
              <a:off x="2726" y="1656"/>
              <a:ext cx="860" cy="1305"/>
            </a:xfrm>
            <a:custGeom>
              <a:avLst/>
              <a:gdLst/>
              <a:ahLst/>
              <a:cxnLst>
                <a:cxn ang="0">
                  <a:pos x="1233" y="343"/>
                </a:cxn>
                <a:cxn ang="0">
                  <a:pos x="413" y="1764"/>
                </a:cxn>
                <a:cxn ang="0">
                  <a:pos x="0" y="1226"/>
                </a:cxn>
                <a:cxn ang="0">
                  <a:pos x="6" y="1098"/>
                </a:cxn>
                <a:cxn ang="0">
                  <a:pos x="638" y="0"/>
                </a:cxn>
                <a:cxn ang="0">
                  <a:pos x="1233" y="343"/>
                </a:cxn>
                <a:cxn ang="0">
                  <a:pos x="1233" y="343"/>
                </a:cxn>
              </a:cxnLst>
              <a:rect l="0" t="0" r="r" b="b"/>
              <a:pathLst>
                <a:path w="1233" h="1764">
                  <a:moveTo>
                    <a:pt x="1233" y="343"/>
                  </a:moveTo>
                  <a:lnTo>
                    <a:pt x="413" y="1764"/>
                  </a:lnTo>
                  <a:lnTo>
                    <a:pt x="0" y="1226"/>
                  </a:lnTo>
                  <a:lnTo>
                    <a:pt x="6" y="1098"/>
                  </a:lnTo>
                  <a:lnTo>
                    <a:pt x="638" y="0"/>
                  </a:lnTo>
                  <a:lnTo>
                    <a:pt x="1233" y="343"/>
                  </a:lnTo>
                  <a:lnTo>
                    <a:pt x="1233" y="343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712" y="1647"/>
              <a:ext cx="1480" cy="1302"/>
              <a:chOff x="1712" y="1389"/>
              <a:chExt cx="1480" cy="1302"/>
            </a:xfrm>
          </p:grpSpPr>
          <p:sp>
            <p:nvSpPr>
              <p:cNvPr id="22547" name="AutoShape 7"/>
              <p:cNvSpPr>
                <a:spLocks noChangeArrowheads="1"/>
              </p:cNvSpPr>
              <p:nvPr/>
            </p:nvSpPr>
            <p:spPr bwMode="gray">
              <a:xfrm rot="-9000000">
                <a:off x="1712" y="2311"/>
                <a:ext cx="908" cy="38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22548" name="Freeform 8"/>
              <p:cNvSpPr>
                <a:spLocks/>
              </p:cNvSpPr>
              <p:nvPr/>
            </p:nvSpPr>
            <p:spPr bwMode="gray">
              <a:xfrm rot="7200000">
                <a:off x="1961" y="1810"/>
                <a:ext cx="948" cy="508"/>
              </a:xfrm>
              <a:custGeom>
                <a:avLst/>
                <a:gdLst>
                  <a:gd name="T0" fmla="*/ 31833 w 750"/>
                  <a:gd name="T1" fmla="*/ 0 h 378"/>
                  <a:gd name="T2" fmla="*/ 0 w 750"/>
                  <a:gd name="T3" fmla="*/ 0 h 378"/>
                  <a:gd name="T4" fmla="*/ 102 w 750"/>
                  <a:gd name="T5" fmla="*/ 22005 h 378"/>
                  <a:gd name="T6" fmla="*/ 1187 w 750"/>
                  <a:gd name="T7" fmla="*/ 42821 h 378"/>
                  <a:gd name="T8" fmla="*/ 31833 w 750"/>
                  <a:gd name="T9" fmla="*/ 42821 h 378"/>
                  <a:gd name="T10" fmla="*/ 31833 w 750"/>
                  <a:gd name="T11" fmla="*/ 0 h 378"/>
                  <a:gd name="T12" fmla="*/ 31833 w 750"/>
                  <a:gd name="T13" fmla="*/ 0 h 3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50"/>
                  <a:gd name="T22" fmla="*/ 0 h 378"/>
                  <a:gd name="T23" fmla="*/ 750 w 750"/>
                  <a:gd name="T24" fmla="*/ 378 h 3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50" h="378">
                    <a:moveTo>
                      <a:pt x="750" y="0"/>
                    </a:moveTo>
                    <a:lnTo>
                      <a:pt x="0" y="0"/>
                    </a:lnTo>
                    <a:lnTo>
                      <a:pt x="2" y="194"/>
                    </a:lnTo>
                    <a:lnTo>
                      <a:pt x="28" y="378"/>
                    </a:lnTo>
                    <a:lnTo>
                      <a:pt x="750" y="378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49" name="Freeform 9"/>
              <p:cNvSpPr>
                <a:spLocks/>
              </p:cNvSpPr>
              <p:nvPr/>
            </p:nvSpPr>
            <p:spPr bwMode="gray">
              <a:xfrm rot="7200000">
                <a:off x="2637" y="1226"/>
                <a:ext cx="392" cy="718"/>
              </a:xfrm>
              <a:custGeom>
                <a:avLst/>
                <a:gdLst>
                  <a:gd name="T0" fmla="*/ 12 w 495"/>
                  <a:gd name="T1" fmla="*/ 2 h 971"/>
                  <a:gd name="T2" fmla="*/ 12 w 495"/>
                  <a:gd name="T3" fmla="*/ 7 h 971"/>
                  <a:gd name="T4" fmla="*/ 10 w 495"/>
                  <a:gd name="T5" fmla="*/ 7 h 971"/>
                  <a:gd name="T6" fmla="*/ 10 w 495"/>
                  <a:gd name="T7" fmla="*/ 7 h 971"/>
                  <a:gd name="T8" fmla="*/ 10 w 495"/>
                  <a:gd name="T9" fmla="*/ 7 h 971"/>
                  <a:gd name="T10" fmla="*/ 9 w 495"/>
                  <a:gd name="T11" fmla="*/ 7 h 971"/>
                  <a:gd name="T12" fmla="*/ 8 w 495"/>
                  <a:gd name="T13" fmla="*/ 7 h 971"/>
                  <a:gd name="T14" fmla="*/ 7 w 495"/>
                  <a:gd name="T15" fmla="*/ 7 h 971"/>
                  <a:gd name="T16" fmla="*/ 6 w 495"/>
                  <a:gd name="T17" fmla="*/ 6 h 971"/>
                  <a:gd name="T18" fmla="*/ 5 w 495"/>
                  <a:gd name="T19" fmla="*/ 5 h 971"/>
                  <a:gd name="T20" fmla="*/ 5 w 495"/>
                  <a:gd name="T21" fmla="*/ 4 h 971"/>
                  <a:gd name="T22" fmla="*/ 3 w 495"/>
                  <a:gd name="T23" fmla="*/ 4 h 971"/>
                  <a:gd name="T24" fmla="*/ 2 w 495"/>
                  <a:gd name="T25" fmla="*/ 3 h 971"/>
                  <a:gd name="T26" fmla="*/ 2 w 495"/>
                  <a:gd name="T27" fmla="*/ 1 h 971"/>
                  <a:gd name="T28" fmla="*/ 2 w 495"/>
                  <a:gd name="T29" fmla="*/ 1 h 971"/>
                  <a:gd name="T30" fmla="*/ 0 w 495"/>
                  <a:gd name="T31" fmla="*/ 1 h 971"/>
                  <a:gd name="T32" fmla="*/ 2 w 495"/>
                  <a:gd name="T33" fmla="*/ 0 h 971"/>
                  <a:gd name="T34" fmla="*/ 2 w 495"/>
                  <a:gd name="T35" fmla="*/ 1 h 971"/>
                  <a:gd name="T36" fmla="*/ 2 w 495"/>
                  <a:gd name="T37" fmla="*/ 1 h 971"/>
                  <a:gd name="T38" fmla="*/ 2 w 495"/>
                  <a:gd name="T39" fmla="*/ 1 h 971"/>
                  <a:gd name="T40" fmla="*/ 2 w 495"/>
                  <a:gd name="T41" fmla="*/ 1 h 971"/>
                  <a:gd name="T42" fmla="*/ 2 w 495"/>
                  <a:gd name="T43" fmla="*/ 1 h 971"/>
                  <a:gd name="T44" fmla="*/ 2 w 495"/>
                  <a:gd name="T45" fmla="*/ 1 h 971"/>
                  <a:gd name="T46" fmla="*/ 2 w 495"/>
                  <a:gd name="T47" fmla="*/ 2 h 971"/>
                  <a:gd name="T48" fmla="*/ 3 w 495"/>
                  <a:gd name="T49" fmla="*/ 2 h 971"/>
                  <a:gd name="T50" fmla="*/ 4 w 495"/>
                  <a:gd name="T51" fmla="*/ 2 h 971"/>
                  <a:gd name="T52" fmla="*/ 6 w 495"/>
                  <a:gd name="T53" fmla="*/ 2 h 971"/>
                  <a:gd name="T54" fmla="*/ 12 w 495"/>
                  <a:gd name="T55" fmla="*/ 2 h 97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495"/>
                  <a:gd name="T85" fmla="*/ 0 h 971"/>
                  <a:gd name="T86" fmla="*/ 495 w 495"/>
                  <a:gd name="T87" fmla="*/ 971 h 971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495" h="971">
                    <a:moveTo>
                      <a:pt x="495" y="285"/>
                    </a:moveTo>
                    <a:lnTo>
                      <a:pt x="495" y="971"/>
                    </a:lnTo>
                    <a:lnTo>
                      <a:pt x="462" y="964"/>
                    </a:lnTo>
                    <a:lnTo>
                      <a:pt x="430" y="953"/>
                    </a:lnTo>
                    <a:lnTo>
                      <a:pt x="401" y="931"/>
                    </a:lnTo>
                    <a:lnTo>
                      <a:pt x="372" y="898"/>
                    </a:lnTo>
                    <a:lnTo>
                      <a:pt x="339" y="855"/>
                    </a:lnTo>
                    <a:lnTo>
                      <a:pt x="306" y="801"/>
                    </a:lnTo>
                    <a:lnTo>
                      <a:pt x="270" y="732"/>
                    </a:lnTo>
                    <a:lnTo>
                      <a:pt x="227" y="648"/>
                    </a:lnTo>
                    <a:lnTo>
                      <a:pt x="183" y="554"/>
                    </a:lnTo>
                    <a:lnTo>
                      <a:pt x="129" y="438"/>
                    </a:lnTo>
                    <a:lnTo>
                      <a:pt x="96" y="369"/>
                    </a:lnTo>
                    <a:lnTo>
                      <a:pt x="29" y="211"/>
                    </a:lnTo>
                    <a:lnTo>
                      <a:pt x="2" y="127"/>
                    </a:lnTo>
                    <a:lnTo>
                      <a:pt x="0" y="60"/>
                    </a:lnTo>
                    <a:lnTo>
                      <a:pt x="15" y="0"/>
                    </a:lnTo>
                    <a:lnTo>
                      <a:pt x="15" y="43"/>
                    </a:lnTo>
                    <a:lnTo>
                      <a:pt x="15" y="72"/>
                    </a:lnTo>
                    <a:lnTo>
                      <a:pt x="15" y="99"/>
                    </a:lnTo>
                    <a:lnTo>
                      <a:pt x="18" y="126"/>
                    </a:lnTo>
                    <a:lnTo>
                      <a:pt x="29" y="162"/>
                    </a:lnTo>
                    <a:lnTo>
                      <a:pt x="53" y="198"/>
                    </a:lnTo>
                    <a:lnTo>
                      <a:pt x="85" y="231"/>
                    </a:lnTo>
                    <a:lnTo>
                      <a:pt x="125" y="260"/>
                    </a:lnTo>
                    <a:lnTo>
                      <a:pt x="180" y="278"/>
                    </a:lnTo>
                    <a:lnTo>
                      <a:pt x="245" y="282"/>
                    </a:lnTo>
                    <a:lnTo>
                      <a:pt x="495" y="285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44042" name="Freeform 10"/>
            <p:cNvSpPr>
              <a:spLocks/>
            </p:cNvSpPr>
            <p:nvPr/>
          </p:nvSpPr>
          <p:spPr bwMode="gray">
            <a:xfrm rot="14400000">
              <a:off x="2798" y="2823"/>
              <a:ext cx="860" cy="1305"/>
            </a:xfrm>
            <a:custGeom>
              <a:avLst/>
              <a:gdLst/>
              <a:ahLst/>
              <a:cxnLst>
                <a:cxn ang="0">
                  <a:pos x="1233" y="343"/>
                </a:cxn>
                <a:cxn ang="0">
                  <a:pos x="413" y="1764"/>
                </a:cxn>
                <a:cxn ang="0">
                  <a:pos x="0" y="1226"/>
                </a:cxn>
                <a:cxn ang="0">
                  <a:pos x="6" y="1098"/>
                </a:cxn>
                <a:cxn ang="0">
                  <a:pos x="638" y="0"/>
                </a:cxn>
                <a:cxn ang="0">
                  <a:pos x="1233" y="343"/>
                </a:cxn>
                <a:cxn ang="0">
                  <a:pos x="1233" y="343"/>
                </a:cxn>
              </a:cxnLst>
              <a:rect l="0" t="0" r="r" b="b"/>
              <a:pathLst>
                <a:path w="1233" h="1764">
                  <a:moveTo>
                    <a:pt x="1233" y="343"/>
                  </a:moveTo>
                  <a:lnTo>
                    <a:pt x="413" y="1764"/>
                  </a:lnTo>
                  <a:lnTo>
                    <a:pt x="0" y="1226"/>
                  </a:lnTo>
                  <a:lnTo>
                    <a:pt x="6" y="1098"/>
                  </a:lnTo>
                  <a:lnTo>
                    <a:pt x="638" y="0"/>
                  </a:lnTo>
                  <a:lnTo>
                    <a:pt x="1233" y="343"/>
                  </a:lnTo>
                  <a:lnTo>
                    <a:pt x="1233" y="343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2849" y="2249"/>
              <a:ext cx="1296" cy="1381"/>
              <a:chOff x="2854" y="1996"/>
              <a:chExt cx="1296" cy="1381"/>
            </a:xfrm>
          </p:grpSpPr>
          <p:sp>
            <p:nvSpPr>
              <p:cNvPr id="22544" name="AutoShape 12"/>
              <p:cNvSpPr>
                <a:spLocks noChangeArrowheads="1"/>
              </p:cNvSpPr>
              <p:nvPr/>
            </p:nvSpPr>
            <p:spPr bwMode="gray">
              <a:xfrm rot="-1800000">
                <a:off x="2854" y="1996"/>
                <a:ext cx="906" cy="380"/>
              </a:xfrm>
              <a:prstGeom prst="triangle">
                <a:avLst>
                  <a:gd name="adj" fmla="val 50000"/>
                </a:avLst>
              </a:prstGeom>
              <a:solidFill>
                <a:schemeClr val="folHlink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22545" name="Freeform 13"/>
              <p:cNvSpPr>
                <a:spLocks/>
              </p:cNvSpPr>
              <p:nvPr/>
            </p:nvSpPr>
            <p:spPr bwMode="gray">
              <a:xfrm rot="-7200000">
                <a:off x="3102" y="2371"/>
                <a:ext cx="948" cy="507"/>
              </a:xfrm>
              <a:custGeom>
                <a:avLst/>
                <a:gdLst>
                  <a:gd name="T0" fmla="*/ 31833 w 750"/>
                  <a:gd name="T1" fmla="*/ 0 h 378"/>
                  <a:gd name="T2" fmla="*/ 0 w 750"/>
                  <a:gd name="T3" fmla="*/ 0 h 378"/>
                  <a:gd name="T4" fmla="*/ 102 w 750"/>
                  <a:gd name="T5" fmla="*/ 21277 h 378"/>
                  <a:gd name="T6" fmla="*/ 1187 w 750"/>
                  <a:gd name="T7" fmla="*/ 41460 h 378"/>
                  <a:gd name="T8" fmla="*/ 31833 w 750"/>
                  <a:gd name="T9" fmla="*/ 41460 h 378"/>
                  <a:gd name="T10" fmla="*/ 31833 w 750"/>
                  <a:gd name="T11" fmla="*/ 0 h 378"/>
                  <a:gd name="T12" fmla="*/ 31833 w 750"/>
                  <a:gd name="T13" fmla="*/ 0 h 3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50"/>
                  <a:gd name="T22" fmla="*/ 0 h 378"/>
                  <a:gd name="T23" fmla="*/ 750 w 750"/>
                  <a:gd name="T24" fmla="*/ 378 h 3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50" h="378">
                    <a:moveTo>
                      <a:pt x="750" y="0"/>
                    </a:moveTo>
                    <a:lnTo>
                      <a:pt x="0" y="0"/>
                    </a:lnTo>
                    <a:lnTo>
                      <a:pt x="2" y="194"/>
                    </a:lnTo>
                    <a:lnTo>
                      <a:pt x="28" y="378"/>
                    </a:lnTo>
                    <a:lnTo>
                      <a:pt x="750" y="378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46" name="Freeform 14"/>
              <p:cNvSpPr>
                <a:spLocks/>
              </p:cNvSpPr>
              <p:nvPr/>
            </p:nvSpPr>
            <p:spPr bwMode="gray">
              <a:xfrm rot="-7200000">
                <a:off x="3618" y="2845"/>
                <a:ext cx="346" cy="718"/>
              </a:xfrm>
              <a:custGeom>
                <a:avLst/>
                <a:gdLst>
                  <a:gd name="T0" fmla="*/ 1 w 495"/>
                  <a:gd name="T1" fmla="*/ 2 h 971"/>
                  <a:gd name="T2" fmla="*/ 1 w 495"/>
                  <a:gd name="T3" fmla="*/ 7 h 971"/>
                  <a:gd name="T4" fmla="*/ 1 w 495"/>
                  <a:gd name="T5" fmla="*/ 7 h 971"/>
                  <a:gd name="T6" fmla="*/ 1 w 495"/>
                  <a:gd name="T7" fmla="*/ 7 h 971"/>
                  <a:gd name="T8" fmla="*/ 1 w 495"/>
                  <a:gd name="T9" fmla="*/ 7 h 971"/>
                  <a:gd name="T10" fmla="*/ 1 w 495"/>
                  <a:gd name="T11" fmla="*/ 7 h 971"/>
                  <a:gd name="T12" fmla="*/ 1 w 495"/>
                  <a:gd name="T13" fmla="*/ 7 h 971"/>
                  <a:gd name="T14" fmla="*/ 1 w 495"/>
                  <a:gd name="T15" fmla="*/ 7 h 971"/>
                  <a:gd name="T16" fmla="*/ 1 w 495"/>
                  <a:gd name="T17" fmla="*/ 6 h 971"/>
                  <a:gd name="T18" fmla="*/ 1 w 495"/>
                  <a:gd name="T19" fmla="*/ 5 h 971"/>
                  <a:gd name="T20" fmla="*/ 1 w 495"/>
                  <a:gd name="T21" fmla="*/ 4 h 971"/>
                  <a:gd name="T22" fmla="*/ 1 w 495"/>
                  <a:gd name="T23" fmla="*/ 4 h 971"/>
                  <a:gd name="T24" fmla="*/ 1 w 495"/>
                  <a:gd name="T25" fmla="*/ 3 h 971"/>
                  <a:gd name="T26" fmla="*/ 1 w 495"/>
                  <a:gd name="T27" fmla="*/ 1 h 971"/>
                  <a:gd name="T28" fmla="*/ 1 w 495"/>
                  <a:gd name="T29" fmla="*/ 1 h 971"/>
                  <a:gd name="T30" fmla="*/ 0 w 495"/>
                  <a:gd name="T31" fmla="*/ 1 h 971"/>
                  <a:gd name="T32" fmla="*/ 1 w 495"/>
                  <a:gd name="T33" fmla="*/ 0 h 971"/>
                  <a:gd name="T34" fmla="*/ 1 w 495"/>
                  <a:gd name="T35" fmla="*/ 1 h 971"/>
                  <a:gd name="T36" fmla="*/ 1 w 495"/>
                  <a:gd name="T37" fmla="*/ 1 h 971"/>
                  <a:gd name="T38" fmla="*/ 1 w 495"/>
                  <a:gd name="T39" fmla="*/ 1 h 971"/>
                  <a:gd name="T40" fmla="*/ 1 w 495"/>
                  <a:gd name="T41" fmla="*/ 1 h 971"/>
                  <a:gd name="T42" fmla="*/ 1 w 495"/>
                  <a:gd name="T43" fmla="*/ 1 h 971"/>
                  <a:gd name="T44" fmla="*/ 1 w 495"/>
                  <a:gd name="T45" fmla="*/ 1 h 971"/>
                  <a:gd name="T46" fmla="*/ 1 w 495"/>
                  <a:gd name="T47" fmla="*/ 2 h 971"/>
                  <a:gd name="T48" fmla="*/ 1 w 495"/>
                  <a:gd name="T49" fmla="*/ 2 h 971"/>
                  <a:gd name="T50" fmla="*/ 1 w 495"/>
                  <a:gd name="T51" fmla="*/ 2 h 971"/>
                  <a:gd name="T52" fmla="*/ 1 w 495"/>
                  <a:gd name="T53" fmla="*/ 2 h 971"/>
                  <a:gd name="T54" fmla="*/ 1 w 495"/>
                  <a:gd name="T55" fmla="*/ 2 h 97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495"/>
                  <a:gd name="T85" fmla="*/ 0 h 971"/>
                  <a:gd name="T86" fmla="*/ 495 w 495"/>
                  <a:gd name="T87" fmla="*/ 971 h 971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495" h="971">
                    <a:moveTo>
                      <a:pt x="495" y="285"/>
                    </a:moveTo>
                    <a:lnTo>
                      <a:pt x="495" y="971"/>
                    </a:lnTo>
                    <a:lnTo>
                      <a:pt x="462" y="964"/>
                    </a:lnTo>
                    <a:lnTo>
                      <a:pt x="430" y="953"/>
                    </a:lnTo>
                    <a:lnTo>
                      <a:pt x="401" y="931"/>
                    </a:lnTo>
                    <a:lnTo>
                      <a:pt x="372" y="898"/>
                    </a:lnTo>
                    <a:lnTo>
                      <a:pt x="339" y="855"/>
                    </a:lnTo>
                    <a:lnTo>
                      <a:pt x="306" y="801"/>
                    </a:lnTo>
                    <a:lnTo>
                      <a:pt x="270" y="732"/>
                    </a:lnTo>
                    <a:lnTo>
                      <a:pt x="227" y="648"/>
                    </a:lnTo>
                    <a:lnTo>
                      <a:pt x="183" y="554"/>
                    </a:lnTo>
                    <a:lnTo>
                      <a:pt x="129" y="438"/>
                    </a:lnTo>
                    <a:lnTo>
                      <a:pt x="96" y="369"/>
                    </a:lnTo>
                    <a:lnTo>
                      <a:pt x="29" y="211"/>
                    </a:lnTo>
                    <a:lnTo>
                      <a:pt x="2" y="127"/>
                    </a:lnTo>
                    <a:lnTo>
                      <a:pt x="0" y="60"/>
                    </a:lnTo>
                    <a:lnTo>
                      <a:pt x="15" y="0"/>
                    </a:lnTo>
                    <a:lnTo>
                      <a:pt x="15" y="43"/>
                    </a:lnTo>
                    <a:lnTo>
                      <a:pt x="15" y="72"/>
                    </a:lnTo>
                    <a:lnTo>
                      <a:pt x="15" y="99"/>
                    </a:lnTo>
                    <a:lnTo>
                      <a:pt x="18" y="126"/>
                    </a:lnTo>
                    <a:lnTo>
                      <a:pt x="29" y="162"/>
                    </a:lnTo>
                    <a:lnTo>
                      <a:pt x="53" y="198"/>
                    </a:lnTo>
                    <a:lnTo>
                      <a:pt x="85" y="231"/>
                    </a:lnTo>
                    <a:lnTo>
                      <a:pt x="125" y="260"/>
                    </a:lnTo>
                    <a:lnTo>
                      <a:pt x="180" y="278"/>
                    </a:lnTo>
                    <a:lnTo>
                      <a:pt x="245" y="282"/>
                    </a:lnTo>
                    <a:lnTo>
                      <a:pt x="495" y="285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5" name="Group 15"/>
            <p:cNvGrpSpPr>
              <a:grpSpLocks/>
            </p:cNvGrpSpPr>
            <p:nvPr/>
          </p:nvGrpSpPr>
          <p:grpSpPr bwMode="auto">
            <a:xfrm>
              <a:off x="1655" y="3095"/>
              <a:ext cx="1571" cy="879"/>
              <a:chOff x="1655" y="2837"/>
              <a:chExt cx="1571" cy="879"/>
            </a:xfrm>
          </p:grpSpPr>
          <p:sp>
            <p:nvSpPr>
              <p:cNvPr id="22541" name="Freeform 16"/>
              <p:cNvSpPr>
                <a:spLocks/>
              </p:cNvSpPr>
              <p:nvPr/>
            </p:nvSpPr>
            <p:spPr bwMode="gray">
              <a:xfrm>
                <a:off x="1655" y="2837"/>
                <a:ext cx="366" cy="692"/>
              </a:xfrm>
              <a:custGeom>
                <a:avLst/>
                <a:gdLst>
                  <a:gd name="T0" fmla="*/ 4 w 495"/>
                  <a:gd name="T1" fmla="*/ 1 h 971"/>
                  <a:gd name="T2" fmla="*/ 4 w 495"/>
                  <a:gd name="T3" fmla="*/ 4 h 971"/>
                  <a:gd name="T4" fmla="*/ 4 w 495"/>
                  <a:gd name="T5" fmla="*/ 4 h 971"/>
                  <a:gd name="T6" fmla="*/ 4 w 495"/>
                  <a:gd name="T7" fmla="*/ 4 h 971"/>
                  <a:gd name="T8" fmla="*/ 3 w 495"/>
                  <a:gd name="T9" fmla="*/ 4 h 971"/>
                  <a:gd name="T10" fmla="*/ 3 w 495"/>
                  <a:gd name="T11" fmla="*/ 4 h 971"/>
                  <a:gd name="T12" fmla="*/ 3 w 495"/>
                  <a:gd name="T13" fmla="*/ 4 h 971"/>
                  <a:gd name="T14" fmla="*/ 2 w 495"/>
                  <a:gd name="T15" fmla="*/ 4 h 971"/>
                  <a:gd name="T16" fmla="*/ 2 w 495"/>
                  <a:gd name="T17" fmla="*/ 3 h 971"/>
                  <a:gd name="T18" fmla="*/ 1 w 495"/>
                  <a:gd name="T19" fmla="*/ 3 h 971"/>
                  <a:gd name="T20" fmla="*/ 1 w 495"/>
                  <a:gd name="T21" fmla="*/ 3 h 971"/>
                  <a:gd name="T22" fmla="*/ 1 w 495"/>
                  <a:gd name="T23" fmla="*/ 2 h 971"/>
                  <a:gd name="T24" fmla="*/ 1 w 495"/>
                  <a:gd name="T25" fmla="*/ 1 h 971"/>
                  <a:gd name="T26" fmla="*/ 1 w 495"/>
                  <a:gd name="T27" fmla="*/ 1 h 971"/>
                  <a:gd name="T28" fmla="*/ 1 w 495"/>
                  <a:gd name="T29" fmla="*/ 1 h 971"/>
                  <a:gd name="T30" fmla="*/ 0 w 495"/>
                  <a:gd name="T31" fmla="*/ 1 h 971"/>
                  <a:gd name="T32" fmla="*/ 1 w 495"/>
                  <a:gd name="T33" fmla="*/ 0 h 971"/>
                  <a:gd name="T34" fmla="*/ 1 w 495"/>
                  <a:gd name="T35" fmla="*/ 1 h 971"/>
                  <a:gd name="T36" fmla="*/ 1 w 495"/>
                  <a:gd name="T37" fmla="*/ 1 h 971"/>
                  <a:gd name="T38" fmla="*/ 1 w 495"/>
                  <a:gd name="T39" fmla="*/ 1 h 971"/>
                  <a:gd name="T40" fmla="*/ 1 w 495"/>
                  <a:gd name="T41" fmla="*/ 1 h 971"/>
                  <a:gd name="T42" fmla="*/ 1 w 495"/>
                  <a:gd name="T43" fmla="*/ 1 h 971"/>
                  <a:gd name="T44" fmla="*/ 1 w 495"/>
                  <a:gd name="T45" fmla="*/ 1 h 971"/>
                  <a:gd name="T46" fmla="*/ 1 w 495"/>
                  <a:gd name="T47" fmla="*/ 1 h 971"/>
                  <a:gd name="T48" fmla="*/ 1 w 495"/>
                  <a:gd name="T49" fmla="*/ 1 h 971"/>
                  <a:gd name="T50" fmla="*/ 1 w 495"/>
                  <a:gd name="T51" fmla="*/ 1 h 971"/>
                  <a:gd name="T52" fmla="*/ 2 w 495"/>
                  <a:gd name="T53" fmla="*/ 1 h 971"/>
                  <a:gd name="T54" fmla="*/ 4 w 495"/>
                  <a:gd name="T55" fmla="*/ 1 h 97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495"/>
                  <a:gd name="T85" fmla="*/ 0 h 971"/>
                  <a:gd name="T86" fmla="*/ 495 w 495"/>
                  <a:gd name="T87" fmla="*/ 971 h 971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495" h="971">
                    <a:moveTo>
                      <a:pt x="495" y="285"/>
                    </a:moveTo>
                    <a:lnTo>
                      <a:pt x="495" y="971"/>
                    </a:lnTo>
                    <a:lnTo>
                      <a:pt x="462" y="964"/>
                    </a:lnTo>
                    <a:lnTo>
                      <a:pt x="430" y="953"/>
                    </a:lnTo>
                    <a:lnTo>
                      <a:pt x="401" y="931"/>
                    </a:lnTo>
                    <a:lnTo>
                      <a:pt x="372" y="898"/>
                    </a:lnTo>
                    <a:lnTo>
                      <a:pt x="339" y="855"/>
                    </a:lnTo>
                    <a:lnTo>
                      <a:pt x="306" y="801"/>
                    </a:lnTo>
                    <a:lnTo>
                      <a:pt x="270" y="732"/>
                    </a:lnTo>
                    <a:lnTo>
                      <a:pt x="227" y="648"/>
                    </a:lnTo>
                    <a:lnTo>
                      <a:pt x="183" y="554"/>
                    </a:lnTo>
                    <a:lnTo>
                      <a:pt x="129" y="438"/>
                    </a:lnTo>
                    <a:lnTo>
                      <a:pt x="96" y="369"/>
                    </a:lnTo>
                    <a:lnTo>
                      <a:pt x="29" y="211"/>
                    </a:lnTo>
                    <a:lnTo>
                      <a:pt x="2" y="127"/>
                    </a:lnTo>
                    <a:lnTo>
                      <a:pt x="0" y="60"/>
                    </a:lnTo>
                    <a:lnTo>
                      <a:pt x="15" y="0"/>
                    </a:lnTo>
                    <a:lnTo>
                      <a:pt x="15" y="43"/>
                    </a:lnTo>
                    <a:lnTo>
                      <a:pt x="15" y="72"/>
                    </a:lnTo>
                    <a:lnTo>
                      <a:pt x="15" y="99"/>
                    </a:lnTo>
                    <a:lnTo>
                      <a:pt x="18" y="126"/>
                    </a:lnTo>
                    <a:lnTo>
                      <a:pt x="29" y="162"/>
                    </a:lnTo>
                    <a:lnTo>
                      <a:pt x="53" y="198"/>
                    </a:lnTo>
                    <a:lnTo>
                      <a:pt x="85" y="231"/>
                    </a:lnTo>
                    <a:lnTo>
                      <a:pt x="125" y="260"/>
                    </a:lnTo>
                    <a:lnTo>
                      <a:pt x="180" y="278"/>
                    </a:lnTo>
                    <a:lnTo>
                      <a:pt x="245" y="282"/>
                    </a:lnTo>
                    <a:lnTo>
                      <a:pt x="495" y="285"/>
                    </a:lnTo>
                    <a:close/>
                  </a:path>
                </a:pathLst>
              </a:custGeom>
              <a:solidFill>
                <a:schemeClr val="hlink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42" name="AutoShape 17"/>
              <p:cNvSpPr>
                <a:spLocks noChangeArrowheads="1"/>
              </p:cNvSpPr>
              <p:nvPr/>
            </p:nvSpPr>
            <p:spPr bwMode="gray">
              <a:xfrm rot="5400000">
                <a:off x="2589" y="3078"/>
                <a:ext cx="872" cy="403"/>
              </a:xfrm>
              <a:prstGeom prst="triangle">
                <a:avLst>
                  <a:gd name="adj" fmla="val 50000"/>
                </a:avLst>
              </a:prstGeom>
              <a:solidFill>
                <a:schemeClr val="hlink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22543" name="Freeform 18"/>
              <p:cNvSpPr>
                <a:spLocks/>
              </p:cNvSpPr>
              <p:nvPr/>
            </p:nvSpPr>
            <p:spPr bwMode="gray">
              <a:xfrm>
                <a:off x="1985" y="3040"/>
                <a:ext cx="1005" cy="489"/>
              </a:xfrm>
              <a:custGeom>
                <a:avLst/>
                <a:gdLst>
                  <a:gd name="T0" fmla="*/ 81071 w 750"/>
                  <a:gd name="T1" fmla="*/ 0 h 378"/>
                  <a:gd name="T2" fmla="*/ 0 w 750"/>
                  <a:gd name="T3" fmla="*/ 0 h 378"/>
                  <a:gd name="T4" fmla="*/ 218 w 750"/>
                  <a:gd name="T5" fmla="*/ 11921 h 378"/>
                  <a:gd name="T6" fmla="*/ 3035 w 750"/>
                  <a:gd name="T7" fmla="*/ 23256 h 378"/>
                  <a:gd name="T8" fmla="*/ 81071 w 750"/>
                  <a:gd name="T9" fmla="*/ 23256 h 378"/>
                  <a:gd name="T10" fmla="*/ 81071 w 750"/>
                  <a:gd name="T11" fmla="*/ 0 h 378"/>
                  <a:gd name="T12" fmla="*/ 81071 w 750"/>
                  <a:gd name="T13" fmla="*/ 0 h 3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50"/>
                  <a:gd name="T22" fmla="*/ 0 h 378"/>
                  <a:gd name="T23" fmla="*/ 750 w 750"/>
                  <a:gd name="T24" fmla="*/ 378 h 3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50" h="378">
                    <a:moveTo>
                      <a:pt x="750" y="0"/>
                    </a:moveTo>
                    <a:lnTo>
                      <a:pt x="0" y="0"/>
                    </a:lnTo>
                    <a:lnTo>
                      <a:pt x="2" y="194"/>
                    </a:lnTo>
                    <a:lnTo>
                      <a:pt x="28" y="378"/>
                    </a:lnTo>
                    <a:lnTo>
                      <a:pt x="750" y="378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22532" name="Text Box 19"/>
          <p:cNvSpPr txBox="1">
            <a:spLocks noChangeArrowheads="1"/>
          </p:cNvSpPr>
          <p:nvPr/>
        </p:nvSpPr>
        <p:spPr bwMode="auto">
          <a:xfrm>
            <a:off x="6248400" y="3200400"/>
            <a:ext cx="2532063" cy="31700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</a:rPr>
              <a:t>Операционная</a:t>
            </a:r>
            <a:r>
              <a:rPr lang="ru-RU" sz="2000" b="1" dirty="0" smtClean="0">
                <a:solidFill>
                  <a:srgbClr val="8E3DF9"/>
                </a:solidFill>
              </a:rPr>
              <a:t> – организация пространства для эффективного накопления и обработки знаний (системные и сетевые решения, инструменты проектирования)</a:t>
            </a:r>
            <a:endParaRPr lang="en-US" sz="2000" b="1" dirty="0">
              <a:solidFill>
                <a:srgbClr val="8E3DF9"/>
              </a:solidFill>
            </a:endParaRPr>
          </a:p>
        </p:txBody>
      </p:sp>
      <p:sp>
        <p:nvSpPr>
          <p:cNvPr id="22533" name="Text Box 20"/>
          <p:cNvSpPr txBox="1">
            <a:spLocks noChangeArrowheads="1"/>
          </p:cNvSpPr>
          <p:nvPr/>
        </p:nvSpPr>
        <p:spPr bwMode="auto">
          <a:xfrm>
            <a:off x="152400" y="3581400"/>
            <a:ext cx="2743200" cy="25545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</a:rPr>
              <a:t>Коммуникативная</a:t>
            </a:r>
            <a:r>
              <a:rPr lang="ru-RU" sz="2000" b="1" dirty="0" smtClean="0">
                <a:solidFill>
                  <a:schemeClr val="hlink"/>
                </a:solidFill>
              </a:rPr>
              <a:t> – организация пространства использования системы (отношения, права доступа, защита информации)</a:t>
            </a:r>
            <a:endParaRPr lang="en-US" sz="2000" b="1" dirty="0">
              <a:solidFill>
                <a:schemeClr val="hlink"/>
              </a:solidFill>
            </a:endParaRPr>
          </a:p>
        </p:txBody>
      </p:sp>
      <p:sp>
        <p:nvSpPr>
          <p:cNvPr id="22534" name="Text Box 21"/>
          <p:cNvSpPr txBox="1">
            <a:spLocks noChangeArrowheads="1"/>
          </p:cNvSpPr>
          <p:nvPr/>
        </p:nvSpPr>
        <p:spPr bwMode="auto">
          <a:xfrm>
            <a:off x="1828800" y="990600"/>
            <a:ext cx="5257800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ru-RU" sz="2000" b="1" dirty="0" smtClean="0">
                <a:solidFill>
                  <a:srgbClr val="FF0000"/>
                </a:solidFill>
              </a:rPr>
              <a:t>Технологическая</a:t>
            </a:r>
            <a:r>
              <a:rPr lang="ru-RU" sz="2000" b="1" dirty="0" smtClean="0"/>
              <a:t> – организация пространства решений предметных задач, формализация процессов и сценариев управления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23" y="1717"/>
              <a:ext cx="1335" cy="13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ru-RU" sz="2400" b="1" dirty="0" smtClean="0">
                  <a:solidFill>
                    <a:srgbClr val="3621B5"/>
                  </a:solidFill>
                </a:rPr>
                <a:t>Логика эволюционного развития информационных технологий позволяет вести непрерывную модернизацию ИС, когда </a:t>
              </a:r>
              <a:r>
                <a:rPr lang="ru-RU" sz="2400" b="1" dirty="0" smtClean="0">
                  <a:solidFill>
                    <a:srgbClr val="FF0000"/>
                  </a:solidFill>
                </a:rPr>
                <a:t>опережающее развитие модели процессов будет формировать задачи информационной поддержки, а логика развития ИС будет требовать модернизации модели процессов.</a:t>
              </a:r>
              <a:r>
                <a:rPr lang="ru-RU" sz="2200" b="1" dirty="0" smtClean="0">
                  <a:solidFill>
                    <a:srgbClr val="0033CC"/>
                  </a:solidFill>
                </a:rPr>
                <a:t>  </a:t>
              </a:r>
              <a:r>
                <a:rPr lang="ru-RU" sz="2200" dirty="0" smtClean="0">
                  <a:solidFill>
                    <a:srgbClr val="FF0000"/>
                  </a:solidFill>
                </a:rPr>
                <a:t> </a:t>
              </a:r>
              <a:endParaRPr lang="en-US" sz="22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Логика эволюционного развития для ИС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23" y="1786"/>
              <a:ext cx="1335" cy="12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ru-RU" sz="2400" b="1" dirty="0" smtClean="0">
                  <a:solidFill>
                    <a:srgbClr val="FF0000"/>
                  </a:solidFill>
                </a:rPr>
                <a:t>Проблема автоматизации управления знаниями</a:t>
              </a:r>
              <a:r>
                <a:rPr lang="ru-RU" sz="2400" b="1" dirty="0" smtClean="0">
                  <a:solidFill>
                    <a:srgbClr val="3621B5"/>
                  </a:solidFill>
                </a:rPr>
                <a:t>, как непрерывного процесса проверки знаний для выявления закономерностей с целью создания и удовлетворения спроса на новые знания, напрямую связана с решением задачи </a:t>
              </a:r>
              <a:r>
                <a:rPr lang="ru-RU" sz="2400" b="1" dirty="0" smtClean="0">
                  <a:solidFill>
                    <a:srgbClr val="FF0000"/>
                  </a:solidFill>
                </a:rPr>
                <a:t>структуризации информации</a:t>
              </a:r>
              <a:r>
                <a:rPr lang="ru-RU" sz="2400" b="1" dirty="0" smtClean="0">
                  <a:solidFill>
                    <a:srgbClr val="3621B5"/>
                  </a:solidFill>
                </a:rPr>
                <a:t>.</a:t>
              </a:r>
              <a:r>
                <a:rPr lang="ru-RU" sz="2200" b="1" dirty="0" smtClean="0">
                  <a:solidFill>
                    <a:srgbClr val="3621B5"/>
                  </a:solidFill>
                </a:rPr>
                <a:t>   </a:t>
              </a:r>
              <a:endParaRPr lang="en-US" sz="2200" b="1" dirty="0">
                <a:solidFill>
                  <a:srgbClr val="3621B5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Автоматизация управления знаниями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3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8" y="1717"/>
              <a:ext cx="1335" cy="14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ru-RU" dirty="0" smtClean="0"/>
                <a:t>Под </a:t>
              </a:r>
              <a:r>
                <a:rPr lang="ru-RU" b="1" i="1" dirty="0" smtClean="0">
                  <a:solidFill>
                    <a:srgbClr val="FF0000"/>
                  </a:solidFill>
                </a:rPr>
                <a:t>системой управления знаниями</a:t>
              </a:r>
              <a:r>
                <a:rPr lang="ru-RU" b="1" dirty="0" smtClean="0">
                  <a:solidFill>
                    <a:srgbClr val="FF0000"/>
                  </a:solidFill>
                </a:rPr>
                <a:t> (СУЗ) </a:t>
              </a:r>
              <a:r>
                <a:rPr lang="ru-RU" dirty="0" smtClean="0"/>
                <a:t>будем понимать совокупность </a:t>
              </a:r>
              <a:r>
                <a:rPr lang="ru-RU" b="1" dirty="0" smtClean="0"/>
                <a:t>элементов</a:t>
              </a:r>
              <a:r>
                <a:rPr lang="ru-RU" dirty="0" smtClean="0"/>
                <a:t>, таких как модели, методы и алгоритмы накопления, синтеза, обработки, обмена, хранения знаний, и </a:t>
              </a:r>
              <a:r>
                <a:rPr lang="ru-RU" b="1" dirty="0" smtClean="0"/>
                <a:t>отношений</a:t>
              </a:r>
              <a:r>
                <a:rPr lang="ru-RU" dirty="0" smtClean="0"/>
                <a:t> между ними, реализующих повторяемые на регулярной основе управленческие действия и процедуры, призванные повысить эффективность процессов </a:t>
              </a:r>
              <a:r>
                <a:rPr lang="ru-RU" b="1" dirty="0" smtClean="0">
                  <a:solidFill>
                    <a:srgbClr val="FF0000"/>
                  </a:solidFill>
                </a:rPr>
                <a:t>идентификации, приобретения, совершенствования, распределения и использования знаний в едином информационном пространстве</a:t>
              </a:r>
              <a:r>
                <a:rPr lang="ru-RU" dirty="0" smtClean="0"/>
                <a:t>, созданном на основе интеграции информационных моделей различных предметных областей.</a:t>
              </a:r>
              <a:r>
                <a:rPr lang="ru-RU" b="1" dirty="0" smtClean="0">
                  <a:solidFill>
                    <a:srgbClr val="3621B5"/>
                  </a:solidFill>
                </a:rPr>
                <a:t>   </a:t>
              </a:r>
              <a:endParaRPr lang="en-US" b="1" dirty="0">
                <a:solidFill>
                  <a:srgbClr val="3621B5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СУЗ как развитие концепции ИС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3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8" y="1717"/>
              <a:ext cx="1290" cy="14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ru-RU" i="1" dirty="0" smtClean="0"/>
                <a:t>Отличительной </a:t>
              </a:r>
              <a:r>
                <a:rPr lang="ru-RU" b="1" i="1" dirty="0" smtClean="0"/>
                <a:t>особенностью</a:t>
              </a:r>
              <a:r>
                <a:rPr lang="ru-RU" i="1" dirty="0" smtClean="0"/>
                <a:t> подобных систем управления знаниями является </a:t>
              </a:r>
              <a:r>
                <a:rPr lang="ru-RU" i="1" dirty="0" smtClean="0">
                  <a:solidFill>
                    <a:srgbClr val="FF0000"/>
                  </a:solidFill>
                </a:rPr>
                <a:t>интеграция множеств разнородных знаний из различных предметных областей </a:t>
              </a:r>
              <a:r>
                <a:rPr lang="ru-RU" i="1" dirty="0" smtClean="0"/>
                <a:t>для обеспечения необходимой адаптивности при управлении процессами извлечения знаний</a:t>
              </a:r>
              <a:r>
                <a:rPr lang="ru-RU" dirty="0" smtClean="0"/>
                <a:t>.</a:t>
              </a:r>
            </a:p>
            <a:p>
              <a:pPr algn="just"/>
              <a:r>
                <a:rPr lang="ru-RU" dirty="0" smtClean="0"/>
                <a:t>Основной </a:t>
              </a:r>
              <a:r>
                <a:rPr lang="ru-RU" b="1" dirty="0" smtClean="0"/>
                <a:t>функцией</a:t>
              </a:r>
              <a:r>
                <a:rPr lang="ru-RU" dirty="0" smtClean="0"/>
                <a:t> систем управления знаниями является </a:t>
              </a:r>
              <a:r>
                <a:rPr lang="ru-RU" dirty="0" smtClean="0">
                  <a:solidFill>
                    <a:srgbClr val="FF0000"/>
                  </a:solidFill>
                </a:rPr>
                <a:t>управление информационными потоками как совокупностью процессов систематической идентификации, приобретения, совершенствования, распределения и использования знаний в едином междисциплинарном пространстве</a:t>
              </a:r>
              <a:r>
                <a:rPr lang="ru-RU" dirty="0" smtClean="0"/>
                <a:t>.</a:t>
              </a:r>
              <a:r>
                <a:rPr lang="ru-RU" b="1" dirty="0" smtClean="0">
                  <a:solidFill>
                    <a:srgbClr val="3621B5"/>
                  </a:solidFill>
                </a:rPr>
                <a:t>   </a:t>
              </a:r>
              <a:endParaRPr lang="en-US" b="1" dirty="0">
                <a:solidFill>
                  <a:srgbClr val="3621B5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Особенность и функции СУЗ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52400"/>
            <a:ext cx="8001000" cy="563563"/>
          </a:xfrm>
        </p:spPr>
        <p:txBody>
          <a:bodyPr lIns="36000" rIns="36000"/>
          <a:lstStyle/>
          <a:p>
            <a:r>
              <a:rPr lang="ru-RU" dirty="0" smtClean="0"/>
              <a:t>Функции СУЗ</a:t>
            </a:r>
            <a:endParaRPr lang="en-US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8600" y="1752600"/>
            <a:ext cx="8610600" cy="2428875"/>
            <a:chOff x="912" y="1008"/>
            <a:chExt cx="3984" cy="1702"/>
          </a:xfrm>
        </p:grpSpPr>
        <p:sp>
          <p:nvSpPr>
            <p:cNvPr id="76804" name="AutoShape 4"/>
            <p:cNvSpPr>
              <a:spLocks noChangeArrowheads="1"/>
            </p:cNvSpPr>
            <p:nvPr/>
          </p:nvSpPr>
          <p:spPr bwMode="gray">
            <a:xfrm>
              <a:off x="912" y="10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999" y="1092"/>
              <a:ext cx="442" cy="1618"/>
              <a:chOff x="999" y="1092"/>
              <a:chExt cx="442" cy="1618"/>
            </a:xfrm>
          </p:grpSpPr>
          <p:sp>
            <p:nvSpPr>
              <p:cNvPr id="76806" name="AutoShape 6"/>
              <p:cNvSpPr>
                <a:spLocks noChangeArrowheads="1"/>
              </p:cNvSpPr>
              <p:nvPr/>
            </p:nvSpPr>
            <p:spPr bwMode="gray">
              <a:xfrm>
                <a:off x="999" y="1097"/>
                <a:ext cx="442" cy="741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7" name="Freeform 7"/>
              <p:cNvSpPr>
                <a:spLocks/>
              </p:cNvSpPr>
              <p:nvPr/>
            </p:nvSpPr>
            <p:spPr bwMode="gray">
              <a:xfrm>
                <a:off x="1046" y="1140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8" name="Text Box 8"/>
              <p:cNvSpPr txBox="1">
                <a:spLocks noChangeArrowheads="1"/>
              </p:cNvSpPr>
              <p:nvPr/>
            </p:nvSpPr>
            <p:spPr bwMode="gray">
              <a:xfrm>
                <a:off x="1053" y="1275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7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8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7" name="Text Box 9"/>
            <p:cNvSpPr txBox="1">
              <a:spLocks noChangeArrowheads="1"/>
            </p:cNvSpPr>
            <p:nvPr/>
          </p:nvSpPr>
          <p:spPr bwMode="gray">
            <a:xfrm>
              <a:off x="1547" y="1115"/>
              <a:ext cx="3324" cy="6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</a:t>
              </a:r>
              <a:r>
                <a:rPr lang="ru-RU" sz="2800" dirty="0" smtClean="0"/>
                <a:t>фиксация и хранение явных и неявных знаний;</a:t>
              </a:r>
              <a:endParaRPr lang="ru-RU" sz="2800" dirty="0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28600" y="3279773"/>
            <a:ext cx="8610600" cy="1301749"/>
            <a:chOff x="912" y="2016"/>
            <a:chExt cx="3984" cy="912"/>
          </a:xfrm>
        </p:grpSpPr>
        <p:sp>
          <p:nvSpPr>
            <p:cNvPr id="76811" name="AutoShape 11"/>
            <p:cNvSpPr>
              <a:spLocks noChangeArrowheads="1"/>
            </p:cNvSpPr>
            <p:nvPr/>
          </p:nvSpPr>
          <p:spPr bwMode="gray">
            <a:xfrm>
              <a:off x="912" y="201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9216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999" y="2100"/>
              <a:ext cx="437" cy="715"/>
              <a:chOff x="999" y="2100"/>
              <a:chExt cx="437" cy="715"/>
            </a:xfrm>
          </p:grpSpPr>
          <p:sp>
            <p:nvSpPr>
              <p:cNvPr id="76813" name="AutoShape 13"/>
              <p:cNvSpPr>
                <a:spLocks noChangeArrowheads="1"/>
              </p:cNvSpPr>
              <p:nvPr/>
            </p:nvSpPr>
            <p:spPr bwMode="gray">
              <a:xfrm>
                <a:off x="999" y="2105"/>
                <a:ext cx="437" cy="710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hlink">
                      <a:gamma/>
                      <a:tint val="72549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4" name="Freeform 14"/>
              <p:cNvSpPr>
                <a:spLocks/>
              </p:cNvSpPr>
              <p:nvPr/>
            </p:nvSpPr>
            <p:spPr bwMode="gray">
              <a:xfrm>
                <a:off x="1046" y="214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42353"/>
                      <a:invGamma/>
                    </a:schemeClr>
                  </a:gs>
                  <a:gs pos="100000">
                    <a:schemeClr val="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5" name="Text Box 15"/>
              <p:cNvSpPr txBox="1">
                <a:spLocks noChangeArrowheads="1"/>
              </p:cNvSpPr>
              <p:nvPr/>
            </p:nvSpPr>
            <p:spPr bwMode="gray">
              <a:xfrm>
                <a:off x="1082" y="2304"/>
                <a:ext cx="248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endPara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1" name="Text Box 16"/>
            <p:cNvSpPr txBox="1">
              <a:spLocks noChangeArrowheads="1"/>
            </p:cNvSpPr>
            <p:nvPr/>
          </p:nvSpPr>
          <p:spPr bwMode="gray">
            <a:xfrm>
              <a:off x="1547" y="2281"/>
              <a:ext cx="3289" cy="36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</a:t>
              </a:r>
              <a:r>
                <a:rPr lang="ru-RU" sz="2800" dirty="0" smtClean="0"/>
                <a:t>классификация и агрегация знаний;</a:t>
              </a:r>
              <a:endParaRPr lang="ru-RU" sz="2800" dirty="0"/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228600" y="4819650"/>
            <a:ext cx="8610600" cy="1301750"/>
            <a:chOff x="912" y="3036"/>
            <a:chExt cx="3984" cy="912"/>
          </a:xfrm>
        </p:grpSpPr>
        <p:sp>
          <p:nvSpPr>
            <p:cNvPr id="76818" name="AutoShape 18"/>
            <p:cNvSpPr>
              <a:spLocks noChangeArrowheads="1"/>
            </p:cNvSpPr>
            <p:nvPr/>
          </p:nvSpPr>
          <p:spPr bwMode="gray">
            <a:xfrm>
              <a:off x="912" y="303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48627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999" y="3120"/>
              <a:ext cx="442" cy="757"/>
              <a:chOff x="999" y="3120"/>
              <a:chExt cx="442" cy="757"/>
            </a:xfrm>
          </p:grpSpPr>
          <p:sp>
            <p:nvSpPr>
              <p:cNvPr id="76820" name="AutoShape 20"/>
              <p:cNvSpPr>
                <a:spLocks noChangeArrowheads="1"/>
              </p:cNvSpPr>
              <p:nvPr/>
            </p:nvSpPr>
            <p:spPr bwMode="gray">
              <a:xfrm>
                <a:off x="999" y="3125"/>
                <a:ext cx="442" cy="752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folHlink">
                      <a:gamma/>
                      <a:tint val="63529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1" name="Freeform 21"/>
              <p:cNvSpPr>
                <a:spLocks/>
              </p:cNvSpPr>
              <p:nvPr/>
            </p:nvSpPr>
            <p:spPr bwMode="gray">
              <a:xfrm>
                <a:off x="1046" y="316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48627"/>
                      <a:invGamma/>
                    </a:schemeClr>
                  </a:gs>
                  <a:gs pos="100000">
                    <a:schemeClr val="fol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2" name="Text Box 22"/>
              <p:cNvSpPr txBox="1">
                <a:spLocks noChangeArrowheads="1"/>
              </p:cNvSpPr>
              <p:nvPr/>
            </p:nvSpPr>
            <p:spPr bwMode="gray">
              <a:xfrm>
                <a:off x="1082" y="3324"/>
                <a:ext cx="253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3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65" name="Text Box 23"/>
            <p:cNvSpPr txBox="1">
              <a:spLocks noChangeArrowheads="1"/>
            </p:cNvSpPr>
            <p:nvPr/>
          </p:nvSpPr>
          <p:spPr bwMode="gray">
            <a:xfrm>
              <a:off x="1547" y="3129"/>
              <a:ext cx="3289" cy="6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dirty="0" smtClean="0"/>
                <a:t> </a:t>
              </a:r>
              <a:r>
                <a:rPr lang="ru-RU" sz="2800" dirty="0" smtClean="0"/>
                <a:t>накопление, систематизация и обновление знаний;</a:t>
              </a:r>
              <a:endParaRPr lang="en-US" dirty="0"/>
            </a:p>
          </p:txBody>
        </p:sp>
      </p:grpSp>
      <p:sp>
        <p:nvSpPr>
          <p:cNvPr id="29" name="Прямоугольник 28"/>
          <p:cNvSpPr/>
          <p:nvPr/>
        </p:nvSpPr>
        <p:spPr>
          <a:xfrm>
            <a:off x="685800" y="3657600"/>
            <a:ext cx="38576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52400"/>
            <a:ext cx="8001000" cy="563563"/>
          </a:xfrm>
        </p:spPr>
        <p:txBody>
          <a:bodyPr lIns="36000" rIns="36000"/>
          <a:lstStyle/>
          <a:p>
            <a:r>
              <a:rPr lang="ru-RU" dirty="0" smtClean="0"/>
              <a:t>Функции СУЗ</a:t>
            </a:r>
            <a:endParaRPr lang="en-US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8600" y="1752600"/>
            <a:ext cx="8610600" cy="2428875"/>
            <a:chOff x="912" y="1008"/>
            <a:chExt cx="3984" cy="1702"/>
          </a:xfrm>
        </p:grpSpPr>
        <p:sp>
          <p:nvSpPr>
            <p:cNvPr id="76804" name="AutoShape 4"/>
            <p:cNvSpPr>
              <a:spLocks noChangeArrowheads="1"/>
            </p:cNvSpPr>
            <p:nvPr/>
          </p:nvSpPr>
          <p:spPr bwMode="gray">
            <a:xfrm>
              <a:off x="912" y="10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999" y="1092"/>
              <a:ext cx="442" cy="1618"/>
              <a:chOff x="999" y="1092"/>
              <a:chExt cx="442" cy="1618"/>
            </a:xfrm>
          </p:grpSpPr>
          <p:sp>
            <p:nvSpPr>
              <p:cNvPr id="76806" name="AutoShape 6"/>
              <p:cNvSpPr>
                <a:spLocks noChangeArrowheads="1"/>
              </p:cNvSpPr>
              <p:nvPr/>
            </p:nvSpPr>
            <p:spPr bwMode="gray">
              <a:xfrm>
                <a:off x="999" y="1097"/>
                <a:ext cx="442" cy="741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7" name="Freeform 7"/>
              <p:cNvSpPr>
                <a:spLocks/>
              </p:cNvSpPr>
              <p:nvPr/>
            </p:nvSpPr>
            <p:spPr bwMode="gray">
              <a:xfrm>
                <a:off x="1046" y="1140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8" name="Text Box 8"/>
              <p:cNvSpPr txBox="1">
                <a:spLocks noChangeArrowheads="1"/>
              </p:cNvSpPr>
              <p:nvPr/>
            </p:nvSpPr>
            <p:spPr bwMode="gray">
              <a:xfrm>
                <a:off x="1053" y="1275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4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7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8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7" name="Text Box 9"/>
            <p:cNvSpPr txBox="1">
              <a:spLocks noChangeArrowheads="1"/>
            </p:cNvSpPr>
            <p:nvPr/>
          </p:nvSpPr>
          <p:spPr bwMode="gray">
            <a:xfrm>
              <a:off x="1547" y="1061"/>
              <a:ext cx="3324" cy="97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</a:t>
              </a:r>
              <a:r>
                <a:rPr lang="ru-RU" sz="2800" dirty="0" smtClean="0"/>
                <a:t>распространение знаний, в соответствии с установленным регламентом;</a:t>
              </a:r>
              <a:endParaRPr lang="ru-RU" sz="2800" dirty="0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28600" y="3279773"/>
            <a:ext cx="8610600" cy="1301749"/>
            <a:chOff x="912" y="2016"/>
            <a:chExt cx="3984" cy="912"/>
          </a:xfrm>
        </p:grpSpPr>
        <p:sp>
          <p:nvSpPr>
            <p:cNvPr id="76811" name="AutoShape 11"/>
            <p:cNvSpPr>
              <a:spLocks noChangeArrowheads="1"/>
            </p:cNvSpPr>
            <p:nvPr/>
          </p:nvSpPr>
          <p:spPr bwMode="gray">
            <a:xfrm>
              <a:off x="912" y="201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9216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999" y="2100"/>
              <a:ext cx="437" cy="715"/>
              <a:chOff x="999" y="2100"/>
              <a:chExt cx="437" cy="715"/>
            </a:xfrm>
          </p:grpSpPr>
          <p:sp>
            <p:nvSpPr>
              <p:cNvPr id="76813" name="AutoShape 13"/>
              <p:cNvSpPr>
                <a:spLocks noChangeArrowheads="1"/>
              </p:cNvSpPr>
              <p:nvPr/>
            </p:nvSpPr>
            <p:spPr bwMode="gray">
              <a:xfrm>
                <a:off x="999" y="2105"/>
                <a:ext cx="437" cy="710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hlink">
                      <a:gamma/>
                      <a:tint val="72549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4" name="Freeform 14"/>
              <p:cNvSpPr>
                <a:spLocks/>
              </p:cNvSpPr>
              <p:nvPr/>
            </p:nvSpPr>
            <p:spPr bwMode="gray">
              <a:xfrm>
                <a:off x="1046" y="214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42353"/>
                      <a:invGamma/>
                    </a:schemeClr>
                  </a:gs>
                  <a:gs pos="100000">
                    <a:schemeClr val="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5" name="Text Box 15"/>
              <p:cNvSpPr txBox="1">
                <a:spLocks noChangeArrowheads="1"/>
              </p:cNvSpPr>
              <p:nvPr/>
            </p:nvSpPr>
            <p:spPr bwMode="gray">
              <a:xfrm>
                <a:off x="1082" y="2304"/>
                <a:ext cx="248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endPara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1" name="Text Box 16"/>
            <p:cNvSpPr txBox="1">
              <a:spLocks noChangeArrowheads="1"/>
            </p:cNvSpPr>
            <p:nvPr/>
          </p:nvSpPr>
          <p:spPr bwMode="gray">
            <a:xfrm>
              <a:off x="1547" y="2174"/>
              <a:ext cx="3289" cy="6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</a:t>
              </a:r>
              <a:r>
                <a:rPr lang="ru-RU" sz="2800" dirty="0" smtClean="0"/>
                <a:t>разведка знаний, семантический поиск и навигация по знаниям;</a:t>
              </a:r>
              <a:endParaRPr lang="ru-RU" sz="2800" dirty="0"/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228600" y="4819650"/>
            <a:ext cx="8610600" cy="1441631"/>
            <a:chOff x="912" y="3036"/>
            <a:chExt cx="3984" cy="1010"/>
          </a:xfrm>
        </p:grpSpPr>
        <p:sp>
          <p:nvSpPr>
            <p:cNvPr id="76818" name="AutoShape 18"/>
            <p:cNvSpPr>
              <a:spLocks noChangeArrowheads="1"/>
            </p:cNvSpPr>
            <p:nvPr/>
          </p:nvSpPr>
          <p:spPr bwMode="gray">
            <a:xfrm>
              <a:off x="912" y="303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48627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999" y="3120"/>
              <a:ext cx="442" cy="757"/>
              <a:chOff x="999" y="3120"/>
              <a:chExt cx="442" cy="757"/>
            </a:xfrm>
          </p:grpSpPr>
          <p:sp>
            <p:nvSpPr>
              <p:cNvPr id="76820" name="AutoShape 20"/>
              <p:cNvSpPr>
                <a:spLocks noChangeArrowheads="1"/>
              </p:cNvSpPr>
              <p:nvPr/>
            </p:nvSpPr>
            <p:spPr bwMode="gray">
              <a:xfrm>
                <a:off x="999" y="3125"/>
                <a:ext cx="442" cy="752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folHlink">
                      <a:gamma/>
                      <a:tint val="63529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1" name="Freeform 21"/>
              <p:cNvSpPr>
                <a:spLocks/>
              </p:cNvSpPr>
              <p:nvPr/>
            </p:nvSpPr>
            <p:spPr bwMode="gray">
              <a:xfrm>
                <a:off x="1046" y="316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48627"/>
                      <a:invGamma/>
                    </a:schemeClr>
                  </a:gs>
                  <a:gs pos="100000">
                    <a:schemeClr val="fol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2" name="Text Box 22"/>
              <p:cNvSpPr txBox="1">
                <a:spLocks noChangeArrowheads="1"/>
              </p:cNvSpPr>
              <p:nvPr/>
            </p:nvSpPr>
            <p:spPr bwMode="gray">
              <a:xfrm>
                <a:off x="1082" y="3324"/>
                <a:ext cx="253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6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65" name="Text Box 23"/>
            <p:cNvSpPr txBox="1">
              <a:spLocks noChangeArrowheads="1"/>
            </p:cNvSpPr>
            <p:nvPr/>
          </p:nvSpPr>
          <p:spPr bwMode="gray">
            <a:xfrm>
              <a:off x="1547" y="3076"/>
              <a:ext cx="3289" cy="9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dirty="0" smtClean="0"/>
                <a:t> </a:t>
              </a:r>
              <a:r>
                <a:rPr lang="ru-RU" sz="2800" dirty="0" smtClean="0"/>
                <a:t>поддержка процессов генерации, апробации и использования новых идей в решении задач управления знаниями;</a:t>
              </a:r>
              <a:endParaRPr lang="en-US" dirty="0"/>
            </a:p>
          </p:txBody>
        </p:sp>
      </p:grpSp>
      <p:sp>
        <p:nvSpPr>
          <p:cNvPr id="29" name="Прямоугольник 28"/>
          <p:cNvSpPr/>
          <p:nvPr/>
        </p:nvSpPr>
        <p:spPr>
          <a:xfrm>
            <a:off x="686161" y="3657600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ru-RU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52400"/>
            <a:ext cx="8001000" cy="563563"/>
          </a:xfrm>
        </p:spPr>
        <p:txBody>
          <a:bodyPr lIns="36000" rIns="36000"/>
          <a:lstStyle/>
          <a:p>
            <a:r>
              <a:rPr lang="ru-RU" dirty="0" smtClean="0"/>
              <a:t>Функции СУЗ</a:t>
            </a:r>
            <a:endParaRPr lang="en-US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8600" y="1752600"/>
            <a:ext cx="8610600" cy="2428875"/>
            <a:chOff x="912" y="1008"/>
            <a:chExt cx="3984" cy="1702"/>
          </a:xfrm>
        </p:grpSpPr>
        <p:sp>
          <p:nvSpPr>
            <p:cNvPr id="76804" name="AutoShape 4"/>
            <p:cNvSpPr>
              <a:spLocks noChangeArrowheads="1"/>
            </p:cNvSpPr>
            <p:nvPr/>
          </p:nvSpPr>
          <p:spPr bwMode="gray">
            <a:xfrm>
              <a:off x="912" y="10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999" y="1092"/>
              <a:ext cx="442" cy="1618"/>
              <a:chOff x="999" y="1092"/>
              <a:chExt cx="442" cy="1618"/>
            </a:xfrm>
          </p:grpSpPr>
          <p:sp>
            <p:nvSpPr>
              <p:cNvPr id="76806" name="AutoShape 6"/>
              <p:cNvSpPr>
                <a:spLocks noChangeArrowheads="1"/>
              </p:cNvSpPr>
              <p:nvPr/>
            </p:nvSpPr>
            <p:spPr bwMode="gray">
              <a:xfrm>
                <a:off x="999" y="1097"/>
                <a:ext cx="442" cy="741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7" name="Freeform 7"/>
              <p:cNvSpPr>
                <a:spLocks/>
              </p:cNvSpPr>
              <p:nvPr/>
            </p:nvSpPr>
            <p:spPr bwMode="gray">
              <a:xfrm>
                <a:off x="1046" y="1140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8" name="Text Box 8"/>
              <p:cNvSpPr txBox="1">
                <a:spLocks noChangeArrowheads="1"/>
              </p:cNvSpPr>
              <p:nvPr/>
            </p:nvSpPr>
            <p:spPr bwMode="gray">
              <a:xfrm>
                <a:off x="1053" y="1275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7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7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8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7" name="Text Box 9"/>
            <p:cNvSpPr txBox="1">
              <a:spLocks noChangeArrowheads="1"/>
            </p:cNvSpPr>
            <p:nvPr/>
          </p:nvSpPr>
          <p:spPr bwMode="gray">
            <a:xfrm>
              <a:off x="1547" y="1061"/>
              <a:ext cx="3324" cy="6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</a:t>
              </a:r>
              <a:r>
                <a:rPr lang="ru-RU" sz="2800" dirty="0" smtClean="0"/>
                <a:t>обеспечение поддержки процесса принятия решений</a:t>
              </a:r>
              <a:endParaRPr lang="ru-RU" sz="28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3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8" y="1717"/>
              <a:ext cx="1290" cy="13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ru-RU" sz="2400" b="1" dirty="0" smtClean="0">
                  <a:solidFill>
                    <a:srgbClr val="FF0000"/>
                  </a:solidFill>
                </a:rPr>
                <a:t>Архитектура</a:t>
              </a:r>
              <a:r>
                <a:rPr lang="ru-RU" sz="2400" dirty="0" smtClean="0"/>
                <a:t> – это организационная структура системы, определяющая разбиение системы на части, связи между этими частями, механизмы взаимодействия и основные руководящие принципы для проектирования системы, а также множество значимых решений относительно принципов построения системы.</a:t>
              </a:r>
              <a:r>
                <a:rPr lang="ru-RU" sz="2400" b="1" dirty="0" smtClean="0">
                  <a:solidFill>
                    <a:srgbClr val="3621B5"/>
                  </a:solidFill>
                </a:rPr>
                <a:t>   </a:t>
              </a:r>
              <a:endParaRPr lang="en-US" sz="2400" b="1" dirty="0">
                <a:solidFill>
                  <a:srgbClr val="3621B5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Архитектура СУЗ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52400"/>
            <a:ext cx="8001000" cy="563563"/>
          </a:xfrm>
        </p:spPr>
        <p:txBody>
          <a:bodyPr lIns="36000" rIns="36000"/>
          <a:lstStyle/>
          <a:p>
            <a:r>
              <a:rPr lang="ru-RU" b="0" dirty="0" smtClean="0"/>
              <a:t>Эволюция информационных технологий</a:t>
            </a:r>
            <a:endParaRPr lang="en-US" b="0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8600" y="1752600"/>
            <a:ext cx="8610600" cy="2428875"/>
            <a:chOff x="912" y="1008"/>
            <a:chExt cx="3984" cy="1702"/>
          </a:xfrm>
        </p:grpSpPr>
        <p:sp>
          <p:nvSpPr>
            <p:cNvPr id="76804" name="AutoShape 4"/>
            <p:cNvSpPr>
              <a:spLocks noChangeArrowheads="1"/>
            </p:cNvSpPr>
            <p:nvPr/>
          </p:nvSpPr>
          <p:spPr bwMode="gray">
            <a:xfrm>
              <a:off x="912" y="10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999" y="1092"/>
              <a:ext cx="442" cy="1618"/>
              <a:chOff x="999" y="1092"/>
              <a:chExt cx="442" cy="1618"/>
            </a:xfrm>
          </p:grpSpPr>
          <p:sp>
            <p:nvSpPr>
              <p:cNvPr id="76806" name="AutoShape 6"/>
              <p:cNvSpPr>
                <a:spLocks noChangeArrowheads="1"/>
              </p:cNvSpPr>
              <p:nvPr/>
            </p:nvSpPr>
            <p:spPr bwMode="gray">
              <a:xfrm>
                <a:off x="999" y="1097"/>
                <a:ext cx="442" cy="741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7" name="Freeform 7"/>
              <p:cNvSpPr>
                <a:spLocks/>
              </p:cNvSpPr>
              <p:nvPr/>
            </p:nvSpPr>
            <p:spPr bwMode="gray">
              <a:xfrm>
                <a:off x="1046" y="1140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8" name="Text Box 8"/>
              <p:cNvSpPr txBox="1">
                <a:spLocks noChangeArrowheads="1"/>
              </p:cNvSpPr>
              <p:nvPr/>
            </p:nvSpPr>
            <p:spPr bwMode="gray">
              <a:xfrm>
                <a:off x="1053" y="1275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8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10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7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8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7" name="Text Box 9"/>
            <p:cNvSpPr txBox="1">
              <a:spLocks noChangeArrowheads="1"/>
            </p:cNvSpPr>
            <p:nvPr/>
          </p:nvSpPr>
          <p:spPr bwMode="gray">
            <a:xfrm>
              <a:off x="1547" y="1115"/>
              <a:ext cx="3324" cy="6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19</a:t>
              </a:r>
              <a:r>
                <a:rPr lang="en-US" sz="2800" b="1" dirty="0" smtClean="0"/>
                <a:t>84</a:t>
              </a:r>
              <a:r>
                <a:rPr lang="ru-RU" sz="2800" b="1" dirty="0" smtClean="0"/>
                <a:t> год </a:t>
              </a:r>
              <a:r>
                <a:rPr lang="en-US" sz="2800" b="1" dirty="0" smtClean="0"/>
                <a:t>– Macintosh </a:t>
              </a:r>
              <a:r>
                <a:rPr lang="ru-RU" sz="2800" b="1" dirty="0" smtClean="0"/>
                <a:t>и первый настольный лазерный принтер</a:t>
              </a:r>
              <a:r>
                <a:rPr lang="ru-RU" sz="2800" dirty="0" smtClean="0"/>
                <a:t>;</a:t>
              </a:r>
              <a:endParaRPr lang="ru-RU" sz="2800" dirty="0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28600" y="3279773"/>
            <a:ext cx="8610600" cy="1301749"/>
            <a:chOff x="912" y="2016"/>
            <a:chExt cx="3984" cy="912"/>
          </a:xfrm>
        </p:grpSpPr>
        <p:sp>
          <p:nvSpPr>
            <p:cNvPr id="76811" name="AutoShape 11"/>
            <p:cNvSpPr>
              <a:spLocks noChangeArrowheads="1"/>
            </p:cNvSpPr>
            <p:nvPr/>
          </p:nvSpPr>
          <p:spPr bwMode="gray">
            <a:xfrm>
              <a:off x="912" y="201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9216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999" y="2100"/>
              <a:ext cx="437" cy="715"/>
              <a:chOff x="999" y="2100"/>
              <a:chExt cx="437" cy="715"/>
            </a:xfrm>
          </p:grpSpPr>
          <p:sp>
            <p:nvSpPr>
              <p:cNvPr id="76813" name="AutoShape 13"/>
              <p:cNvSpPr>
                <a:spLocks noChangeArrowheads="1"/>
              </p:cNvSpPr>
              <p:nvPr/>
            </p:nvSpPr>
            <p:spPr bwMode="gray">
              <a:xfrm>
                <a:off x="999" y="2105"/>
                <a:ext cx="437" cy="710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hlink">
                      <a:gamma/>
                      <a:tint val="72549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4" name="Freeform 14"/>
              <p:cNvSpPr>
                <a:spLocks/>
              </p:cNvSpPr>
              <p:nvPr/>
            </p:nvSpPr>
            <p:spPr bwMode="gray">
              <a:xfrm>
                <a:off x="1046" y="214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42353"/>
                      <a:invGamma/>
                    </a:schemeClr>
                  </a:gs>
                  <a:gs pos="100000">
                    <a:schemeClr val="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5" name="Text Box 15"/>
              <p:cNvSpPr txBox="1">
                <a:spLocks noChangeArrowheads="1"/>
              </p:cNvSpPr>
              <p:nvPr/>
            </p:nvSpPr>
            <p:spPr bwMode="gray">
              <a:xfrm>
                <a:off x="1082" y="2304"/>
                <a:ext cx="248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endPara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1" name="Text Box 16"/>
            <p:cNvSpPr txBox="1">
              <a:spLocks noChangeArrowheads="1"/>
            </p:cNvSpPr>
            <p:nvPr/>
          </p:nvSpPr>
          <p:spPr bwMode="gray">
            <a:xfrm>
              <a:off x="1547" y="2227"/>
              <a:ext cx="3289" cy="36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198</a:t>
              </a:r>
              <a:r>
                <a:rPr lang="en-US" sz="2800" b="1" dirty="0" smtClean="0"/>
                <a:t>9</a:t>
              </a:r>
              <a:r>
                <a:rPr lang="ru-RU" sz="2800" b="1" dirty="0" smtClean="0"/>
                <a:t> год</a:t>
              </a:r>
              <a:r>
                <a:rPr lang="en-US" sz="2800" b="1" dirty="0" smtClean="0"/>
                <a:t> – </a:t>
              </a:r>
              <a:r>
                <a:rPr lang="ru-RU" sz="2800" b="1" dirty="0" smtClean="0"/>
                <a:t>Электронная почта</a:t>
              </a:r>
              <a:r>
                <a:rPr lang="ru-RU" sz="2800" dirty="0" smtClean="0"/>
                <a:t>;</a:t>
              </a:r>
              <a:endParaRPr lang="ru-RU" sz="2800" dirty="0"/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228600" y="4819650"/>
            <a:ext cx="8610600" cy="1301750"/>
            <a:chOff x="912" y="3036"/>
            <a:chExt cx="3984" cy="912"/>
          </a:xfrm>
        </p:grpSpPr>
        <p:sp>
          <p:nvSpPr>
            <p:cNvPr id="76818" name="AutoShape 18"/>
            <p:cNvSpPr>
              <a:spLocks noChangeArrowheads="1"/>
            </p:cNvSpPr>
            <p:nvPr/>
          </p:nvSpPr>
          <p:spPr bwMode="gray">
            <a:xfrm>
              <a:off x="912" y="303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48627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999" y="3125"/>
              <a:ext cx="442" cy="752"/>
              <a:chOff x="999" y="3125"/>
              <a:chExt cx="442" cy="752"/>
            </a:xfrm>
          </p:grpSpPr>
          <p:sp>
            <p:nvSpPr>
              <p:cNvPr id="76820" name="AutoShape 20"/>
              <p:cNvSpPr>
                <a:spLocks noChangeArrowheads="1"/>
              </p:cNvSpPr>
              <p:nvPr/>
            </p:nvSpPr>
            <p:spPr bwMode="gray">
              <a:xfrm>
                <a:off x="999" y="3125"/>
                <a:ext cx="442" cy="752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folHlink">
                      <a:gamma/>
                      <a:tint val="63529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1" name="Freeform 21"/>
              <p:cNvSpPr>
                <a:spLocks/>
              </p:cNvSpPr>
              <p:nvPr/>
            </p:nvSpPr>
            <p:spPr bwMode="gray">
              <a:xfrm>
                <a:off x="1046" y="316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48627"/>
                      <a:invGamma/>
                    </a:schemeClr>
                  </a:gs>
                  <a:gs pos="100000">
                    <a:schemeClr val="fol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2" name="Text Box 22"/>
              <p:cNvSpPr txBox="1">
                <a:spLocks noChangeArrowheads="1"/>
              </p:cNvSpPr>
              <p:nvPr/>
            </p:nvSpPr>
            <p:spPr bwMode="gray">
              <a:xfrm>
                <a:off x="1082" y="3324"/>
                <a:ext cx="288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8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12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65" name="Text Box 23"/>
            <p:cNvSpPr txBox="1">
              <a:spLocks noChangeArrowheads="1"/>
            </p:cNvSpPr>
            <p:nvPr/>
          </p:nvSpPr>
          <p:spPr bwMode="gray">
            <a:xfrm>
              <a:off x="1511" y="3236"/>
              <a:ext cx="3289" cy="6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1990 год – </a:t>
              </a:r>
              <a:r>
                <a:rPr lang="en-US" sz="2800" b="1" dirty="0" smtClean="0"/>
                <a:t>Tim Berners-Lee (World Wide Web)</a:t>
              </a:r>
              <a:r>
                <a:rPr lang="ru-RU" dirty="0" smtClean="0"/>
                <a:t>.</a:t>
              </a:r>
              <a:endParaRPr lang="en-US" dirty="0"/>
            </a:p>
          </p:txBody>
        </p:sp>
      </p:grpSp>
      <p:sp>
        <p:nvSpPr>
          <p:cNvPr id="29" name="Прямоугольник 28"/>
          <p:cNvSpPr/>
          <p:nvPr/>
        </p:nvSpPr>
        <p:spPr>
          <a:xfrm>
            <a:off x="595880" y="3657600"/>
            <a:ext cx="565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11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0"/>
            <a:ext cx="7391400" cy="882650"/>
          </a:xfrm>
        </p:spPr>
        <p:txBody>
          <a:bodyPr lIns="18000" rIns="18000"/>
          <a:lstStyle/>
          <a:p>
            <a:r>
              <a:rPr lang="en-US" dirty="0" smtClean="0"/>
              <a:t> </a:t>
            </a:r>
            <a:r>
              <a:rPr lang="ru-RU" dirty="0" smtClean="0"/>
              <a:t>Основные этапы накопления и обработки знаний в СУЗ</a:t>
            </a:r>
            <a:endParaRPr lang="en-US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1295400"/>
            <a:ext cx="9144000" cy="5308600"/>
            <a:chOff x="0" y="729"/>
            <a:chExt cx="5760" cy="3344"/>
          </a:xfrm>
        </p:grpSpPr>
        <p:sp>
          <p:nvSpPr>
            <p:cNvPr id="24580" name="Oval 4"/>
            <p:cNvSpPr>
              <a:spLocks noChangeArrowheads="1"/>
            </p:cNvSpPr>
            <p:nvPr/>
          </p:nvSpPr>
          <p:spPr bwMode="auto">
            <a:xfrm>
              <a:off x="1632" y="1344"/>
              <a:ext cx="2544" cy="249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256" y="1968"/>
              <a:ext cx="1296" cy="1344"/>
              <a:chOff x="2016" y="1920"/>
              <a:chExt cx="1680" cy="1680"/>
            </a:xfrm>
          </p:grpSpPr>
          <p:sp>
            <p:nvSpPr>
              <p:cNvPr id="24626" name="Oval 6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rgbClr val="FF6600"/>
                  </a:gs>
                  <a:gs pos="100000">
                    <a:srgbClr val="742E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24627" name="Freeform 7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>
                  <a:gd name="T0" fmla="*/ 958 w 1321"/>
                  <a:gd name="T1" fmla="*/ 62 h 712"/>
                  <a:gd name="T2" fmla="*/ 970 w 1321"/>
                  <a:gd name="T3" fmla="*/ 69 h 712"/>
                  <a:gd name="T4" fmla="*/ 973 w 1321"/>
                  <a:gd name="T5" fmla="*/ 75 h 712"/>
                  <a:gd name="T6" fmla="*/ 968 w 1321"/>
                  <a:gd name="T7" fmla="*/ 81 h 712"/>
                  <a:gd name="T8" fmla="*/ 956 w 1321"/>
                  <a:gd name="T9" fmla="*/ 85 h 712"/>
                  <a:gd name="T10" fmla="*/ 937 w 1321"/>
                  <a:gd name="T11" fmla="*/ 91 h 712"/>
                  <a:gd name="T12" fmla="*/ 912 w 1321"/>
                  <a:gd name="T13" fmla="*/ 94 h 712"/>
                  <a:gd name="T14" fmla="*/ 881 w 1321"/>
                  <a:gd name="T15" fmla="*/ 98 h 712"/>
                  <a:gd name="T16" fmla="*/ 845 w 1321"/>
                  <a:gd name="T17" fmla="*/ 102 h 712"/>
                  <a:gd name="T18" fmla="*/ 804 w 1321"/>
                  <a:gd name="T19" fmla="*/ 105 h 712"/>
                  <a:gd name="T20" fmla="*/ 759 w 1321"/>
                  <a:gd name="T21" fmla="*/ 106 h 712"/>
                  <a:gd name="T22" fmla="*/ 712 w 1321"/>
                  <a:gd name="T23" fmla="*/ 107 h 712"/>
                  <a:gd name="T24" fmla="*/ 660 w 1321"/>
                  <a:gd name="T25" fmla="*/ 110 h 712"/>
                  <a:gd name="T26" fmla="*/ 607 w 1321"/>
                  <a:gd name="T27" fmla="*/ 111 h 712"/>
                  <a:gd name="T28" fmla="*/ 586 w 1321"/>
                  <a:gd name="T29" fmla="*/ 112 h 712"/>
                  <a:gd name="T30" fmla="*/ 351 w 1321"/>
                  <a:gd name="T31" fmla="*/ 112 h 712"/>
                  <a:gd name="T32" fmla="*/ 347 w 1321"/>
                  <a:gd name="T33" fmla="*/ 112 h 712"/>
                  <a:gd name="T34" fmla="*/ 301 w 1321"/>
                  <a:gd name="T35" fmla="*/ 111 h 712"/>
                  <a:gd name="T36" fmla="*/ 257 w 1321"/>
                  <a:gd name="T37" fmla="*/ 110 h 712"/>
                  <a:gd name="T38" fmla="*/ 215 w 1321"/>
                  <a:gd name="T39" fmla="*/ 109 h 712"/>
                  <a:gd name="T40" fmla="*/ 174 w 1321"/>
                  <a:gd name="T41" fmla="*/ 106 h 712"/>
                  <a:gd name="T42" fmla="*/ 137 w 1321"/>
                  <a:gd name="T43" fmla="*/ 106 h 712"/>
                  <a:gd name="T44" fmla="*/ 106 w 1321"/>
                  <a:gd name="T45" fmla="*/ 103 h 712"/>
                  <a:gd name="T46" fmla="*/ 74 w 1321"/>
                  <a:gd name="T47" fmla="*/ 101 h 712"/>
                  <a:gd name="T48" fmla="*/ 51 w 1321"/>
                  <a:gd name="T49" fmla="*/ 99 h 712"/>
                  <a:gd name="T50" fmla="*/ 26 w 1321"/>
                  <a:gd name="T51" fmla="*/ 94 h 712"/>
                  <a:gd name="T52" fmla="*/ 18 w 1321"/>
                  <a:gd name="T53" fmla="*/ 91 h 712"/>
                  <a:gd name="T54" fmla="*/ 6 w 1321"/>
                  <a:gd name="T55" fmla="*/ 87 h 712"/>
                  <a:gd name="T56" fmla="*/ 0 w 1321"/>
                  <a:gd name="T57" fmla="*/ 82 h 712"/>
                  <a:gd name="T58" fmla="*/ 0 w 1321"/>
                  <a:gd name="T59" fmla="*/ 81 h 712"/>
                  <a:gd name="T60" fmla="*/ 4 w 1321"/>
                  <a:gd name="T61" fmla="*/ 75 h 712"/>
                  <a:gd name="T62" fmla="*/ 16 w 1321"/>
                  <a:gd name="T63" fmla="*/ 69 h 712"/>
                  <a:gd name="T64" fmla="*/ 35 w 1321"/>
                  <a:gd name="T65" fmla="*/ 58 h 712"/>
                  <a:gd name="T66" fmla="*/ 70 w 1321"/>
                  <a:gd name="T67" fmla="*/ 47 h 712"/>
                  <a:gd name="T68" fmla="*/ 110 w 1321"/>
                  <a:gd name="T69" fmla="*/ 37 h 712"/>
                  <a:gd name="T70" fmla="*/ 151 w 1321"/>
                  <a:gd name="T71" fmla="*/ 27 h 712"/>
                  <a:gd name="T72" fmla="*/ 199 w 1321"/>
                  <a:gd name="T73" fmla="*/ 19 h 712"/>
                  <a:gd name="T74" fmla="*/ 252 w 1321"/>
                  <a:gd name="T75" fmla="*/ 12 h 712"/>
                  <a:gd name="T76" fmla="*/ 306 w 1321"/>
                  <a:gd name="T77" fmla="*/ 7 h 712"/>
                  <a:gd name="T78" fmla="*/ 367 w 1321"/>
                  <a:gd name="T79" fmla="*/ 4 h 712"/>
                  <a:gd name="T80" fmla="*/ 428 w 1321"/>
                  <a:gd name="T81" fmla="*/ 4 h 712"/>
                  <a:gd name="T82" fmla="*/ 492 w 1321"/>
                  <a:gd name="T83" fmla="*/ 0 h 712"/>
                  <a:gd name="T84" fmla="*/ 492 w 1321"/>
                  <a:gd name="T85" fmla="*/ 0 h 712"/>
                  <a:gd name="T86" fmla="*/ 559 w 1321"/>
                  <a:gd name="T87" fmla="*/ 4 h 712"/>
                  <a:gd name="T88" fmla="*/ 624 w 1321"/>
                  <a:gd name="T89" fmla="*/ 4 h 712"/>
                  <a:gd name="T90" fmla="*/ 687 w 1321"/>
                  <a:gd name="T91" fmla="*/ 8 h 712"/>
                  <a:gd name="T92" fmla="*/ 745 w 1321"/>
                  <a:gd name="T93" fmla="*/ 14 h 712"/>
                  <a:gd name="T94" fmla="*/ 797 w 1321"/>
                  <a:gd name="T95" fmla="*/ 21 h 712"/>
                  <a:gd name="T96" fmla="*/ 846 w 1321"/>
                  <a:gd name="T97" fmla="*/ 30 h 712"/>
                  <a:gd name="T98" fmla="*/ 890 w 1321"/>
                  <a:gd name="T99" fmla="*/ 40 h 712"/>
                  <a:gd name="T100" fmla="*/ 927 w 1321"/>
                  <a:gd name="T101" fmla="*/ 51 h 712"/>
                  <a:gd name="T102" fmla="*/ 958 w 1321"/>
                  <a:gd name="T103" fmla="*/ 62 h 712"/>
                  <a:gd name="T104" fmla="*/ 958 w 1321"/>
                  <a:gd name="T105" fmla="*/ 62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6600"/>
                  </a:gs>
                </a:gsLst>
                <a:lin ang="54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38920" name="Text Box 8"/>
            <p:cNvSpPr txBox="1">
              <a:spLocks noChangeArrowheads="1"/>
            </p:cNvSpPr>
            <p:nvPr/>
          </p:nvSpPr>
          <p:spPr bwMode="gray">
            <a:xfrm>
              <a:off x="2871" y="2496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>
                <a:defRPr/>
              </a:pPr>
              <a:endParaRPr lang="ru-RU" sz="2400" b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2640" y="1104"/>
              <a:ext cx="432" cy="415"/>
              <a:chOff x="2640" y="1088"/>
              <a:chExt cx="432" cy="415"/>
            </a:xfrm>
          </p:grpSpPr>
          <p:grpSp>
            <p:nvGrpSpPr>
              <p:cNvPr id="5" name="Group 10"/>
              <p:cNvGrpSpPr>
                <a:grpSpLocks/>
              </p:cNvGrpSpPr>
              <p:nvPr/>
            </p:nvGrpSpPr>
            <p:grpSpPr bwMode="auto">
              <a:xfrm>
                <a:off x="2640" y="1088"/>
                <a:ext cx="432" cy="415"/>
                <a:chOff x="2016" y="1920"/>
                <a:chExt cx="1680" cy="1680"/>
              </a:xfrm>
            </p:grpSpPr>
            <p:sp>
              <p:nvSpPr>
                <p:cNvPr id="38923" name="Oval 11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42353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/>
                </a:p>
              </p:txBody>
            </p:sp>
            <p:sp>
              <p:nvSpPr>
                <p:cNvPr id="24625" name="Freeform 12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958 w 1321"/>
                    <a:gd name="T1" fmla="*/ 62 h 712"/>
                    <a:gd name="T2" fmla="*/ 970 w 1321"/>
                    <a:gd name="T3" fmla="*/ 69 h 712"/>
                    <a:gd name="T4" fmla="*/ 973 w 1321"/>
                    <a:gd name="T5" fmla="*/ 75 h 712"/>
                    <a:gd name="T6" fmla="*/ 968 w 1321"/>
                    <a:gd name="T7" fmla="*/ 81 h 712"/>
                    <a:gd name="T8" fmla="*/ 956 w 1321"/>
                    <a:gd name="T9" fmla="*/ 85 h 712"/>
                    <a:gd name="T10" fmla="*/ 937 w 1321"/>
                    <a:gd name="T11" fmla="*/ 91 h 712"/>
                    <a:gd name="T12" fmla="*/ 912 w 1321"/>
                    <a:gd name="T13" fmla="*/ 94 h 712"/>
                    <a:gd name="T14" fmla="*/ 881 w 1321"/>
                    <a:gd name="T15" fmla="*/ 98 h 712"/>
                    <a:gd name="T16" fmla="*/ 845 w 1321"/>
                    <a:gd name="T17" fmla="*/ 102 h 712"/>
                    <a:gd name="T18" fmla="*/ 804 w 1321"/>
                    <a:gd name="T19" fmla="*/ 105 h 712"/>
                    <a:gd name="T20" fmla="*/ 759 w 1321"/>
                    <a:gd name="T21" fmla="*/ 106 h 712"/>
                    <a:gd name="T22" fmla="*/ 712 w 1321"/>
                    <a:gd name="T23" fmla="*/ 107 h 712"/>
                    <a:gd name="T24" fmla="*/ 660 w 1321"/>
                    <a:gd name="T25" fmla="*/ 110 h 712"/>
                    <a:gd name="T26" fmla="*/ 607 w 1321"/>
                    <a:gd name="T27" fmla="*/ 111 h 712"/>
                    <a:gd name="T28" fmla="*/ 586 w 1321"/>
                    <a:gd name="T29" fmla="*/ 112 h 712"/>
                    <a:gd name="T30" fmla="*/ 351 w 1321"/>
                    <a:gd name="T31" fmla="*/ 112 h 712"/>
                    <a:gd name="T32" fmla="*/ 347 w 1321"/>
                    <a:gd name="T33" fmla="*/ 112 h 712"/>
                    <a:gd name="T34" fmla="*/ 301 w 1321"/>
                    <a:gd name="T35" fmla="*/ 111 h 712"/>
                    <a:gd name="T36" fmla="*/ 257 w 1321"/>
                    <a:gd name="T37" fmla="*/ 110 h 712"/>
                    <a:gd name="T38" fmla="*/ 215 w 1321"/>
                    <a:gd name="T39" fmla="*/ 109 h 712"/>
                    <a:gd name="T40" fmla="*/ 174 w 1321"/>
                    <a:gd name="T41" fmla="*/ 106 h 712"/>
                    <a:gd name="T42" fmla="*/ 137 w 1321"/>
                    <a:gd name="T43" fmla="*/ 106 h 712"/>
                    <a:gd name="T44" fmla="*/ 106 w 1321"/>
                    <a:gd name="T45" fmla="*/ 103 h 712"/>
                    <a:gd name="T46" fmla="*/ 74 w 1321"/>
                    <a:gd name="T47" fmla="*/ 101 h 712"/>
                    <a:gd name="T48" fmla="*/ 51 w 1321"/>
                    <a:gd name="T49" fmla="*/ 99 h 712"/>
                    <a:gd name="T50" fmla="*/ 26 w 1321"/>
                    <a:gd name="T51" fmla="*/ 94 h 712"/>
                    <a:gd name="T52" fmla="*/ 18 w 1321"/>
                    <a:gd name="T53" fmla="*/ 91 h 712"/>
                    <a:gd name="T54" fmla="*/ 6 w 1321"/>
                    <a:gd name="T55" fmla="*/ 87 h 712"/>
                    <a:gd name="T56" fmla="*/ 0 w 1321"/>
                    <a:gd name="T57" fmla="*/ 82 h 712"/>
                    <a:gd name="T58" fmla="*/ 0 w 1321"/>
                    <a:gd name="T59" fmla="*/ 81 h 712"/>
                    <a:gd name="T60" fmla="*/ 4 w 1321"/>
                    <a:gd name="T61" fmla="*/ 75 h 712"/>
                    <a:gd name="T62" fmla="*/ 16 w 1321"/>
                    <a:gd name="T63" fmla="*/ 69 h 712"/>
                    <a:gd name="T64" fmla="*/ 35 w 1321"/>
                    <a:gd name="T65" fmla="*/ 58 h 712"/>
                    <a:gd name="T66" fmla="*/ 70 w 1321"/>
                    <a:gd name="T67" fmla="*/ 47 h 712"/>
                    <a:gd name="T68" fmla="*/ 110 w 1321"/>
                    <a:gd name="T69" fmla="*/ 37 h 712"/>
                    <a:gd name="T70" fmla="*/ 151 w 1321"/>
                    <a:gd name="T71" fmla="*/ 27 h 712"/>
                    <a:gd name="T72" fmla="*/ 199 w 1321"/>
                    <a:gd name="T73" fmla="*/ 19 h 712"/>
                    <a:gd name="T74" fmla="*/ 252 w 1321"/>
                    <a:gd name="T75" fmla="*/ 12 h 712"/>
                    <a:gd name="T76" fmla="*/ 306 w 1321"/>
                    <a:gd name="T77" fmla="*/ 7 h 712"/>
                    <a:gd name="T78" fmla="*/ 367 w 1321"/>
                    <a:gd name="T79" fmla="*/ 4 h 712"/>
                    <a:gd name="T80" fmla="*/ 428 w 1321"/>
                    <a:gd name="T81" fmla="*/ 4 h 712"/>
                    <a:gd name="T82" fmla="*/ 492 w 1321"/>
                    <a:gd name="T83" fmla="*/ 0 h 712"/>
                    <a:gd name="T84" fmla="*/ 492 w 1321"/>
                    <a:gd name="T85" fmla="*/ 0 h 712"/>
                    <a:gd name="T86" fmla="*/ 559 w 1321"/>
                    <a:gd name="T87" fmla="*/ 4 h 712"/>
                    <a:gd name="T88" fmla="*/ 624 w 1321"/>
                    <a:gd name="T89" fmla="*/ 4 h 712"/>
                    <a:gd name="T90" fmla="*/ 687 w 1321"/>
                    <a:gd name="T91" fmla="*/ 8 h 712"/>
                    <a:gd name="T92" fmla="*/ 745 w 1321"/>
                    <a:gd name="T93" fmla="*/ 14 h 712"/>
                    <a:gd name="T94" fmla="*/ 797 w 1321"/>
                    <a:gd name="T95" fmla="*/ 21 h 712"/>
                    <a:gd name="T96" fmla="*/ 846 w 1321"/>
                    <a:gd name="T97" fmla="*/ 30 h 712"/>
                    <a:gd name="T98" fmla="*/ 890 w 1321"/>
                    <a:gd name="T99" fmla="*/ 40 h 712"/>
                    <a:gd name="T100" fmla="*/ 927 w 1321"/>
                    <a:gd name="T101" fmla="*/ 51 h 712"/>
                    <a:gd name="T102" fmla="*/ 958 w 1321"/>
                    <a:gd name="T103" fmla="*/ 62 h 712"/>
                    <a:gd name="T104" fmla="*/ 958 w 1321"/>
                    <a:gd name="T105" fmla="*/ 62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sp>
            <p:nvSpPr>
              <p:cNvPr id="38925" name="Text Box 13"/>
              <p:cNvSpPr txBox="1">
                <a:spLocks noChangeArrowheads="1"/>
              </p:cNvSpPr>
              <p:nvPr/>
            </p:nvSpPr>
            <p:spPr bwMode="gray">
              <a:xfrm>
                <a:off x="2734" y="1152"/>
                <a:ext cx="267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4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</a:rPr>
                  <a:t>A</a:t>
                </a:r>
              </a:p>
            </p:txBody>
          </p:sp>
        </p:grpSp>
        <p:grpSp>
          <p:nvGrpSpPr>
            <p:cNvPr id="6" name="Group 14"/>
            <p:cNvGrpSpPr>
              <a:grpSpLocks/>
            </p:cNvGrpSpPr>
            <p:nvPr/>
          </p:nvGrpSpPr>
          <p:grpSpPr bwMode="auto">
            <a:xfrm>
              <a:off x="2236" y="3191"/>
              <a:ext cx="201" cy="176"/>
              <a:chOff x="2236" y="3191"/>
              <a:chExt cx="201" cy="176"/>
            </a:xfrm>
          </p:grpSpPr>
          <p:sp>
            <p:nvSpPr>
              <p:cNvPr id="38927" name="Oval 15"/>
              <p:cNvSpPr>
                <a:spLocks noChangeArrowheads="1"/>
              </p:cNvSpPr>
              <p:nvPr/>
            </p:nvSpPr>
            <p:spPr bwMode="gray">
              <a:xfrm rot="18227093">
                <a:off x="2239" y="3282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66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928" name="Oval 16"/>
              <p:cNvSpPr>
                <a:spLocks noChangeArrowheads="1"/>
              </p:cNvSpPr>
              <p:nvPr/>
            </p:nvSpPr>
            <p:spPr bwMode="gray">
              <a:xfrm rot="18227093">
                <a:off x="2336" y="3204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66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grpSp>
          <p:nvGrpSpPr>
            <p:cNvPr id="7" name="Group 17"/>
            <p:cNvGrpSpPr>
              <a:grpSpLocks/>
            </p:cNvGrpSpPr>
            <p:nvPr/>
          </p:nvGrpSpPr>
          <p:grpSpPr bwMode="auto">
            <a:xfrm>
              <a:off x="1824" y="3357"/>
              <a:ext cx="432" cy="432"/>
              <a:chOff x="1824" y="3357"/>
              <a:chExt cx="432" cy="432"/>
            </a:xfrm>
          </p:grpSpPr>
          <p:grpSp>
            <p:nvGrpSpPr>
              <p:cNvPr id="8" name="Group 18"/>
              <p:cNvGrpSpPr>
                <a:grpSpLocks/>
              </p:cNvGrpSpPr>
              <p:nvPr/>
            </p:nvGrpSpPr>
            <p:grpSpPr bwMode="auto">
              <a:xfrm>
                <a:off x="1824" y="3357"/>
                <a:ext cx="432" cy="432"/>
                <a:chOff x="2016" y="1920"/>
                <a:chExt cx="1680" cy="1680"/>
              </a:xfrm>
            </p:grpSpPr>
            <p:sp>
              <p:nvSpPr>
                <p:cNvPr id="38931" name="Oval 19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/>
                </a:p>
              </p:txBody>
            </p:sp>
            <p:sp>
              <p:nvSpPr>
                <p:cNvPr id="24619" name="Freeform 20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958 w 1321"/>
                    <a:gd name="T1" fmla="*/ 62 h 712"/>
                    <a:gd name="T2" fmla="*/ 970 w 1321"/>
                    <a:gd name="T3" fmla="*/ 69 h 712"/>
                    <a:gd name="T4" fmla="*/ 973 w 1321"/>
                    <a:gd name="T5" fmla="*/ 75 h 712"/>
                    <a:gd name="T6" fmla="*/ 968 w 1321"/>
                    <a:gd name="T7" fmla="*/ 81 h 712"/>
                    <a:gd name="T8" fmla="*/ 956 w 1321"/>
                    <a:gd name="T9" fmla="*/ 85 h 712"/>
                    <a:gd name="T10" fmla="*/ 937 w 1321"/>
                    <a:gd name="T11" fmla="*/ 91 h 712"/>
                    <a:gd name="T12" fmla="*/ 912 w 1321"/>
                    <a:gd name="T13" fmla="*/ 94 h 712"/>
                    <a:gd name="T14" fmla="*/ 881 w 1321"/>
                    <a:gd name="T15" fmla="*/ 98 h 712"/>
                    <a:gd name="T16" fmla="*/ 845 w 1321"/>
                    <a:gd name="T17" fmla="*/ 102 h 712"/>
                    <a:gd name="T18" fmla="*/ 804 w 1321"/>
                    <a:gd name="T19" fmla="*/ 105 h 712"/>
                    <a:gd name="T20" fmla="*/ 759 w 1321"/>
                    <a:gd name="T21" fmla="*/ 106 h 712"/>
                    <a:gd name="T22" fmla="*/ 712 w 1321"/>
                    <a:gd name="T23" fmla="*/ 107 h 712"/>
                    <a:gd name="T24" fmla="*/ 660 w 1321"/>
                    <a:gd name="T25" fmla="*/ 110 h 712"/>
                    <a:gd name="T26" fmla="*/ 607 w 1321"/>
                    <a:gd name="T27" fmla="*/ 111 h 712"/>
                    <a:gd name="T28" fmla="*/ 586 w 1321"/>
                    <a:gd name="T29" fmla="*/ 112 h 712"/>
                    <a:gd name="T30" fmla="*/ 351 w 1321"/>
                    <a:gd name="T31" fmla="*/ 112 h 712"/>
                    <a:gd name="T32" fmla="*/ 347 w 1321"/>
                    <a:gd name="T33" fmla="*/ 112 h 712"/>
                    <a:gd name="T34" fmla="*/ 301 w 1321"/>
                    <a:gd name="T35" fmla="*/ 111 h 712"/>
                    <a:gd name="T36" fmla="*/ 257 w 1321"/>
                    <a:gd name="T37" fmla="*/ 110 h 712"/>
                    <a:gd name="T38" fmla="*/ 215 w 1321"/>
                    <a:gd name="T39" fmla="*/ 109 h 712"/>
                    <a:gd name="T40" fmla="*/ 174 w 1321"/>
                    <a:gd name="T41" fmla="*/ 106 h 712"/>
                    <a:gd name="T42" fmla="*/ 137 w 1321"/>
                    <a:gd name="T43" fmla="*/ 106 h 712"/>
                    <a:gd name="T44" fmla="*/ 106 w 1321"/>
                    <a:gd name="T45" fmla="*/ 103 h 712"/>
                    <a:gd name="T46" fmla="*/ 74 w 1321"/>
                    <a:gd name="T47" fmla="*/ 101 h 712"/>
                    <a:gd name="T48" fmla="*/ 51 w 1321"/>
                    <a:gd name="T49" fmla="*/ 99 h 712"/>
                    <a:gd name="T50" fmla="*/ 26 w 1321"/>
                    <a:gd name="T51" fmla="*/ 94 h 712"/>
                    <a:gd name="T52" fmla="*/ 18 w 1321"/>
                    <a:gd name="T53" fmla="*/ 91 h 712"/>
                    <a:gd name="T54" fmla="*/ 6 w 1321"/>
                    <a:gd name="T55" fmla="*/ 87 h 712"/>
                    <a:gd name="T56" fmla="*/ 0 w 1321"/>
                    <a:gd name="T57" fmla="*/ 82 h 712"/>
                    <a:gd name="T58" fmla="*/ 0 w 1321"/>
                    <a:gd name="T59" fmla="*/ 81 h 712"/>
                    <a:gd name="T60" fmla="*/ 4 w 1321"/>
                    <a:gd name="T61" fmla="*/ 75 h 712"/>
                    <a:gd name="T62" fmla="*/ 16 w 1321"/>
                    <a:gd name="T63" fmla="*/ 69 h 712"/>
                    <a:gd name="T64" fmla="*/ 35 w 1321"/>
                    <a:gd name="T65" fmla="*/ 58 h 712"/>
                    <a:gd name="T66" fmla="*/ 70 w 1321"/>
                    <a:gd name="T67" fmla="*/ 47 h 712"/>
                    <a:gd name="T68" fmla="*/ 110 w 1321"/>
                    <a:gd name="T69" fmla="*/ 37 h 712"/>
                    <a:gd name="T70" fmla="*/ 151 w 1321"/>
                    <a:gd name="T71" fmla="*/ 27 h 712"/>
                    <a:gd name="T72" fmla="*/ 199 w 1321"/>
                    <a:gd name="T73" fmla="*/ 19 h 712"/>
                    <a:gd name="T74" fmla="*/ 252 w 1321"/>
                    <a:gd name="T75" fmla="*/ 12 h 712"/>
                    <a:gd name="T76" fmla="*/ 306 w 1321"/>
                    <a:gd name="T77" fmla="*/ 7 h 712"/>
                    <a:gd name="T78" fmla="*/ 367 w 1321"/>
                    <a:gd name="T79" fmla="*/ 4 h 712"/>
                    <a:gd name="T80" fmla="*/ 428 w 1321"/>
                    <a:gd name="T81" fmla="*/ 4 h 712"/>
                    <a:gd name="T82" fmla="*/ 492 w 1321"/>
                    <a:gd name="T83" fmla="*/ 0 h 712"/>
                    <a:gd name="T84" fmla="*/ 492 w 1321"/>
                    <a:gd name="T85" fmla="*/ 0 h 712"/>
                    <a:gd name="T86" fmla="*/ 559 w 1321"/>
                    <a:gd name="T87" fmla="*/ 4 h 712"/>
                    <a:gd name="T88" fmla="*/ 624 w 1321"/>
                    <a:gd name="T89" fmla="*/ 4 h 712"/>
                    <a:gd name="T90" fmla="*/ 687 w 1321"/>
                    <a:gd name="T91" fmla="*/ 8 h 712"/>
                    <a:gd name="T92" fmla="*/ 745 w 1321"/>
                    <a:gd name="T93" fmla="*/ 14 h 712"/>
                    <a:gd name="T94" fmla="*/ 797 w 1321"/>
                    <a:gd name="T95" fmla="*/ 21 h 712"/>
                    <a:gd name="T96" fmla="*/ 846 w 1321"/>
                    <a:gd name="T97" fmla="*/ 30 h 712"/>
                    <a:gd name="T98" fmla="*/ 890 w 1321"/>
                    <a:gd name="T99" fmla="*/ 40 h 712"/>
                    <a:gd name="T100" fmla="*/ 927 w 1321"/>
                    <a:gd name="T101" fmla="*/ 51 h 712"/>
                    <a:gd name="T102" fmla="*/ 958 w 1321"/>
                    <a:gd name="T103" fmla="*/ 62 h 712"/>
                    <a:gd name="T104" fmla="*/ 958 w 1321"/>
                    <a:gd name="T105" fmla="*/ 62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sp>
            <p:nvSpPr>
              <p:cNvPr id="38933" name="Text Box 21"/>
              <p:cNvSpPr txBox="1">
                <a:spLocks noChangeArrowheads="1"/>
              </p:cNvSpPr>
              <p:nvPr/>
            </p:nvSpPr>
            <p:spPr bwMode="gray">
              <a:xfrm>
                <a:off x="1911" y="3438"/>
                <a:ext cx="277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4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</a:rPr>
                  <a:t>D</a:t>
                </a:r>
              </a:p>
            </p:txBody>
          </p:sp>
        </p:grpSp>
        <p:grpSp>
          <p:nvGrpSpPr>
            <p:cNvPr id="9" name="Group 22"/>
            <p:cNvGrpSpPr>
              <a:grpSpLocks/>
            </p:cNvGrpSpPr>
            <p:nvPr/>
          </p:nvGrpSpPr>
          <p:grpSpPr bwMode="auto">
            <a:xfrm>
              <a:off x="3938" y="1968"/>
              <a:ext cx="430" cy="437"/>
              <a:chOff x="3938" y="1968"/>
              <a:chExt cx="430" cy="437"/>
            </a:xfrm>
          </p:grpSpPr>
          <p:grpSp>
            <p:nvGrpSpPr>
              <p:cNvPr id="10" name="Group 23"/>
              <p:cNvGrpSpPr>
                <a:grpSpLocks/>
              </p:cNvGrpSpPr>
              <p:nvPr/>
            </p:nvGrpSpPr>
            <p:grpSpPr bwMode="auto">
              <a:xfrm>
                <a:off x="3938" y="1968"/>
                <a:ext cx="430" cy="437"/>
                <a:chOff x="2016" y="1920"/>
                <a:chExt cx="1680" cy="1680"/>
              </a:xfrm>
            </p:grpSpPr>
            <p:sp>
              <p:nvSpPr>
                <p:cNvPr id="38936" name="Oval 24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62353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/>
                </a:p>
              </p:txBody>
            </p:sp>
            <p:sp>
              <p:nvSpPr>
                <p:cNvPr id="24615" name="Freeform 25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958 w 1321"/>
                    <a:gd name="T1" fmla="*/ 62 h 712"/>
                    <a:gd name="T2" fmla="*/ 970 w 1321"/>
                    <a:gd name="T3" fmla="*/ 69 h 712"/>
                    <a:gd name="T4" fmla="*/ 973 w 1321"/>
                    <a:gd name="T5" fmla="*/ 75 h 712"/>
                    <a:gd name="T6" fmla="*/ 968 w 1321"/>
                    <a:gd name="T7" fmla="*/ 81 h 712"/>
                    <a:gd name="T8" fmla="*/ 956 w 1321"/>
                    <a:gd name="T9" fmla="*/ 85 h 712"/>
                    <a:gd name="T10" fmla="*/ 937 w 1321"/>
                    <a:gd name="T11" fmla="*/ 91 h 712"/>
                    <a:gd name="T12" fmla="*/ 912 w 1321"/>
                    <a:gd name="T13" fmla="*/ 94 h 712"/>
                    <a:gd name="T14" fmla="*/ 881 w 1321"/>
                    <a:gd name="T15" fmla="*/ 98 h 712"/>
                    <a:gd name="T16" fmla="*/ 845 w 1321"/>
                    <a:gd name="T17" fmla="*/ 102 h 712"/>
                    <a:gd name="T18" fmla="*/ 804 w 1321"/>
                    <a:gd name="T19" fmla="*/ 105 h 712"/>
                    <a:gd name="T20" fmla="*/ 759 w 1321"/>
                    <a:gd name="T21" fmla="*/ 106 h 712"/>
                    <a:gd name="T22" fmla="*/ 712 w 1321"/>
                    <a:gd name="T23" fmla="*/ 107 h 712"/>
                    <a:gd name="T24" fmla="*/ 660 w 1321"/>
                    <a:gd name="T25" fmla="*/ 110 h 712"/>
                    <a:gd name="T26" fmla="*/ 607 w 1321"/>
                    <a:gd name="T27" fmla="*/ 111 h 712"/>
                    <a:gd name="T28" fmla="*/ 586 w 1321"/>
                    <a:gd name="T29" fmla="*/ 112 h 712"/>
                    <a:gd name="T30" fmla="*/ 351 w 1321"/>
                    <a:gd name="T31" fmla="*/ 112 h 712"/>
                    <a:gd name="T32" fmla="*/ 347 w 1321"/>
                    <a:gd name="T33" fmla="*/ 112 h 712"/>
                    <a:gd name="T34" fmla="*/ 301 w 1321"/>
                    <a:gd name="T35" fmla="*/ 111 h 712"/>
                    <a:gd name="T36" fmla="*/ 257 w 1321"/>
                    <a:gd name="T37" fmla="*/ 110 h 712"/>
                    <a:gd name="T38" fmla="*/ 215 w 1321"/>
                    <a:gd name="T39" fmla="*/ 109 h 712"/>
                    <a:gd name="T40" fmla="*/ 174 w 1321"/>
                    <a:gd name="T41" fmla="*/ 106 h 712"/>
                    <a:gd name="T42" fmla="*/ 137 w 1321"/>
                    <a:gd name="T43" fmla="*/ 106 h 712"/>
                    <a:gd name="T44" fmla="*/ 106 w 1321"/>
                    <a:gd name="T45" fmla="*/ 103 h 712"/>
                    <a:gd name="T46" fmla="*/ 74 w 1321"/>
                    <a:gd name="T47" fmla="*/ 101 h 712"/>
                    <a:gd name="T48" fmla="*/ 51 w 1321"/>
                    <a:gd name="T49" fmla="*/ 99 h 712"/>
                    <a:gd name="T50" fmla="*/ 26 w 1321"/>
                    <a:gd name="T51" fmla="*/ 94 h 712"/>
                    <a:gd name="T52" fmla="*/ 18 w 1321"/>
                    <a:gd name="T53" fmla="*/ 91 h 712"/>
                    <a:gd name="T54" fmla="*/ 6 w 1321"/>
                    <a:gd name="T55" fmla="*/ 87 h 712"/>
                    <a:gd name="T56" fmla="*/ 0 w 1321"/>
                    <a:gd name="T57" fmla="*/ 82 h 712"/>
                    <a:gd name="T58" fmla="*/ 0 w 1321"/>
                    <a:gd name="T59" fmla="*/ 81 h 712"/>
                    <a:gd name="T60" fmla="*/ 4 w 1321"/>
                    <a:gd name="T61" fmla="*/ 75 h 712"/>
                    <a:gd name="T62" fmla="*/ 16 w 1321"/>
                    <a:gd name="T63" fmla="*/ 69 h 712"/>
                    <a:gd name="T64" fmla="*/ 35 w 1321"/>
                    <a:gd name="T65" fmla="*/ 58 h 712"/>
                    <a:gd name="T66" fmla="*/ 70 w 1321"/>
                    <a:gd name="T67" fmla="*/ 47 h 712"/>
                    <a:gd name="T68" fmla="*/ 110 w 1321"/>
                    <a:gd name="T69" fmla="*/ 37 h 712"/>
                    <a:gd name="T70" fmla="*/ 151 w 1321"/>
                    <a:gd name="T71" fmla="*/ 27 h 712"/>
                    <a:gd name="T72" fmla="*/ 199 w 1321"/>
                    <a:gd name="T73" fmla="*/ 19 h 712"/>
                    <a:gd name="T74" fmla="*/ 252 w 1321"/>
                    <a:gd name="T75" fmla="*/ 12 h 712"/>
                    <a:gd name="T76" fmla="*/ 306 w 1321"/>
                    <a:gd name="T77" fmla="*/ 7 h 712"/>
                    <a:gd name="T78" fmla="*/ 367 w 1321"/>
                    <a:gd name="T79" fmla="*/ 4 h 712"/>
                    <a:gd name="T80" fmla="*/ 428 w 1321"/>
                    <a:gd name="T81" fmla="*/ 4 h 712"/>
                    <a:gd name="T82" fmla="*/ 492 w 1321"/>
                    <a:gd name="T83" fmla="*/ 0 h 712"/>
                    <a:gd name="T84" fmla="*/ 492 w 1321"/>
                    <a:gd name="T85" fmla="*/ 0 h 712"/>
                    <a:gd name="T86" fmla="*/ 559 w 1321"/>
                    <a:gd name="T87" fmla="*/ 4 h 712"/>
                    <a:gd name="T88" fmla="*/ 624 w 1321"/>
                    <a:gd name="T89" fmla="*/ 4 h 712"/>
                    <a:gd name="T90" fmla="*/ 687 w 1321"/>
                    <a:gd name="T91" fmla="*/ 8 h 712"/>
                    <a:gd name="T92" fmla="*/ 745 w 1321"/>
                    <a:gd name="T93" fmla="*/ 14 h 712"/>
                    <a:gd name="T94" fmla="*/ 797 w 1321"/>
                    <a:gd name="T95" fmla="*/ 21 h 712"/>
                    <a:gd name="T96" fmla="*/ 846 w 1321"/>
                    <a:gd name="T97" fmla="*/ 30 h 712"/>
                    <a:gd name="T98" fmla="*/ 890 w 1321"/>
                    <a:gd name="T99" fmla="*/ 40 h 712"/>
                    <a:gd name="T100" fmla="*/ 927 w 1321"/>
                    <a:gd name="T101" fmla="*/ 51 h 712"/>
                    <a:gd name="T102" fmla="*/ 958 w 1321"/>
                    <a:gd name="T103" fmla="*/ 62 h 712"/>
                    <a:gd name="T104" fmla="*/ 958 w 1321"/>
                    <a:gd name="T105" fmla="*/ 62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hlink"/>
                    </a:gs>
                  </a:gsLst>
                  <a:lin ang="54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sp>
            <p:nvSpPr>
              <p:cNvPr id="38938" name="Text Box 26"/>
              <p:cNvSpPr txBox="1">
                <a:spLocks noChangeArrowheads="1"/>
              </p:cNvSpPr>
              <p:nvPr/>
            </p:nvSpPr>
            <p:spPr bwMode="gray">
              <a:xfrm>
                <a:off x="4020" y="2028"/>
                <a:ext cx="264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4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</a:rPr>
                  <a:t>B</a:t>
                </a:r>
              </a:p>
            </p:txBody>
          </p:sp>
        </p:grpSp>
        <p:grpSp>
          <p:nvGrpSpPr>
            <p:cNvPr id="11" name="Group 27"/>
            <p:cNvGrpSpPr>
              <a:grpSpLocks/>
            </p:cNvGrpSpPr>
            <p:nvPr/>
          </p:nvGrpSpPr>
          <p:grpSpPr bwMode="auto">
            <a:xfrm>
              <a:off x="3552" y="3360"/>
              <a:ext cx="412" cy="392"/>
              <a:chOff x="3552" y="3339"/>
              <a:chExt cx="412" cy="392"/>
            </a:xfrm>
          </p:grpSpPr>
          <p:grpSp>
            <p:nvGrpSpPr>
              <p:cNvPr id="12" name="Group 28"/>
              <p:cNvGrpSpPr>
                <a:grpSpLocks/>
              </p:cNvGrpSpPr>
              <p:nvPr/>
            </p:nvGrpSpPr>
            <p:grpSpPr bwMode="auto">
              <a:xfrm>
                <a:off x="3552" y="3339"/>
                <a:ext cx="412" cy="392"/>
                <a:chOff x="2016" y="1920"/>
                <a:chExt cx="1680" cy="1680"/>
              </a:xfrm>
            </p:grpSpPr>
            <p:sp>
              <p:nvSpPr>
                <p:cNvPr id="38941" name="Oval 29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2"/>
                    </a:gs>
                    <a:gs pos="100000">
                      <a:schemeClr val="bg2">
                        <a:gamma/>
                        <a:shade val="45490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/>
                </a:p>
              </p:txBody>
            </p:sp>
            <p:sp>
              <p:nvSpPr>
                <p:cNvPr id="24611" name="Freeform 30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958 w 1321"/>
                    <a:gd name="T1" fmla="*/ 62 h 712"/>
                    <a:gd name="T2" fmla="*/ 970 w 1321"/>
                    <a:gd name="T3" fmla="*/ 69 h 712"/>
                    <a:gd name="T4" fmla="*/ 973 w 1321"/>
                    <a:gd name="T5" fmla="*/ 75 h 712"/>
                    <a:gd name="T6" fmla="*/ 968 w 1321"/>
                    <a:gd name="T7" fmla="*/ 81 h 712"/>
                    <a:gd name="T8" fmla="*/ 956 w 1321"/>
                    <a:gd name="T9" fmla="*/ 85 h 712"/>
                    <a:gd name="T10" fmla="*/ 937 w 1321"/>
                    <a:gd name="T11" fmla="*/ 91 h 712"/>
                    <a:gd name="T12" fmla="*/ 912 w 1321"/>
                    <a:gd name="T13" fmla="*/ 94 h 712"/>
                    <a:gd name="T14" fmla="*/ 881 w 1321"/>
                    <a:gd name="T15" fmla="*/ 98 h 712"/>
                    <a:gd name="T16" fmla="*/ 845 w 1321"/>
                    <a:gd name="T17" fmla="*/ 102 h 712"/>
                    <a:gd name="T18" fmla="*/ 804 w 1321"/>
                    <a:gd name="T19" fmla="*/ 105 h 712"/>
                    <a:gd name="T20" fmla="*/ 759 w 1321"/>
                    <a:gd name="T21" fmla="*/ 106 h 712"/>
                    <a:gd name="T22" fmla="*/ 712 w 1321"/>
                    <a:gd name="T23" fmla="*/ 107 h 712"/>
                    <a:gd name="T24" fmla="*/ 660 w 1321"/>
                    <a:gd name="T25" fmla="*/ 110 h 712"/>
                    <a:gd name="T26" fmla="*/ 607 w 1321"/>
                    <a:gd name="T27" fmla="*/ 111 h 712"/>
                    <a:gd name="T28" fmla="*/ 586 w 1321"/>
                    <a:gd name="T29" fmla="*/ 112 h 712"/>
                    <a:gd name="T30" fmla="*/ 351 w 1321"/>
                    <a:gd name="T31" fmla="*/ 112 h 712"/>
                    <a:gd name="T32" fmla="*/ 347 w 1321"/>
                    <a:gd name="T33" fmla="*/ 112 h 712"/>
                    <a:gd name="T34" fmla="*/ 301 w 1321"/>
                    <a:gd name="T35" fmla="*/ 111 h 712"/>
                    <a:gd name="T36" fmla="*/ 257 w 1321"/>
                    <a:gd name="T37" fmla="*/ 110 h 712"/>
                    <a:gd name="T38" fmla="*/ 215 w 1321"/>
                    <a:gd name="T39" fmla="*/ 109 h 712"/>
                    <a:gd name="T40" fmla="*/ 174 w 1321"/>
                    <a:gd name="T41" fmla="*/ 106 h 712"/>
                    <a:gd name="T42" fmla="*/ 137 w 1321"/>
                    <a:gd name="T43" fmla="*/ 106 h 712"/>
                    <a:gd name="T44" fmla="*/ 106 w 1321"/>
                    <a:gd name="T45" fmla="*/ 103 h 712"/>
                    <a:gd name="T46" fmla="*/ 74 w 1321"/>
                    <a:gd name="T47" fmla="*/ 101 h 712"/>
                    <a:gd name="T48" fmla="*/ 51 w 1321"/>
                    <a:gd name="T49" fmla="*/ 99 h 712"/>
                    <a:gd name="T50" fmla="*/ 26 w 1321"/>
                    <a:gd name="T51" fmla="*/ 94 h 712"/>
                    <a:gd name="T52" fmla="*/ 18 w 1321"/>
                    <a:gd name="T53" fmla="*/ 91 h 712"/>
                    <a:gd name="T54" fmla="*/ 6 w 1321"/>
                    <a:gd name="T55" fmla="*/ 87 h 712"/>
                    <a:gd name="T56" fmla="*/ 0 w 1321"/>
                    <a:gd name="T57" fmla="*/ 82 h 712"/>
                    <a:gd name="T58" fmla="*/ 0 w 1321"/>
                    <a:gd name="T59" fmla="*/ 81 h 712"/>
                    <a:gd name="T60" fmla="*/ 4 w 1321"/>
                    <a:gd name="T61" fmla="*/ 75 h 712"/>
                    <a:gd name="T62" fmla="*/ 16 w 1321"/>
                    <a:gd name="T63" fmla="*/ 69 h 712"/>
                    <a:gd name="T64" fmla="*/ 35 w 1321"/>
                    <a:gd name="T65" fmla="*/ 58 h 712"/>
                    <a:gd name="T66" fmla="*/ 70 w 1321"/>
                    <a:gd name="T67" fmla="*/ 47 h 712"/>
                    <a:gd name="T68" fmla="*/ 110 w 1321"/>
                    <a:gd name="T69" fmla="*/ 37 h 712"/>
                    <a:gd name="T70" fmla="*/ 151 w 1321"/>
                    <a:gd name="T71" fmla="*/ 27 h 712"/>
                    <a:gd name="T72" fmla="*/ 199 w 1321"/>
                    <a:gd name="T73" fmla="*/ 19 h 712"/>
                    <a:gd name="T74" fmla="*/ 252 w 1321"/>
                    <a:gd name="T75" fmla="*/ 12 h 712"/>
                    <a:gd name="T76" fmla="*/ 306 w 1321"/>
                    <a:gd name="T77" fmla="*/ 7 h 712"/>
                    <a:gd name="T78" fmla="*/ 367 w 1321"/>
                    <a:gd name="T79" fmla="*/ 4 h 712"/>
                    <a:gd name="T80" fmla="*/ 428 w 1321"/>
                    <a:gd name="T81" fmla="*/ 4 h 712"/>
                    <a:gd name="T82" fmla="*/ 492 w 1321"/>
                    <a:gd name="T83" fmla="*/ 0 h 712"/>
                    <a:gd name="T84" fmla="*/ 492 w 1321"/>
                    <a:gd name="T85" fmla="*/ 0 h 712"/>
                    <a:gd name="T86" fmla="*/ 559 w 1321"/>
                    <a:gd name="T87" fmla="*/ 4 h 712"/>
                    <a:gd name="T88" fmla="*/ 624 w 1321"/>
                    <a:gd name="T89" fmla="*/ 4 h 712"/>
                    <a:gd name="T90" fmla="*/ 687 w 1321"/>
                    <a:gd name="T91" fmla="*/ 8 h 712"/>
                    <a:gd name="T92" fmla="*/ 745 w 1321"/>
                    <a:gd name="T93" fmla="*/ 14 h 712"/>
                    <a:gd name="T94" fmla="*/ 797 w 1321"/>
                    <a:gd name="T95" fmla="*/ 21 h 712"/>
                    <a:gd name="T96" fmla="*/ 846 w 1321"/>
                    <a:gd name="T97" fmla="*/ 30 h 712"/>
                    <a:gd name="T98" fmla="*/ 890 w 1321"/>
                    <a:gd name="T99" fmla="*/ 40 h 712"/>
                    <a:gd name="T100" fmla="*/ 927 w 1321"/>
                    <a:gd name="T101" fmla="*/ 51 h 712"/>
                    <a:gd name="T102" fmla="*/ 958 w 1321"/>
                    <a:gd name="T103" fmla="*/ 62 h 712"/>
                    <a:gd name="T104" fmla="*/ 958 w 1321"/>
                    <a:gd name="T105" fmla="*/ 62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bg2"/>
                    </a:gs>
                  </a:gsLst>
                  <a:lin ang="54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sp>
            <p:nvSpPr>
              <p:cNvPr id="38943" name="Text Box 31"/>
              <p:cNvSpPr txBox="1">
                <a:spLocks noChangeArrowheads="1"/>
              </p:cNvSpPr>
              <p:nvPr/>
            </p:nvSpPr>
            <p:spPr bwMode="gray">
              <a:xfrm>
                <a:off x="3641" y="3360"/>
                <a:ext cx="257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4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</a:rPr>
                  <a:t>C</a:t>
                </a:r>
              </a:p>
            </p:txBody>
          </p:sp>
        </p:grpSp>
        <p:grpSp>
          <p:nvGrpSpPr>
            <p:cNvPr id="13" name="Group 32"/>
            <p:cNvGrpSpPr>
              <a:grpSpLocks/>
            </p:cNvGrpSpPr>
            <p:nvPr/>
          </p:nvGrpSpPr>
          <p:grpSpPr bwMode="auto">
            <a:xfrm>
              <a:off x="1488" y="1968"/>
              <a:ext cx="432" cy="432"/>
              <a:chOff x="1488" y="1968"/>
              <a:chExt cx="432" cy="432"/>
            </a:xfrm>
          </p:grpSpPr>
          <p:grpSp>
            <p:nvGrpSpPr>
              <p:cNvPr id="14" name="Group 33"/>
              <p:cNvGrpSpPr>
                <a:grpSpLocks/>
              </p:cNvGrpSpPr>
              <p:nvPr/>
            </p:nvGrpSpPr>
            <p:grpSpPr bwMode="auto">
              <a:xfrm>
                <a:off x="1488" y="1968"/>
                <a:ext cx="432" cy="432"/>
                <a:chOff x="2016" y="1920"/>
                <a:chExt cx="1680" cy="1680"/>
              </a:xfrm>
            </p:grpSpPr>
            <p:sp>
              <p:nvSpPr>
                <p:cNvPr id="38946" name="Oval 34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5490"/>
                        <a:invGamma/>
                      </a:schemeClr>
                    </a:gs>
                  </a:gsLst>
                  <a:lin ang="540000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/>
                </a:p>
              </p:txBody>
            </p:sp>
            <p:sp>
              <p:nvSpPr>
                <p:cNvPr id="24607" name="Freeform 35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958 w 1321"/>
                    <a:gd name="T1" fmla="*/ 62 h 712"/>
                    <a:gd name="T2" fmla="*/ 970 w 1321"/>
                    <a:gd name="T3" fmla="*/ 69 h 712"/>
                    <a:gd name="T4" fmla="*/ 973 w 1321"/>
                    <a:gd name="T5" fmla="*/ 75 h 712"/>
                    <a:gd name="T6" fmla="*/ 968 w 1321"/>
                    <a:gd name="T7" fmla="*/ 81 h 712"/>
                    <a:gd name="T8" fmla="*/ 956 w 1321"/>
                    <a:gd name="T9" fmla="*/ 85 h 712"/>
                    <a:gd name="T10" fmla="*/ 937 w 1321"/>
                    <a:gd name="T11" fmla="*/ 91 h 712"/>
                    <a:gd name="T12" fmla="*/ 912 w 1321"/>
                    <a:gd name="T13" fmla="*/ 94 h 712"/>
                    <a:gd name="T14" fmla="*/ 881 w 1321"/>
                    <a:gd name="T15" fmla="*/ 98 h 712"/>
                    <a:gd name="T16" fmla="*/ 845 w 1321"/>
                    <a:gd name="T17" fmla="*/ 102 h 712"/>
                    <a:gd name="T18" fmla="*/ 804 w 1321"/>
                    <a:gd name="T19" fmla="*/ 105 h 712"/>
                    <a:gd name="T20" fmla="*/ 759 w 1321"/>
                    <a:gd name="T21" fmla="*/ 106 h 712"/>
                    <a:gd name="T22" fmla="*/ 712 w 1321"/>
                    <a:gd name="T23" fmla="*/ 107 h 712"/>
                    <a:gd name="T24" fmla="*/ 660 w 1321"/>
                    <a:gd name="T25" fmla="*/ 110 h 712"/>
                    <a:gd name="T26" fmla="*/ 607 w 1321"/>
                    <a:gd name="T27" fmla="*/ 111 h 712"/>
                    <a:gd name="T28" fmla="*/ 586 w 1321"/>
                    <a:gd name="T29" fmla="*/ 112 h 712"/>
                    <a:gd name="T30" fmla="*/ 351 w 1321"/>
                    <a:gd name="T31" fmla="*/ 112 h 712"/>
                    <a:gd name="T32" fmla="*/ 347 w 1321"/>
                    <a:gd name="T33" fmla="*/ 112 h 712"/>
                    <a:gd name="T34" fmla="*/ 301 w 1321"/>
                    <a:gd name="T35" fmla="*/ 111 h 712"/>
                    <a:gd name="T36" fmla="*/ 257 w 1321"/>
                    <a:gd name="T37" fmla="*/ 110 h 712"/>
                    <a:gd name="T38" fmla="*/ 215 w 1321"/>
                    <a:gd name="T39" fmla="*/ 109 h 712"/>
                    <a:gd name="T40" fmla="*/ 174 w 1321"/>
                    <a:gd name="T41" fmla="*/ 106 h 712"/>
                    <a:gd name="T42" fmla="*/ 137 w 1321"/>
                    <a:gd name="T43" fmla="*/ 106 h 712"/>
                    <a:gd name="T44" fmla="*/ 106 w 1321"/>
                    <a:gd name="T45" fmla="*/ 103 h 712"/>
                    <a:gd name="T46" fmla="*/ 74 w 1321"/>
                    <a:gd name="T47" fmla="*/ 101 h 712"/>
                    <a:gd name="T48" fmla="*/ 51 w 1321"/>
                    <a:gd name="T49" fmla="*/ 99 h 712"/>
                    <a:gd name="T50" fmla="*/ 26 w 1321"/>
                    <a:gd name="T51" fmla="*/ 94 h 712"/>
                    <a:gd name="T52" fmla="*/ 18 w 1321"/>
                    <a:gd name="T53" fmla="*/ 91 h 712"/>
                    <a:gd name="T54" fmla="*/ 6 w 1321"/>
                    <a:gd name="T55" fmla="*/ 87 h 712"/>
                    <a:gd name="T56" fmla="*/ 0 w 1321"/>
                    <a:gd name="T57" fmla="*/ 82 h 712"/>
                    <a:gd name="T58" fmla="*/ 0 w 1321"/>
                    <a:gd name="T59" fmla="*/ 81 h 712"/>
                    <a:gd name="T60" fmla="*/ 4 w 1321"/>
                    <a:gd name="T61" fmla="*/ 75 h 712"/>
                    <a:gd name="T62" fmla="*/ 16 w 1321"/>
                    <a:gd name="T63" fmla="*/ 69 h 712"/>
                    <a:gd name="T64" fmla="*/ 35 w 1321"/>
                    <a:gd name="T65" fmla="*/ 58 h 712"/>
                    <a:gd name="T66" fmla="*/ 70 w 1321"/>
                    <a:gd name="T67" fmla="*/ 47 h 712"/>
                    <a:gd name="T68" fmla="*/ 110 w 1321"/>
                    <a:gd name="T69" fmla="*/ 37 h 712"/>
                    <a:gd name="T70" fmla="*/ 151 w 1321"/>
                    <a:gd name="T71" fmla="*/ 27 h 712"/>
                    <a:gd name="T72" fmla="*/ 199 w 1321"/>
                    <a:gd name="T73" fmla="*/ 19 h 712"/>
                    <a:gd name="T74" fmla="*/ 252 w 1321"/>
                    <a:gd name="T75" fmla="*/ 12 h 712"/>
                    <a:gd name="T76" fmla="*/ 306 w 1321"/>
                    <a:gd name="T77" fmla="*/ 7 h 712"/>
                    <a:gd name="T78" fmla="*/ 367 w 1321"/>
                    <a:gd name="T79" fmla="*/ 4 h 712"/>
                    <a:gd name="T80" fmla="*/ 428 w 1321"/>
                    <a:gd name="T81" fmla="*/ 4 h 712"/>
                    <a:gd name="T82" fmla="*/ 492 w 1321"/>
                    <a:gd name="T83" fmla="*/ 0 h 712"/>
                    <a:gd name="T84" fmla="*/ 492 w 1321"/>
                    <a:gd name="T85" fmla="*/ 0 h 712"/>
                    <a:gd name="T86" fmla="*/ 559 w 1321"/>
                    <a:gd name="T87" fmla="*/ 4 h 712"/>
                    <a:gd name="T88" fmla="*/ 624 w 1321"/>
                    <a:gd name="T89" fmla="*/ 4 h 712"/>
                    <a:gd name="T90" fmla="*/ 687 w 1321"/>
                    <a:gd name="T91" fmla="*/ 8 h 712"/>
                    <a:gd name="T92" fmla="*/ 745 w 1321"/>
                    <a:gd name="T93" fmla="*/ 14 h 712"/>
                    <a:gd name="T94" fmla="*/ 797 w 1321"/>
                    <a:gd name="T95" fmla="*/ 21 h 712"/>
                    <a:gd name="T96" fmla="*/ 846 w 1321"/>
                    <a:gd name="T97" fmla="*/ 30 h 712"/>
                    <a:gd name="T98" fmla="*/ 890 w 1321"/>
                    <a:gd name="T99" fmla="*/ 40 h 712"/>
                    <a:gd name="T100" fmla="*/ 927 w 1321"/>
                    <a:gd name="T101" fmla="*/ 51 h 712"/>
                    <a:gd name="T102" fmla="*/ 958 w 1321"/>
                    <a:gd name="T103" fmla="*/ 62 h 712"/>
                    <a:gd name="T104" fmla="*/ 958 w 1321"/>
                    <a:gd name="T105" fmla="*/ 62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sp>
            <p:nvSpPr>
              <p:cNvPr id="38948" name="Text Box 36"/>
              <p:cNvSpPr txBox="1">
                <a:spLocks noChangeArrowheads="1"/>
              </p:cNvSpPr>
              <p:nvPr/>
            </p:nvSpPr>
            <p:spPr bwMode="gray">
              <a:xfrm>
                <a:off x="1580" y="2016"/>
                <a:ext cx="249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4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</a:rPr>
                  <a:t>E</a:t>
                </a:r>
              </a:p>
            </p:txBody>
          </p:sp>
        </p:grpSp>
        <p:sp>
          <p:nvSpPr>
            <p:cNvPr id="38949" name="Oval 37"/>
            <p:cNvSpPr>
              <a:spLocks noChangeArrowheads="1"/>
            </p:cNvSpPr>
            <p:nvPr/>
          </p:nvSpPr>
          <p:spPr bwMode="gray">
            <a:xfrm rot="18227093">
              <a:off x="3507" y="3261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8950" name="Oval 38"/>
            <p:cNvSpPr>
              <a:spLocks noChangeArrowheads="1"/>
            </p:cNvSpPr>
            <p:nvPr/>
          </p:nvSpPr>
          <p:spPr bwMode="gray">
            <a:xfrm rot="18227093">
              <a:off x="3411" y="3165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15" name="Group 39"/>
            <p:cNvGrpSpPr>
              <a:grpSpLocks/>
            </p:cNvGrpSpPr>
            <p:nvPr/>
          </p:nvGrpSpPr>
          <p:grpSpPr bwMode="auto">
            <a:xfrm>
              <a:off x="1968" y="2256"/>
              <a:ext cx="231" cy="130"/>
              <a:chOff x="2016" y="2304"/>
              <a:chExt cx="231" cy="130"/>
            </a:xfrm>
          </p:grpSpPr>
          <p:sp>
            <p:nvSpPr>
              <p:cNvPr id="38952" name="Oval 40"/>
              <p:cNvSpPr>
                <a:spLocks noChangeArrowheads="1"/>
              </p:cNvSpPr>
              <p:nvPr/>
            </p:nvSpPr>
            <p:spPr bwMode="gray">
              <a:xfrm rot="18227093">
                <a:off x="2019" y="2301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5764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953" name="Oval 41"/>
              <p:cNvSpPr>
                <a:spLocks noChangeArrowheads="1"/>
              </p:cNvSpPr>
              <p:nvPr/>
            </p:nvSpPr>
            <p:spPr bwMode="gray">
              <a:xfrm rot="18227093">
                <a:off x="2146" y="2357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862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grpSp>
          <p:nvGrpSpPr>
            <p:cNvPr id="16" name="Group 42"/>
            <p:cNvGrpSpPr>
              <a:grpSpLocks/>
            </p:cNvGrpSpPr>
            <p:nvPr/>
          </p:nvGrpSpPr>
          <p:grpSpPr bwMode="auto">
            <a:xfrm>
              <a:off x="2832" y="1612"/>
              <a:ext cx="87" cy="260"/>
              <a:chOff x="2832" y="1612"/>
              <a:chExt cx="87" cy="260"/>
            </a:xfrm>
          </p:grpSpPr>
          <p:sp>
            <p:nvSpPr>
              <p:cNvPr id="38955" name="Oval 43"/>
              <p:cNvSpPr>
                <a:spLocks noChangeArrowheads="1"/>
              </p:cNvSpPr>
              <p:nvPr/>
            </p:nvSpPr>
            <p:spPr bwMode="gray">
              <a:xfrm rot="18227093">
                <a:off x="2835" y="1609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549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956" name="Oval 44"/>
              <p:cNvSpPr>
                <a:spLocks noChangeArrowheads="1"/>
              </p:cNvSpPr>
              <p:nvPr/>
            </p:nvSpPr>
            <p:spPr bwMode="gray">
              <a:xfrm rot="18227093">
                <a:off x="2835" y="1787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862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8957" name="Oval 45"/>
            <p:cNvSpPr>
              <a:spLocks noChangeArrowheads="1"/>
            </p:cNvSpPr>
            <p:nvPr/>
          </p:nvSpPr>
          <p:spPr bwMode="gray">
            <a:xfrm rot="18227093">
              <a:off x="3759" y="2272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75686"/>
                    <a:invGamma/>
                  </a:schemeClr>
                </a:gs>
                <a:gs pos="100000">
                  <a:schemeClr val="hlink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8958" name="Oval 46"/>
            <p:cNvSpPr>
              <a:spLocks noChangeArrowheads="1"/>
            </p:cNvSpPr>
            <p:nvPr/>
          </p:nvSpPr>
          <p:spPr bwMode="gray">
            <a:xfrm rot="18227093">
              <a:off x="3603" y="2349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75686"/>
                    <a:invGamma/>
                  </a:schemeClr>
                </a:gs>
                <a:gs pos="100000">
                  <a:schemeClr val="hlink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4595" name="Text Box 47"/>
            <p:cNvSpPr txBox="1">
              <a:spLocks noChangeArrowheads="1"/>
            </p:cNvSpPr>
            <p:nvPr/>
          </p:nvSpPr>
          <p:spPr bwMode="auto">
            <a:xfrm>
              <a:off x="4320" y="1545"/>
              <a:ext cx="1440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ru-RU" b="1" dirty="0" smtClean="0">
                  <a:solidFill>
                    <a:srgbClr val="FF0000"/>
                  </a:solidFill>
                </a:rPr>
                <a:t>классификация</a:t>
              </a:r>
              <a:r>
                <a:rPr lang="ru-RU" dirty="0" smtClean="0"/>
                <a:t> – идентификация предметной области</a:t>
              </a:r>
              <a:endParaRPr lang="en-US" b="1" i="1" dirty="0">
                <a:solidFill>
                  <a:srgbClr val="FF3300"/>
                </a:solidFill>
              </a:endParaRPr>
            </a:p>
          </p:txBody>
        </p:sp>
        <p:sp>
          <p:nvSpPr>
            <p:cNvPr id="24596" name="Text Box 48"/>
            <p:cNvSpPr txBox="1">
              <a:spLocks noChangeArrowheads="1"/>
            </p:cNvSpPr>
            <p:nvPr/>
          </p:nvSpPr>
          <p:spPr bwMode="auto">
            <a:xfrm>
              <a:off x="96" y="1545"/>
              <a:ext cx="1392" cy="9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ru-RU" b="1" dirty="0" smtClean="0">
                  <a:solidFill>
                    <a:srgbClr val="FF0000"/>
                  </a:solidFill>
                </a:rPr>
                <a:t>обработка</a:t>
              </a:r>
              <a:r>
                <a:rPr lang="ru-RU" dirty="0" smtClean="0"/>
                <a:t> – преобразование знаний, создание унифицированных хранилищ данных</a:t>
              </a:r>
              <a:endParaRPr lang="en-US" b="1" i="1" dirty="0">
                <a:solidFill>
                  <a:srgbClr val="CC3300"/>
                </a:solidFill>
              </a:endParaRPr>
            </a:p>
          </p:txBody>
        </p:sp>
        <p:sp>
          <p:nvSpPr>
            <p:cNvPr id="24597" name="Text Box 49"/>
            <p:cNvSpPr txBox="1">
              <a:spLocks noChangeArrowheads="1"/>
            </p:cNvSpPr>
            <p:nvPr/>
          </p:nvSpPr>
          <p:spPr bwMode="auto">
            <a:xfrm>
              <a:off x="4080" y="2841"/>
              <a:ext cx="1680" cy="1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ru-RU" b="1" dirty="0" smtClean="0">
                  <a:solidFill>
                    <a:srgbClr val="FF0000"/>
                  </a:solidFill>
                </a:rPr>
                <a:t>структуризация</a:t>
              </a:r>
              <a:r>
                <a:rPr lang="ru-RU" dirty="0" smtClean="0"/>
                <a:t> – выделение основных понятий, разработка структуры представления информации</a:t>
              </a:r>
              <a:endParaRPr lang="en-US" b="1" i="1" dirty="0">
                <a:solidFill>
                  <a:srgbClr val="FF3300"/>
                </a:solidFill>
              </a:endParaRPr>
            </a:p>
          </p:txBody>
        </p:sp>
        <p:sp>
          <p:nvSpPr>
            <p:cNvPr id="24598" name="Text Box 50"/>
            <p:cNvSpPr txBox="1">
              <a:spLocks noChangeArrowheads="1"/>
            </p:cNvSpPr>
            <p:nvPr/>
          </p:nvSpPr>
          <p:spPr bwMode="auto">
            <a:xfrm>
              <a:off x="1296" y="729"/>
              <a:ext cx="3312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ru-RU" b="1" dirty="0" smtClean="0">
                  <a:solidFill>
                    <a:srgbClr val="FF0000"/>
                  </a:solidFill>
                </a:rPr>
                <a:t>накопление</a:t>
              </a:r>
              <a:r>
                <a:rPr lang="ru-RU" dirty="0" smtClean="0"/>
                <a:t> – выявление неформализованных знаний из разнородных источников</a:t>
              </a:r>
              <a:endParaRPr lang="en-US" b="1" i="1" dirty="0">
                <a:solidFill>
                  <a:srgbClr val="FF3300"/>
                </a:solidFill>
              </a:endParaRPr>
            </a:p>
          </p:txBody>
        </p:sp>
        <p:sp>
          <p:nvSpPr>
            <p:cNvPr id="24599" name="Text Box 51"/>
            <p:cNvSpPr txBox="1">
              <a:spLocks noChangeArrowheads="1"/>
            </p:cNvSpPr>
            <p:nvPr/>
          </p:nvSpPr>
          <p:spPr bwMode="auto">
            <a:xfrm>
              <a:off x="0" y="2793"/>
              <a:ext cx="1776" cy="1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ru-RU" b="1" dirty="0" smtClean="0">
                  <a:solidFill>
                    <a:srgbClr val="FF0000"/>
                  </a:solidFill>
                </a:rPr>
                <a:t>формализация</a:t>
              </a:r>
              <a:r>
                <a:rPr lang="ru-RU" dirty="0" smtClean="0"/>
                <a:t> – представление знаний на основе онтологических и семантических информационных моделей</a:t>
              </a:r>
              <a:endParaRPr lang="en-US" b="1" i="1" dirty="0">
                <a:solidFill>
                  <a:srgbClr val="FF33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90600" y="1600200"/>
            <a:ext cx="3352800" cy="4953000"/>
            <a:chOff x="720" y="1296"/>
            <a:chExt cx="1367" cy="2542"/>
          </a:xfrm>
        </p:grpSpPr>
        <p:sp>
          <p:nvSpPr>
            <p:cNvPr id="21523" name="AutoShape 4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4" name="AutoShape 5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5" name="AutoShape 6"/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9BCFF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6" name="AutoShape 7"/>
            <p:cNvSpPr>
              <a:spLocks noChangeArrowheads="1"/>
            </p:cNvSpPr>
            <p:nvPr/>
          </p:nvSpPr>
          <p:spPr bwMode="gray">
            <a:xfrm>
              <a:off x="751" y="1531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BEE0F7"/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7" name="AutoShape 8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8" name="AutoShape 9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21532" name="Oval 11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ru-RU"/>
              </a:p>
            </p:txBody>
          </p:sp>
          <p:sp>
            <p:nvSpPr>
              <p:cNvPr id="21533" name="Oval 12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ru-RU"/>
              </a:p>
            </p:txBody>
          </p:sp>
          <p:sp>
            <p:nvSpPr>
              <p:cNvPr id="21534" name="Oval 13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ru-RU"/>
              </a:p>
            </p:txBody>
          </p:sp>
          <p:sp>
            <p:nvSpPr>
              <p:cNvPr id="21535" name="Oval 14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ru-RU"/>
              </a:p>
            </p:txBody>
          </p:sp>
          <p:sp>
            <p:nvSpPr>
              <p:cNvPr id="21536" name="Oval 15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horz" wrap="none" anchor="ctr"/>
              <a:lstStyle/>
              <a:p>
                <a:pPr algn="ctr"/>
                <a:r>
                  <a:rPr lang="ru-RU" sz="2400" b="1" dirty="0" smtClean="0"/>
                  <a:t>1</a:t>
                </a:r>
                <a:endParaRPr lang="ru-RU" sz="2400" b="1" dirty="0"/>
              </a:p>
            </p:txBody>
          </p:sp>
        </p:grpSp>
        <p:sp>
          <p:nvSpPr>
            <p:cNvPr id="21530" name="Text Box 16"/>
            <p:cNvSpPr txBox="1">
              <a:spLocks noChangeArrowheads="1"/>
            </p:cNvSpPr>
            <p:nvPr/>
          </p:nvSpPr>
          <p:spPr bwMode="gray">
            <a:xfrm>
              <a:off x="1350" y="1354"/>
              <a:ext cx="75" cy="19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531" name="Text Box 17"/>
            <p:cNvSpPr txBox="1">
              <a:spLocks noChangeArrowheads="1"/>
            </p:cNvSpPr>
            <p:nvPr/>
          </p:nvSpPr>
          <p:spPr bwMode="gray">
            <a:xfrm>
              <a:off x="751" y="1648"/>
              <a:ext cx="1296" cy="159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800" dirty="0" smtClean="0">
                  <a:solidFill>
                    <a:schemeClr val="bg1"/>
                  </a:solidFill>
                </a:rPr>
                <a:t>извлечение знаний на основе онтологических моделей и энциклопедических справочных систем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4876800" y="1600200"/>
            <a:ext cx="3200400" cy="4876800"/>
            <a:chOff x="2208" y="1296"/>
            <a:chExt cx="1365" cy="2542"/>
          </a:xfrm>
        </p:grpSpPr>
        <p:sp>
          <p:nvSpPr>
            <p:cNvPr id="21510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11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12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13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14" name="Oval 23"/>
            <p:cNvSpPr>
              <a:spLocks noChangeArrowheads="1"/>
            </p:cNvSpPr>
            <p:nvPr/>
          </p:nvSpPr>
          <p:spPr bwMode="gray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1515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1516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1517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1518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r>
                <a:rPr lang="ru-RU" sz="2400" b="1" dirty="0" smtClean="0"/>
                <a:t>2</a:t>
              </a:r>
              <a:endParaRPr lang="ru-RU" sz="2400" b="1" dirty="0"/>
            </a:p>
          </p:txBody>
        </p:sp>
        <p:sp>
          <p:nvSpPr>
            <p:cNvPr id="21519" name="Text Box 28"/>
            <p:cNvSpPr txBox="1">
              <a:spLocks noChangeArrowheads="1"/>
            </p:cNvSpPr>
            <p:nvPr/>
          </p:nvSpPr>
          <p:spPr bwMode="gray">
            <a:xfrm>
              <a:off x="2836" y="1354"/>
              <a:ext cx="79" cy="19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520" name="Text Box 29"/>
            <p:cNvSpPr txBox="1">
              <a:spLocks noChangeArrowheads="1"/>
            </p:cNvSpPr>
            <p:nvPr/>
          </p:nvSpPr>
          <p:spPr bwMode="gray">
            <a:xfrm>
              <a:off x="2241" y="1653"/>
              <a:ext cx="1296" cy="16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800" dirty="0" smtClean="0">
                  <a:solidFill>
                    <a:schemeClr val="bg1"/>
                  </a:solidFill>
                </a:rPr>
                <a:t>извлечение знаний на основе </a:t>
              </a:r>
              <a:r>
                <a:rPr lang="en-US" sz="2800" dirty="0" smtClean="0">
                  <a:solidFill>
                    <a:schemeClr val="bg1"/>
                  </a:solidFill>
                </a:rPr>
                <a:t>case</a:t>
              </a:r>
              <a:r>
                <a:rPr lang="ru-RU" sz="2800" dirty="0" smtClean="0">
                  <a:solidFill>
                    <a:schemeClr val="bg1"/>
                  </a:solidFill>
                </a:rPr>
                <a:t>- моделей и прецедентов поисковых запросов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152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150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Повышение эффективности процедуры накопления знаний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267200"/>
            <a:ext cx="8686800" cy="2895600"/>
          </a:xfrm>
        </p:spPr>
        <p:txBody>
          <a:bodyPr/>
          <a:lstStyle/>
          <a:p>
            <a:r>
              <a:rPr lang="ru-RU" sz="3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ru-RU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4. </a:t>
            </a:r>
            <a:r>
              <a:rPr lang="ru-RU" sz="3600" dirty="0" smtClean="0"/>
              <a:t>Проблемы компьютерного моделирования сложных систем</a:t>
            </a:r>
            <a:r>
              <a:rPr lang="en-US" sz="4000" dirty="0" smtClean="0">
                <a:solidFill>
                  <a:schemeClr val="tx2"/>
                </a:solidFill>
              </a:rPr>
              <a:t/>
            </a:r>
            <a:br>
              <a:rPr lang="en-US" sz="4000" dirty="0" smtClean="0">
                <a:solidFill>
                  <a:schemeClr val="tx2"/>
                </a:solidFill>
              </a:rPr>
            </a:br>
            <a:r>
              <a:rPr lang="ru-RU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ru-RU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sz="2000" b="0" dirty="0" smtClean="0"/>
          </a:p>
        </p:txBody>
      </p:sp>
      <p:pic>
        <p:nvPicPr>
          <p:cNvPr id="1028" name="Picture 4" descr="Elk MINI_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27988" y="228600"/>
            <a:ext cx="11160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2947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pic>
        <p:nvPicPr>
          <p:cNvPr id="6" name="Picture 6" descr="https://developer.nvidia.com/sites/default/files/imagecache/nvidia_cuda_academic_center--center_imgset_single/Southern%20Fed%20Univ%20Logo%20-%20W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524000" cy="152400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3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8" y="1752"/>
              <a:ext cx="1290" cy="13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ru-RU" sz="2000" b="1" dirty="0" smtClean="0">
                  <a:solidFill>
                    <a:srgbClr val="FF0000"/>
                  </a:solidFill>
                </a:rPr>
                <a:t>Модель</a:t>
              </a:r>
              <a:r>
                <a:rPr lang="ru-RU" sz="2000" dirty="0" smtClean="0"/>
                <a:t> – представление объекта, системы или понятия в некоторой форме, отличной от реального существования, с целью изучения оригинала или воспроизведения его каких - либо свойств. </a:t>
              </a:r>
            </a:p>
            <a:p>
              <a:pPr algn="just"/>
              <a:r>
                <a:rPr lang="ru-RU" sz="2000" dirty="0" smtClean="0"/>
                <a:t>Модель может быть 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точной копией </a:t>
              </a:r>
              <a:r>
                <a:rPr lang="ru-RU" sz="2000" dirty="0" smtClean="0"/>
                <a:t>какого-либо объекта (хотя и в другом масштабе и из другого материала) или сохранять лишь часть значимых при постановке задачи его свойств. Во втором случае модель является 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абстракцией</a:t>
              </a:r>
              <a:r>
                <a:rPr lang="ru-RU" sz="2000" dirty="0" smtClean="0"/>
                <a:t> объекта .</a:t>
              </a:r>
              <a:endParaRPr lang="en-US" sz="1900" b="1" dirty="0">
                <a:solidFill>
                  <a:srgbClr val="FF0000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Понятие модели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3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682"/>
              <a:ext cx="1290" cy="14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ru-RU" sz="2000" b="1" kern="0" dirty="0" smtClean="0">
                  <a:solidFill>
                    <a:srgbClr val="FF0000"/>
                  </a:solidFill>
                </a:rPr>
                <a:t>Компьютерная модель </a:t>
              </a:r>
              <a:r>
                <a:rPr lang="ru-RU" sz="2000" kern="0" dirty="0" smtClean="0"/>
                <a:t>– компьютерная программа, работающая на отдельном компьютере,</a:t>
              </a:r>
            </a:p>
            <a:p>
              <a:r>
                <a:rPr lang="ru-RU" sz="2000" kern="0" dirty="0" smtClean="0"/>
                <a:t> суперкомпьютере или множестве взаимодействующих компьютеров (вычислительных узлов), реализующая представление объекта, системы или понятия в форме, отличной от реальной, но приближенной к алгоритмическому описанию, включающей и набор данных, характеризующих свойства системы и динамику их изменения со временем.</a:t>
              </a:r>
              <a:endParaRPr lang="en-US" sz="1900" b="1" kern="0" dirty="0">
                <a:solidFill>
                  <a:srgbClr val="FF0000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Компьютерная модель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3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786"/>
              <a:ext cx="1290" cy="13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ru-RU" sz="2400" b="1" dirty="0" smtClean="0">
                  <a:solidFill>
                    <a:srgbClr val="FF0000"/>
                  </a:solidFill>
                </a:rPr>
                <a:t>Компьютерное моделирование</a:t>
              </a:r>
              <a:r>
                <a:rPr lang="ru-RU" sz="2400" dirty="0" smtClean="0"/>
                <a:t> – это метод решения задачи анализа или синтеза сложной системы на основе использования ее компьютерной модели. </a:t>
              </a:r>
            </a:p>
            <a:p>
              <a:r>
                <a:rPr lang="ru-RU" sz="2400" dirty="0" smtClean="0"/>
                <a:t>Суть компьютерного моделирования заключена в получении количественных и качественных результатов на основе имеющейся модели</a:t>
              </a:r>
              <a:endParaRPr lang="en-US" sz="2400" b="1" kern="0" dirty="0">
                <a:solidFill>
                  <a:srgbClr val="FF0000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Компьютерное моделирование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Копия</a:t>
            </a:r>
            <a:endParaRPr lang="en-US" sz="3400" dirty="0" smtClean="0"/>
          </a:p>
        </p:txBody>
      </p:sp>
      <p:pic>
        <p:nvPicPr>
          <p:cNvPr id="782338" name="Picture 2" descr="http://edu.ascon.ru/bestmodels/60173/60173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399"/>
            <a:ext cx="9144000" cy="5638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Абстракция</a:t>
            </a:r>
            <a:endParaRPr lang="en-US" sz="3400" dirty="0" smtClean="0"/>
          </a:p>
        </p:txBody>
      </p:sp>
      <p:pic>
        <p:nvPicPr>
          <p:cNvPr id="774146" name="Picture 2" descr="http://spartakstadium.3dn.ru/newspost/447985_10151616253485548_6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Абстракция</a:t>
            </a:r>
            <a:endParaRPr lang="en-US" sz="3400" dirty="0" smtClean="0"/>
          </a:p>
        </p:txBody>
      </p:sp>
      <p:pic>
        <p:nvPicPr>
          <p:cNvPr id="781314" name="Picture 2" descr="http://spartakstadium.3dn.ru/nf/479316_1015161625278054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143999" cy="563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Абстракция</a:t>
            </a:r>
            <a:endParaRPr lang="en-US" sz="3400" dirty="0" smtClean="0"/>
          </a:p>
        </p:txBody>
      </p:sp>
      <p:pic>
        <p:nvPicPr>
          <p:cNvPr id="783362" name="Picture 2" descr="http://i055.radikal.ru/1106/48/d55dc253a5c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144000" cy="56257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92075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2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4400" b="1" dirty="0" smtClean="0"/>
                <a:t>Итог</a:t>
              </a:r>
              <a:r>
                <a:rPr lang="ru-RU" sz="4400" dirty="0" smtClean="0"/>
                <a:t>: Информационные технологии стали основой экономики развитых стран</a:t>
              </a:r>
              <a:endParaRPr lang="en-US" sz="4400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b="0" dirty="0" smtClean="0"/>
              <a:t>Эволюция информационных технологий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3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68" y="1578"/>
              <a:ext cx="1290" cy="17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ru-RU" sz="2400" b="1" dirty="0" smtClean="0">
                  <a:solidFill>
                    <a:srgbClr val="FF0000"/>
                  </a:solidFill>
                </a:rPr>
                <a:t>Системный анализ </a:t>
              </a:r>
              <a:r>
                <a:rPr lang="ru-RU" sz="2400" dirty="0" smtClean="0"/>
                <a:t>(направление кибернетики, общая теория систем), в котором доминирующая роль отводится системным аналитикам. </a:t>
              </a:r>
            </a:p>
            <a:p>
              <a:r>
                <a:rPr lang="ru-RU" sz="2400" dirty="0" smtClean="0"/>
                <a:t>В отличие от математического моделирования на ЭВМ, где методологической основой являются: исследование операций, теория математических моделей, теория принятия решений, теория игр и др.</a:t>
              </a: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Методология компьютерного моделирования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3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68" y="1578"/>
              <a:ext cx="1290" cy="17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ru-RU" sz="2400" i="1" dirty="0" smtClean="0">
                  <a:solidFill>
                    <a:srgbClr val="FF0000"/>
                  </a:solidFill>
                </a:rPr>
                <a:t>Центральной процедурой системного анализа является построение обобщенной модели, отражающей все факторы и взаимосвязи реальной системы</a:t>
              </a:r>
              <a:r>
                <a:rPr lang="ru-RU" sz="2400" dirty="0" smtClean="0">
                  <a:solidFill>
                    <a:srgbClr val="FF0000"/>
                  </a:solidFill>
                </a:rPr>
                <a:t>. </a:t>
              </a:r>
              <a:r>
                <a:rPr lang="ru-RU" sz="2400" b="1" dirty="0" smtClean="0">
                  <a:solidFill>
                    <a:srgbClr val="FF0000"/>
                  </a:solidFill>
                </a:rPr>
                <a:t>Предметом</a:t>
              </a:r>
              <a:r>
                <a:rPr lang="ru-RU" sz="2400" dirty="0" smtClean="0"/>
                <a:t> компьютерного моделирования может быть любая сложная система, любой объект или процесс. </a:t>
              </a:r>
              <a:r>
                <a:rPr lang="ru-RU" sz="2400" dirty="0" smtClean="0">
                  <a:solidFill>
                    <a:srgbClr val="FF0000"/>
                  </a:solidFill>
                </a:rPr>
                <a:t>Компьютерная модель должна отражать </a:t>
              </a:r>
              <a:r>
                <a:rPr lang="ru-RU" sz="2400" dirty="0" smtClean="0"/>
                <a:t>все свойства, основные факторы и взаимосвязи реальной сложной системы, критерии, ограничения.</a:t>
              </a:r>
              <a:endParaRPr lang="en-US" sz="2400" b="1" kern="0" dirty="0">
                <a:solidFill>
                  <a:srgbClr val="FF0000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Методология компьютерного моделирования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3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647"/>
              <a:ext cx="1290" cy="161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ru-RU" sz="2800" b="1" dirty="0" smtClean="0">
                  <a:solidFill>
                    <a:srgbClr val="FF0000"/>
                  </a:solidFill>
                </a:rPr>
                <a:t>Сложная система</a:t>
              </a:r>
              <a:r>
                <a:rPr lang="ru-RU" sz="2800" dirty="0" smtClean="0">
                  <a:solidFill>
                    <a:srgbClr val="FF0000"/>
                  </a:solidFill>
                </a:rPr>
                <a:t> </a:t>
              </a:r>
              <a:r>
                <a:rPr lang="ru-RU" sz="2800" dirty="0" smtClean="0"/>
                <a:t>— составной объект, части которого можно рассматривать как системы, закономерно объединенные в единое целое в соответствии с определенными принципами или связанные между собой заданными отношениями.</a:t>
              </a:r>
              <a:endParaRPr lang="en-US" sz="2800" b="1" kern="0" dirty="0">
                <a:solidFill>
                  <a:srgbClr val="FF0000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Сложная система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Циклический сценарий КМ</a:t>
            </a:r>
            <a:endParaRPr lang="en-US" sz="3400" dirty="0" smtClean="0"/>
          </a:p>
        </p:txBody>
      </p:sp>
      <p:pic>
        <p:nvPicPr>
          <p:cNvPr id="784386" name="Picture 2" descr="http://ok-t.ru/studopedia/baza11/3897296169768.files/image0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914400"/>
            <a:ext cx="9144001" cy="563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Схема процесса КМ</a:t>
            </a:r>
            <a:endParaRPr lang="en-US" sz="3400" dirty="0" smtClean="0"/>
          </a:p>
        </p:txBody>
      </p:sp>
      <p:pic>
        <p:nvPicPr>
          <p:cNvPr id="790530" name="Picture 2" descr="http://inf.1september.ru/2007/13/36-0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144000" cy="5669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КМ как метод исследования</a:t>
            </a:r>
            <a:endParaRPr lang="en-US" sz="3400" dirty="0" smtClean="0"/>
          </a:p>
        </p:txBody>
      </p:sp>
      <p:pic>
        <p:nvPicPr>
          <p:cNvPr id="792578" name="Picture 2" descr="http://nenuda.ru/nuda/190/189160/189160_html_36aa686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144000" cy="563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Проблемы компьютерного моделирования</a:t>
            </a:r>
            <a:endParaRPr lang="en-US" sz="3400" dirty="0" smtClean="0"/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4400"/>
            <a:ext cx="9144000" cy="563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3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68" y="1612"/>
              <a:ext cx="1290" cy="158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ru-RU" sz="2000" b="1" dirty="0" smtClean="0">
                  <a:solidFill>
                    <a:srgbClr val="FF0000"/>
                  </a:solidFill>
                </a:rPr>
                <a:t>Имитационное моделирование</a:t>
              </a:r>
              <a:r>
                <a:rPr lang="ru-RU" sz="2000" dirty="0" smtClean="0"/>
                <a:t> – один из видов компьютерного моделирования, использующий методологию системного анализа, центральной процедурой которого является построение обобщенной модели, отражающей все факторы реальной системы, в качестве же методологии исследования выступает вычислительный эксперимент.</a:t>
              </a:r>
            </a:p>
            <a:p>
              <a:r>
                <a:rPr lang="ru-RU" sz="2000" dirty="0" smtClean="0">
                  <a:solidFill>
                    <a:srgbClr val="FF0000"/>
                  </a:solidFill>
                </a:rPr>
                <a:t>Имитационное моделирование сложных систем применяется в управлении слабоструктурированными системами</a:t>
              </a:r>
              <a:r>
                <a:rPr lang="ru-RU" sz="2000" dirty="0" smtClean="0"/>
                <a:t>.</a:t>
              </a:r>
              <a:endParaRPr lang="en-US" sz="2000" b="1" kern="0" dirty="0">
                <a:solidFill>
                  <a:srgbClr val="FF0000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Имитационное моделирование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Основные подходы ИМ</a:t>
            </a:r>
            <a:endParaRPr lang="en-US" sz="3400" dirty="0" smtClean="0"/>
          </a:p>
        </p:txBody>
      </p:sp>
      <p:pic>
        <p:nvPicPr>
          <p:cNvPr id="5" name="Рисунок 4" descr="https://upload.wikimedia.org/wikipedia/commons/d/df/Different_simulation_methods%28rus%29.PNG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391400" cy="563562"/>
          </a:xfrm>
        </p:spPr>
        <p:txBody>
          <a:bodyPr/>
          <a:lstStyle/>
          <a:p>
            <a:r>
              <a:rPr lang="ru-RU" sz="3200" dirty="0" smtClean="0"/>
              <a:t>Модель распределения ресурсов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4362450" y="1027113"/>
            <a:ext cx="457200" cy="4413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492CFF4-C0FD-4E12-888C-420FF117E8DE}" type="slidenum">
              <a:rPr lang="ru-RU" smtClean="0"/>
              <a:pPr>
                <a:defRPr/>
              </a:pPr>
              <a:t>279</a:t>
            </a:fld>
            <a:endParaRPr lang="ru-RU"/>
          </a:p>
        </p:txBody>
      </p:sp>
      <p:pic>
        <p:nvPicPr>
          <p:cNvPr id="374786" name="Picture 2" descr="C:\Users\Kravchenko\Desktop\Сети_Петри\28918f3e1a6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527175"/>
            <a:ext cx="7776864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4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000" dirty="0" smtClean="0"/>
                <a:t>Ежегодные затраты компаний во всем мире на аппаратные средства, ПО, коммуникации и обслуживание – более </a:t>
              </a:r>
              <a:r>
                <a:rPr lang="ru-RU" sz="2000" dirty="0" smtClean="0">
                  <a:solidFill>
                    <a:srgbClr val="FF0000"/>
                  </a:solidFill>
                </a:rPr>
                <a:t>2 трлн. </a:t>
              </a:r>
              <a:r>
                <a:rPr lang="ru-RU" sz="2000" dirty="0" err="1" smtClean="0">
                  <a:solidFill>
                    <a:srgbClr val="FF0000"/>
                  </a:solidFill>
                </a:rPr>
                <a:t>долл</a:t>
              </a:r>
              <a:r>
                <a:rPr lang="ru-RU" sz="2000" dirty="0" smtClean="0">
                  <a:solidFill>
                    <a:srgbClr val="FF0000"/>
                  </a:solidFill>
                </a:rPr>
                <a:t> (более 50%)</a:t>
              </a:r>
              <a:r>
                <a:rPr lang="ru-RU" sz="2000" dirty="0" smtClean="0"/>
                <a:t>.</a:t>
              </a:r>
            </a:p>
            <a:p>
              <a:pPr algn="ctr"/>
              <a:r>
                <a:rPr lang="ru-RU" sz="2000" dirty="0" smtClean="0">
                  <a:solidFill>
                    <a:srgbClr val="FF0000"/>
                  </a:solidFill>
                </a:rPr>
                <a:t>Ошибочное мнение</a:t>
              </a:r>
              <a:r>
                <a:rPr lang="ru-RU" sz="2000" dirty="0" smtClean="0"/>
                <a:t> – </a:t>
              </a:r>
              <a:r>
                <a:rPr lang="ru-RU" sz="2000" b="1" dirty="0" smtClean="0"/>
                <a:t>по мере развития и роста доступности ИТ их стратегическая значимость также возрастает!?</a:t>
              </a:r>
            </a:p>
            <a:p>
              <a:pPr algn="ctr"/>
              <a:r>
                <a:rPr lang="ru-RU" sz="2000" dirty="0" smtClean="0">
                  <a:solidFill>
                    <a:srgbClr val="FF0000"/>
                  </a:solidFill>
                </a:rPr>
                <a:t>На самом деле </a:t>
              </a:r>
              <a:r>
                <a:rPr lang="ru-RU" sz="2000" dirty="0" smtClean="0"/>
                <a:t>– </a:t>
              </a:r>
              <a:r>
                <a:rPr lang="ru-RU" sz="2000" b="1" dirty="0" smtClean="0"/>
                <a:t>вы имеете преимущество перед конкурентами только в том случае, если обладаете чем-то, чего у них нет, или делаете что-то, чего они сделать не могут!!!</a:t>
              </a:r>
              <a:endParaRPr lang="en-US" sz="20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Переворот в сознаний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3200" dirty="0" smtClean="0"/>
              <a:t>(</a:t>
            </a:r>
            <a:r>
              <a:rPr lang="en-US" sz="3200" dirty="0" smtClean="0"/>
              <a:t>IT – commodity input)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391400" cy="563562"/>
          </a:xfrm>
        </p:spPr>
        <p:txBody>
          <a:bodyPr/>
          <a:lstStyle/>
          <a:p>
            <a:r>
              <a:rPr lang="ru-RU" dirty="0" smtClean="0"/>
              <a:t>Модель развития кризисной ситуации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4362450" y="1027113"/>
            <a:ext cx="457200" cy="4413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492CFF4-C0FD-4E12-888C-420FF117E8DE}" type="slidenum">
              <a:rPr lang="ru-RU" smtClean="0"/>
              <a:pPr>
                <a:defRPr/>
              </a:pPr>
              <a:t>280</a:t>
            </a:fld>
            <a:endParaRPr lang="ru-RU"/>
          </a:p>
        </p:txBody>
      </p:sp>
      <p:pic>
        <p:nvPicPr>
          <p:cNvPr id="375810" name="Picture 2" descr="C:\Users\Kravchenko\Desktop\Сети_Петри\image1275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4784"/>
            <a:ext cx="8794910" cy="47525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0"/>
            <a:ext cx="8534400" cy="758825"/>
          </a:xfrm>
        </p:spPr>
        <p:txBody>
          <a:bodyPr/>
          <a:lstStyle/>
          <a:p>
            <a:r>
              <a:rPr lang="ru-RU" sz="2800" dirty="0" smtClean="0"/>
              <a:t>Математическое моделирование на основе сетей Петри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4362450" y="1027113"/>
            <a:ext cx="457200" cy="4413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492CFF4-C0FD-4E12-888C-420FF117E8DE}" type="slidenum">
              <a:rPr lang="ru-RU" smtClean="0"/>
              <a:pPr>
                <a:defRPr/>
              </a:pPr>
              <a:t>281</a:t>
            </a:fld>
            <a:endParaRPr lang="ru-RU"/>
          </a:p>
        </p:txBody>
      </p:sp>
      <p:pic>
        <p:nvPicPr>
          <p:cNvPr id="376834" name="Picture 2" descr="C:\Users\Kravchenko\Desktop\Сети_Петри\1306000688_8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527175"/>
            <a:ext cx="8496944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391400" cy="563562"/>
          </a:xfrm>
        </p:spPr>
        <p:txBody>
          <a:bodyPr/>
          <a:lstStyle/>
          <a:p>
            <a:r>
              <a:rPr lang="ru-RU" sz="3200" dirty="0" smtClean="0"/>
              <a:t>Модель производственной линии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4362450" y="1027113"/>
            <a:ext cx="457200" cy="4413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492CFF4-C0FD-4E12-888C-420FF117E8DE}" type="slidenum">
              <a:rPr lang="ru-RU" smtClean="0"/>
              <a:pPr>
                <a:defRPr/>
              </a:pPr>
              <a:t>282</a:t>
            </a:fld>
            <a:endParaRPr lang="ru-RU"/>
          </a:p>
        </p:txBody>
      </p:sp>
      <p:pic>
        <p:nvPicPr>
          <p:cNvPr id="5" name="Picture 3" descr="C:\Users\Kravchenko\Desktop\Сети_Петри\64866-27_1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748" y="1527175"/>
            <a:ext cx="8005991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391400" cy="563562"/>
          </a:xfrm>
        </p:spPr>
        <p:txBody>
          <a:bodyPr/>
          <a:lstStyle/>
          <a:p>
            <a:r>
              <a:rPr lang="ru-RU" sz="2400" dirty="0" smtClean="0"/>
              <a:t>Моделирование открытия переходов при соблюдении условий (защита информации)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4362450" y="1027113"/>
            <a:ext cx="457200" cy="4413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492CFF4-C0FD-4E12-888C-420FF117E8DE}" type="slidenum">
              <a:rPr lang="ru-RU" smtClean="0"/>
              <a:pPr>
                <a:defRPr/>
              </a:pPr>
              <a:t>283</a:t>
            </a:fld>
            <a:endParaRPr lang="ru-RU"/>
          </a:p>
        </p:txBody>
      </p:sp>
      <p:pic>
        <p:nvPicPr>
          <p:cNvPr id="377858" name="Picture 2" descr="C:\Users\Kravchenko\Desktop\Сети_Петри\image058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84784"/>
            <a:ext cx="8280920" cy="46734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391400" cy="563562"/>
          </a:xfrm>
        </p:spPr>
        <p:txBody>
          <a:bodyPr/>
          <a:lstStyle/>
          <a:p>
            <a:r>
              <a:rPr lang="ru-RU" sz="2800" dirty="0" smtClean="0"/>
              <a:t>Моделирование программно-аппаратных систем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4362450" y="1027113"/>
            <a:ext cx="457200" cy="4413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492CFF4-C0FD-4E12-888C-420FF117E8DE}" type="slidenum">
              <a:rPr lang="ru-RU" smtClean="0"/>
              <a:pPr>
                <a:defRPr/>
              </a:pPr>
              <a:t>284</a:t>
            </a:fld>
            <a:endParaRPr lang="ru-RU"/>
          </a:p>
        </p:txBody>
      </p:sp>
      <p:pic>
        <p:nvPicPr>
          <p:cNvPr id="378882" name="Picture 2" descr="C:\Users\Kravchenko\Desktop\Сети_Петри\image001.gif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86347"/>
            <a:ext cx="8496944" cy="49590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0"/>
            <a:ext cx="8534400" cy="758825"/>
          </a:xfrm>
        </p:spPr>
        <p:txBody>
          <a:bodyPr/>
          <a:lstStyle/>
          <a:p>
            <a:r>
              <a:rPr lang="ru-RU" sz="2800" dirty="0" smtClean="0"/>
              <a:t>Анализ многопоточного программного обеспечения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4362450" y="1027113"/>
            <a:ext cx="457200" cy="4413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492CFF4-C0FD-4E12-888C-420FF117E8DE}" type="slidenum">
              <a:rPr lang="ru-RU" smtClean="0"/>
              <a:pPr>
                <a:defRPr/>
              </a:pPr>
              <a:t>285</a:t>
            </a:fld>
            <a:endParaRPr lang="ru-RU"/>
          </a:p>
        </p:txBody>
      </p:sp>
      <p:pic>
        <p:nvPicPr>
          <p:cNvPr id="379906" name="Picture 2" descr="C:\Users\Kravchenko\Desktop\Сети_Петри\26704_html_55e70d05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1"/>
            <a:ext cx="8496944" cy="47525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391400" cy="563562"/>
          </a:xfrm>
        </p:spPr>
        <p:txBody>
          <a:bodyPr/>
          <a:lstStyle/>
          <a:p>
            <a:r>
              <a:rPr lang="ru-RU" dirty="0" smtClean="0"/>
              <a:t>Экономические модели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4362450" y="1027113"/>
            <a:ext cx="457200" cy="4413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492CFF4-C0FD-4E12-888C-420FF117E8DE}" type="slidenum">
              <a:rPr lang="ru-RU" smtClean="0"/>
              <a:pPr>
                <a:defRPr/>
              </a:pPr>
              <a:t>286</a:t>
            </a:fld>
            <a:endParaRPr lang="ru-RU"/>
          </a:p>
        </p:txBody>
      </p:sp>
      <p:pic>
        <p:nvPicPr>
          <p:cNvPr id="380930" name="Picture 2" descr="C:\Users\Kravchenko\Desktop\Сети_Петри\Image294-1.gif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1" y="1412776"/>
            <a:ext cx="8772343" cy="48965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267200"/>
            <a:ext cx="8686800" cy="2895600"/>
          </a:xfrm>
        </p:spPr>
        <p:txBody>
          <a:bodyPr/>
          <a:lstStyle/>
          <a:p>
            <a:r>
              <a:rPr lang="ru-RU" sz="3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US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r>
              <a:rPr lang="ru-RU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  <a:r>
              <a:rPr lang="ru-RU" sz="3600" dirty="0" smtClean="0"/>
              <a:t>Развитие технологий проектирования систем</a:t>
            </a:r>
            <a:r>
              <a:rPr lang="en-US" sz="4000" dirty="0" smtClean="0">
                <a:solidFill>
                  <a:schemeClr val="tx2"/>
                </a:solidFill>
              </a:rPr>
              <a:t/>
            </a:r>
            <a:br>
              <a:rPr lang="en-US" sz="4000" dirty="0" smtClean="0">
                <a:solidFill>
                  <a:schemeClr val="tx2"/>
                </a:solidFill>
              </a:rPr>
            </a:br>
            <a:r>
              <a:rPr lang="ru-RU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ru-RU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sz="2000" b="0" dirty="0" smtClean="0"/>
          </a:p>
        </p:txBody>
      </p:sp>
      <p:pic>
        <p:nvPicPr>
          <p:cNvPr id="1028" name="Picture 4" descr="Elk MINI_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27988" y="228600"/>
            <a:ext cx="11160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2947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pic>
        <p:nvPicPr>
          <p:cNvPr id="6" name="Picture 6" descr="https://developer.nvidia.com/sites/default/files/imagecache/nvidia_cuda_academic_center--center_imgset_single/Southern%20Fed%20Univ%20Logo%20-%20W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524000" cy="152400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3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8" y="1752"/>
              <a:ext cx="1290" cy="14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ru-RU" sz="2000" dirty="0" smtClean="0">
                  <a:solidFill>
                    <a:srgbClr val="0033CC"/>
                  </a:solidFill>
                </a:rPr>
                <a:t>Системное мышление опирается на 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связность, взаимоотношения и контекст</a:t>
              </a:r>
              <a:r>
                <a:rPr lang="ru-RU" sz="2000" dirty="0" smtClean="0">
                  <a:solidFill>
                    <a:srgbClr val="FF0000"/>
                  </a:solidFill>
                </a:rPr>
                <a:t>. </a:t>
              </a:r>
            </a:p>
            <a:p>
              <a:pPr algn="just"/>
              <a:r>
                <a:rPr lang="ru-RU" sz="2000" dirty="0" smtClean="0">
                  <a:solidFill>
                    <a:srgbClr val="0033CC"/>
                  </a:solidFill>
                </a:rPr>
                <a:t>Главными свойствами системы являются 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свойства целого, которыми не обладает ни одна из частей</a:t>
              </a:r>
              <a:r>
                <a:rPr lang="ru-RU" sz="2000" dirty="0" smtClean="0">
                  <a:solidFill>
                    <a:srgbClr val="0033CC"/>
                  </a:solidFill>
                </a:rPr>
                <a:t>.</a:t>
              </a:r>
            </a:p>
            <a:p>
              <a:pPr algn="just"/>
              <a:r>
                <a:rPr lang="ru-RU" sz="2000" b="1" dirty="0" smtClean="0">
                  <a:solidFill>
                    <a:srgbClr val="FF0000"/>
                  </a:solidFill>
                </a:rPr>
                <a:t>Систему нельзя понять с помощью анализа!</a:t>
              </a:r>
            </a:p>
            <a:p>
              <a:pPr algn="just"/>
              <a:r>
                <a:rPr lang="ru-RU" sz="2000" b="1" dirty="0" smtClean="0">
                  <a:solidFill>
                    <a:srgbClr val="3621B5"/>
                  </a:solidFill>
                </a:rPr>
                <a:t>Свойства частей могут быть выведены только из организации целого, поэтому 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системное мышление строится на принципах организации.</a:t>
              </a:r>
            </a:p>
            <a:p>
              <a:pPr algn="just"/>
              <a:r>
                <a:rPr lang="ru-RU" sz="2400" b="1" u="sng" dirty="0" smtClean="0">
                  <a:solidFill>
                    <a:srgbClr val="FF0000"/>
                  </a:solidFill>
                </a:rPr>
                <a:t>Системное мышление – </a:t>
              </a:r>
              <a:r>
                <a:rPr lang="ru-RU" sz="2400" b="1" u="sng" dirty="0" err="1" smtClean="0">
                  <a:solidFill>
                    <a:srgbClr val="FF0000"/>
                  </a:solidFill>
                </a:rPr>
                <a:t>контекстуально</a:t>
              </a:r>
              <a:r>
                <a:rPr lang="ru-RU" sz="2000" b="1" dirty="0" smtClean="0">
                  <a:solidFill>
                    <a:srgbClr val="0033CC"/>
                  </a:solidFill>
                </a:rPr>
                <a:t>, т.е. противоположно аналитическому мышлению.</a:t>
              </a:r>
              <a:endParaRPr lang="en-US" sz="1900" b="1" dirty="0">
                <a:solidFill>
                  <a:srgbClr val="0033CC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Системное мышление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3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8" y="1647"/>
              <a:ext cx="1290" cy="158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ru-RU" sz="2000" dirty="0" smtClean="0">
                  <a:solidFill>
                    <a:srgbClr val="0033CC"/>
                  </a:solidFill>
                </a:rPr>
                <a:t>Квантовая теория заставила физиков принять тот факт, что </a:t>
              </a:r>
              <a:r>
                <a:rPr lang="ru-RU" sz="2000" dirty="0" smtClean="0">
                  <a:solidFill>
                    <a:srgbClr val="FF0000"/>
                  </a:solidFill>
                </a:rPr>
                <a:t>твердые материальные объекты классической физики на субатомном уровне разлагаются на </a:t>
              </a:r>
              <a:r>
                <a:rPr lang="ru-RU" sz="2000" dirty="0" err="1" smtClean="0">
                  <a:solidFill>
                    <a:srgbClr val="FF0000"/>
                  </a:solidFill>
                </a:rPr>
                <a:t>волноподобные</a:t>
              </a:r>
              <a:r>
                <a:rPr lang="ru-RU" sz="2000" dirty="0" smtClean="0">
                  <a:solidFill>
                    <a:srgbClr val="FF0000"/>
                  </a:solidFill>
                </a:rPr>
                <a:t> вероятностные паттерны</a:t>
              </a:r>
              <a:r>
                <a:rPr lang="ru-RU" sz="2000" dirty="0" smtClean="0">
                  <a:solidFill>
                    <a:srgbClr val="0033CC"/>
                  </a:solidFill>
                </a:rPr>
                <a:t>. Более того, эти паттерны представляют не вероятности объектов, а вероятности взаимосвязей. </a:t>
              </a:r>
              <a:r>
                <a:rPr lang="ru-RU" sz="2000" dirty="0" smtClean="0">
                  <a:solidFill>
                    <a:srgbClr val="FF0000"/>
                  </a:solidFill>
                </a:rPr>
                <a:t>Субатомные частицы как изолированные сущности бессмысленны</a:t>
              </a:r>
              <a:r>
                <a:rPr lang="ru-RU" sz="2000" dirty="0" smtClean="0">
                  <a:solidFill>
                    <a:srgbClr val="0033CC"/>
                  </a:solidFill>
                </a:rPr>
                <a:t>, они могут быть понятны лишь как взаимосвязи. Т.е. </a:t>
              </a:r>
              <a:r>
                <a:rPr lang="ru-RU" sz="2000" dirty="0" smtClean="0">
                  <a:solidFill>
                    <a:srgbClr val="FF0000"/>
                  </a:solidFill>
                </a:rPr>
                <a:t>природа не демонстрирует нам никаких изолированных строительных блоков</a:t>
              </a:r>
              <a:r>
                <a:rPr lang="ru-RU" sz="2000" dirty="0" smtClean="0">
                  <a:solidFill>
                    <a:srgbClr val="0033CC"/>
                  </a:solidFill>
                </a:rPr>
                <a:t>. </a:t>
              </a:r>
            </a:p>
            <a:p>
              <a:pPr algn="just"/>
              <a:r>
                <a:rPr lang="ru-RU" sz="2000" b="1" dirty="0" smtClean="0">
                  <a:solidFill>
                    <a:srgbClr val="0033CC"/>
                  </a:solidFill>
                </a:rPr>
                <a:t>Целое определяет поведение частей.</a:t>
              </a:r>
              <a:endParaRPr lang="en-US" sz="1900" b="1" dirty="0">
                <a:solidFill>
                  <a:srgbClr val="0033CC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Системное мышление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4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000" dirty="0" smtClean="0">
                  <a:solidFill>
                    <a:srgbClr val="FF0000"/>
                  </a:solidFill>
                </a:rPr>
                <a:t>Дифференциация</a:t>
              </a:r>
              <a:r>
                <a:rPr lang="ru-RU" sz="2000" dirty="0" smtClean="0"/>
                <a:t> – главная цель и показатель эффективности любого стратегического планирования.</a:t>
              </a:r>
            </a:p>
            <a:p>
              <a:pPr algn="ctr"/>
              <a:r>
                <a:rPr lang="ru-RU" sz="2000" b="1" dirty="0" smtClean="0"/>
                <a:t>Функциональная и структурная дифференциации могут дать возможность компаниям в сфере </a:t>
              </a:r>
              <a:r>
                <a:rPr lang="en-US" sz="2000" b="1" dirty="0" smtClean="0"/>
                <a:t>IT</a:t>
              </a:r>
              <a:r>
                <a:rPr lang="ru-RU" sz="2000" b="1" dirty="0" smtClean="0"/>
                <a:t> уйти от губительных последствий ценовой конкуренции.</a:t>
              </a:r>
            </a:p>
            <a:p>
              <a:pPr algn="ctr"/>
              <a:r>
                <a:rPr lang="ru-RU" sz="2000" b="1" dirty="0" smtClean="0"/>
                <a:t>Принципиально важно отличать товарные общедоступные ресурсы (</a:t>
              </a:r>
              <a:r>
                <a:rPr lang="en-US" sz="2000" dirty="0" smtClean="0">
                  <a:solidFill>
                    <a:srgbClr val="FF0000"/>
                  </a:solidFill>
                </a:rPr>
                <a:t>commodity input</a:t>
              </a:r>
              <a:r>
                <a:rPr lang="ru-RU" sz="2000" dirty="0" smtClean="0"/>
                <a:t>) </a:t>
              </a:r>
              <a:r>
                <a:rPr lang="ru-RU" sz="2000" b="1" dirty="0" smtClean="0"/>
                <a:t>от ресурсов, способных создать преимущества</a:t>
              </a:r>
              <a:endParaRPr lang="en-US" sz="20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Стратегический подход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3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8" y="1508"/>
              <a:ext cx="1290" cy="17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ru-RU" sz="2000" dirty="0" smtClean="0">
                  <a:solidFill>
                    <a:srgbClr val="0033CC"/>
                  </a:solidFill>
                </a:rPr>
                <a:t>Христиан фон </a:t>
              </a:r>
              <a:r>
                <a:rPr lang="ru-RU" sz="2000" dirty="0" err="1" smtClean="0">
                  <a:solidFill>
                    <a:srgbClr val="0033CC"/>
                  </a:solidFill>
                </a:rPr>
                <a:t>Эренфельс</a:t>
              </a:r>
              <a:r>
                <a:rPr lang="ru-RU" sz="2000" dirty="0" smtClean="0">
                  <a:solidFill>
                    <a:srgbClr val="0033CC"/>
                  </a:solidFill>
                </a:rPr>
                <a:t> впервые использовал термин </a:t>
              </a:r>
              <a:r>
                <a:rPr lang="ru-RU" sz="2000" dirty="0" err="1" smtClean="0">
                  <a:solidFill>
                    <a:srgbClr val="0033CC"/>
                  </a:solidFill>
                </a:rPr>
                <a:t>гештальт</a:t>
              </a:r>
              <a:r>
                <a:rPr lang="ru-RU" sz="2000" dirty="0" smtClean="0">
                  <a:solidFill>
                    <a:srgbClr val="0033CC"/>
                  </a:solidFill>
                </a:rPr>
                <a:t> (</a:t>
              </a:r>
              <a:r>
                <a:rPr lang="en-US" sz="2000" dirty="0" smtClean="0">
                  <a:solidFill>
                    <a:srgbClr val="0033CC"/>
                  </a:solidFill>
                </a:rPr>
                <a:t>gestalt)</a:t>
              </a:r>
              <a:r>
                <a:rPr lang="ru-RU" sz="2000" dirty="0" smtClean="0">
                  <a:solidFill>
                    <a:srgbClr val="0033CC"/>
                  </a:solidFill>
                </a:rPr>
                <a:t> для обозначения 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нередуцируемого </a:t>
              </a:r>
              <a:r>
                <a:rPr lang="ru-RU" sz="2000" b="1" dirty="0" err="1" smtClean="0">
                  <a:solidFill>
                    <a:srgbClr val="FF0000"/>
                  </a:solidFill>
                </a:rPr>
                <a:t>перцептуального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 паттерна.</a:t>
              </a:r>
            </a:p>
            <a:p>
              <a:pPr algn="just"/>
              <a:r>
                <a:rPr lang="ru-RU" sz="2000" dirty="0" err="1" smtClean="0">
                  <a:solidFill>
                    <a:srgbClr val="0033CC"/>
                  </a:solidFill>
                </a:rPr>
                <a:t>Эренфельс</a:t>
              </a:r>
              <a:r>
                <a:rPr lang="ru-RU" sz="2000" dirty="0" smtClean="0">
                  <a:solidFill>
                    <a:srgbClr val="0033CC"/>
                  </a:solidFill>
                </a:rPr>
                <a:t> утверждал, что </a:t>
              </a:r>
              <a:r>
                <a:rPr lang="ru-RU" sz="2000" dirty="0" smtClean="0">
                  <a:solidFill>
                    <a:srgbClr val="FF0000"/>
                  </a:solidFill>
                </a:rPr>
                <a:t>в </a:t>
              </a:r>
              <a:r>
                <a:rPr lang="ru-RU" sz="2000" dirty="0" err="1" smtClean="0">
                  <a:solidFill>
                    <a:srgbClr val="FF0000"/>
                  </a:solidFill>
                </a:rPr>
                <a:t>гештальте</a:t>
              </a:r>
              <a:r>
                <a:rPr lang="ru-RU" sz="2000" dirty="0" smtClean="0">
                  <a:solidFill>
                    <a:srgbClr val="FF0000"/>
                  </a:solidFill>
                </a:rPr>
                <a:t> целое превышает сумму своих частей.</a:t>
              </a:r>
            </a:p>
            <a:p>
              <a:pPr algn="just"/>
              <a:r>
                <a:rPr lang="ru-RU" sz="2000" dirty="0" err="1" smtClean="0">
                  <a:solidFill>
                    <a:srgbClr val="0033CC"/>
                  </a:solidFill>
                </a:rPr>
                <a:t>Гештальт-психологи</a:t>
              </a:r>
              <a:r>
                <a:rPr lang="ru-RU" sz="2000" dirty="0" smtClean="0">
                  <a:solidFill>
                    <a:srgbClr val="0033CC"/>
                  </a:solidFill>
                </a:rPr>
                <a:t> видели в существовании нередуцируемых целых ключевой аспект восприятия. Они утверждали, что </a:t>
              </a:r>
              <a:r>
                <a:rPr lang="ru-RU" sz="2000" dirty="0" smtClean="0">
                  <a:solidFill>
                    <a:srgbClr val="FF0000"/>
                  </a:solidFill>
                </a:rPr>
                <a:t>живые организмы воспринимают вещи не как изолированные элементы, а как интегрированные </a:t>
              </a:r>
              <a:r>
                <a:rPr lang="ru-RU" sz="2000" dirty="0" err="1" smtClean="0">
                  <a:solidFill>
                    <a:srgbClr val="FF0000"/>
                  </a:solidFill>
                </a:rPr>
                <a:t>перцептуальные</a:t>
              </a:r>
              <a:r>
                <a:rPr lang="ru-RU" sz="2000" dirty="0" smtClean="0">
                  <a:solidFill>
                    <a:srgbClr val="FF0000"/>
                  </a:solidFill>
                </a:rPr>
                <a:t> паттерны – 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значимые организационные целостности</a:t>
              </a:r>
              <a:r>
                <a:rPr lang="ru-RU" sz="2000" dirty="0" smtClean="0">
                  <a:solidFill>
                    <a:srgbClr val="FF0000"/>
                  </a:solidFill>
                </a:rPr>
                <a:t>.</a:t>
              </a:r>
              <a:endParaRPr lang="en-US" sz="1900" dirty="0">
                <a:solidFill>
                  <a:srgbClr val="FF0000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err="1" smtClean="0"/>
              <a:t>Гештальт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Company  Logo</a:t>
            </a:r>
            <a:endParaRPr lang="en-US"/>
          </a:p>
        </p:txBody>
      </p:sp>
      <p:sp>
        <p:nvSpPr>
          <p:cNvPr id="753666" name="AutoShape 2" descr="https://img.artlebedev.ru/everything/binbank/binbank-pattern-wb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53668" name="Picture 4" descr="https://img.artlebedev.ru/everything/binbank/binbank-pattern-wb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942499"/>
            <a:ext cx="8839200" cy="557974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295400" y="2286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solidFill>
                  <a:schemeClr val="bg1"/>
                </a:solidFill>
              </a:rPr>
              <a:t>Пример паттерна</a:t>
            </a:r>
            <a:endParaRPr lang="ru-RU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3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752"/>
              <a:ext cx="1290" cy="10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ru-RU" sz="2400" b="1" dirty="0" err="1" smtClean="0">
                  <a:solidFill>
                    <a:srgbClr val="FF0000"/>
                  </a:solidFill>
                </a:rPr>
                <a:t>Па́ттерн</a:t>
              </a:r>
              <a:r>
                <a:rPr lang="ru-RU" sz="2400" dirty="0" smtClean="0"/>
                <a:t> — схема-образ, действующая как посредствующее представление, или чувственное понятие, благодаря которому в режиме одновременности восприятия и мышления выявляются закономерности, как они существуют в природе и обществе.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Паттерн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3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23" y="1752"/>
              <a:ext cx="1320" cy="13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ru-RU" sz="2400" dirty="0" smtClean="0"/>
                <a:t>Шаблон проектирования или </a:t>
              </a:r>
              <a:r>
                <a:rPr lang="ru-RU" sz="2400" b="1" dirty="0" smtClean="0"/>
                <a:t>паттерн</a:t>
              </a:r>
              <a:r>
                <a:rPr lang="ru-RU" sz="2400" dirty="0" smtClean="0"/>
                <a:t> (англ. </a:t>
              </a:r>
              <a:r>
                <a:rPr lang="ru-RU" sz="2400" dirty="0" err="1" smtClean="0">
                  <a:solidFill>
                    <a:srgbClr val="FF0000"/>
                  </a:solidFill>
                </a:rPr>
                <a:t>design</a:t>
              </a:r>
              <a:r>
                <a:rPr lang="ru-RU" sz="2400" dirty="0" smtClean="0">
                  <a:solidFill>
                    <a:srgbClr val="FF0000"/>
                  </a:solidFill>
                </a:rPr>
                <a:t> </a:t>
              </a:r>
              <a:r>
                <a:rPr lang="ru-RU" sz="2400" b="1" dirty="0" err="1" smtClean="0">
                  <a:solidFill>
                    <a:srgbClr val="FF0000"/>
                  </a:solidFill>
                </a:rPr>
                <a:t>pattern</a:t>
              </a:r>
              <a:r>
                <a:rPr lang="ru-RU" sz="2400" dirty="0" smtClean="0"/>
                <a:t>) </a:t>
              </a:r>
              <a:r>
                <a:rPr lang="ru-RU" sz="2400" b="1" dirty="0" smtClean="0"/>
                <a:t>в</a:t>
              </a:r>
              <a:r>
                <a:rPr lang="ru-RU" sz="2400" dirty="0" smtClean="0"/>
                <a:t> разработке программного обеспечения — </a:t>
              </a:r>
              <a:r>
                <a:rPr lang="ru-RU" sz="2400" dirty="0" err="1" smtClean="0"/>
                <a:t>повторимая</a:t>
              </a:r>
              <a:r>
                <a:rPr lang="ru-RU" sz="2400" dirty="0" smtClean="0"/>
                <a:t> архитектурная конструкция.</a:t>
              </a:r>
            </a:p>
            <a:p>
              <a:r>
                <a:rPr lang="ru-RU" sz="2400" dirty="0" smtClean="0">
                  <a:solidFill>
                    <a:srgbClr val="FF0000"/>
                  </a:solidFill>
                </a:rPr>
                <a:t>Паттерн программирования </a:t>
              </a:r>
              <a:r>
                <a:rPr lang="ru-RU" sz="2400" dirty="0" smtClean="0"/>
                <a:t>- это независимая от языка стратегия решения проблем при разработке средствами ООП.</a:t>
              </a:r>
            </a:p>
            <a:p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Паттерн в программировании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3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786"/>
              <a:ext cx="1320" cy="12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ru-RU" sz="2400" dirty="0" smtClean="0">
                  <a:solidFill>
                    <a:srgbClr val="FF0000"/>
                  </a:solidFill>
                </a:rPr>
                <a:t>Паттерны проектирования упрощают повторное использование удачных проектных и архитектурных решений</a:t>
              </a:r>
              <a:r>
                <a:rPr lang="ru-RU" sz="2400" dirty="0" smtClean="0"/>
                <a:t>. Представление прошедших проверку временем методик в виде паттернов проектирования облегчает доступ к ним со стороны разработчиков новых систем. 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Паттерн в проектировании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3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8" y="1752"/>
              <a:ext cx="1320" cy="12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ru-RU" sz="2200" dirty="0" smtClean="0"/>
                <a:t>С помощью паттернов можно </a:t>
              </a:r>
              <a:r>
                <a:rPr lang="ru-RU" sz="2200" dirty="0" smtClean="0">
                  <a:solidFill>
                    <a:srgbClr val="FF0000"/>
                  </a:solidFill>
                </a:rPr>
                <a:t>улучшить качество документации и сопровождения существующих систем, позволяя явно описать взаимодействия классов и объектов, а также причины, по которым система была построена так, а не иначе</a:t>
              </a:r>
              <a:r>
                <a:rPr lang="ru-RU" sz="2200" dirty="0" smtClean="0"/>
                <a:t>. Проще говоря, паттерны проектирования дают </a:t>
              </a:r>
              <a:r>
                <a:rPr lang="ru-RU" sz="2200" dirty="0" err="1" smtClean="0"/>
                <a:t>разработчику</a:t>
              </a:r>
              <a:r>
                <a:rPr lang="ru-RU" sz="2200" dirty="0" smtClean="0"/>
                <a:t> возможность быстрее найти «</a:t>
              </a:r>
              <a:r>
                <a:rPr lang="ru-RU" sz="2200" b="1" dirty="0" smtClean="0"/>
                <a:t>правильный</a:t>
              </a:r>
              <a:r>
                <a:rPr lang="ru-RU" sz="2200" dirty="0" smtClean="0"/>
                <a:t>» путь.</a:t>
              </a:r>
              <a:endParaRPr lang="en-US" sz="2200" b="1" dirty="0">
                <a:solidFill>
                  <a:srgbClr val="FF0000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Паттерн в проектировании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3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543"/>
              <a:ext cx="1290" cy="17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ru-RU" sz="2000" dirty="0" smtClean="0">
                  <a:solidFill>
                    <a:srgbClr val="0033CC"/>
                  </a:solidFill>
                </a:rPr>
                <a:t>Экология обогатила зарождающееся системное мышление, введя два новых понятия – 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сообщество и сеть. </a:t>
              </a:r>
              <a:r>
                <a:rPr lang="ru-RU" sz="2000" dirty="0" smtClean="0">
                  <a:solidFill>
                    <a:srgbClr val="0033CC"/>
                  </a:solidFill>
                </a:rPr>
                <a:t>Схематично </a:t>
              </a:r>
              <a:r>
                <a:rPr lang="ru-RU" sz="2000" dirty="0" smtClean="0">
                  <a:solidFill>
                    <a:srgbClr val="FF0000"/>
                  </a:solidFill>
                </a:rPr>
                <a:t>можно изобразить экосистему в виде сети с несколькими узлами</a:t>
              </a:r>
              <a:r>
                <a:rPr lang="ru-RU" sz="2000" dirty="0" smtClean="0">
                  <a:solidFill>
                    <a:srgbClr val="0033CC"/>
                  </a:solidFill>
                </a:rPr>
                <a:t>. Каждый узел представляет собой организм. Т.е. </a:t>
              </a:r>
              <a:r>
                <a:rPr lang="ru-RU" sz="2000" dirty="0" smtClean="0">
                  <a:solidFill>
                    <a:srgbClr val="FF0000"/>
                  </a:solidFill>
                </a:rPr>
                <a:t>каждый узел при увеличении сам окажется сетью</a:t>
              </a:r>
              <a:r>
                <a:rPr lang="ru-RU" sz="2000" dirty="0" smtClean="0">
                  <a:solidFill>
                    <a:srgbClr val="0033CC"/>
                  </a:solidFill>
                </a:rPr>
                <a:t>. При этом в природе не существует «над» и «под», не существует иерархий. </a:t>
              </a:r>
              <a:r>
                <a:rPr lang="ru-RU" sz="2000" dirty="0" smtClean="0">
                  <a:solidFill>
                    <a:srgbClr val="FF0000"/>
                  </a:solidFill>
                </a:rPr>
                <a:t>Существуют лишь сети, вложенные в другие сети</a:t>
              </a:r>
              <a:r>
                <a:rPr lang="ru-RU" sz="2000" dirty="0" smtClean="0">
                  <a:solidFill>
                    <a:srgbClr val="0033CC"/>
                  </a:solidFill>
                </a:rPr>
                <a:t>.</a:t>
              </a:r>
            </a:p>
            <a:p>
              <a:pPr algn="just"/>
              <a:r>
                <a:rPr lang="ru-RU" sz="2000" b="1" dirty="0" smtClean="0">
                  <a:solidFill>
                    <a:srgbClr val="0033CC"/>
                  </a:solidFill>
                </a:rPr>
                <a:t>Пример, </a:t>
              </a:r>
              <a:r>
                <a:rPr lang="ru-RU" sz="2000" dirty="0" smtClean="0">
                  <a:solidFill>
                    <a:srgbClr val="0033CC"/>
                  </a:solidFill>
                </a:rPr>
                <a:t>пчелы и муравьи не могут выжить в изоляции, но в больших количествах ведут себя как клетки живого организма.</a:t>
              </a:r>
              <a:endParaRPr lang="en-US" sz="1900" b="1" dirty="0">
                <a:solidFill>
                  <a:srgbClr val="FF0000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Экология и системное мышление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Нижний колонтитул 3"/>
          <p:cNvSpPr txBox="1">
            <a:spLocks noGrp="1"/>
          </p:cNvSpPr>
          <p:nvPr/>
        </p:nvSpPr>
        <p:spPr bwMode="auto">
          <a:xfrm>
            <a:off x="7162800" y="6567488"/>
            <a:ext cx="1524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Company  Logo</a:t>
            </a:r>
          </a:p>
        </p:txBody>
      </p:sp>
      <p:sp>
        <p:nvSpPr>
          <p:cNvPr id="69673" name="AutoShape 41"/>
          <p:cNvSpPr>
            <a:spLocks noChangeArrowheads="1"/>
          </p:cNvSpPr>
          <p:nvPr/>
        </p:nvSpPr>
        <p:spPr bwMode="ltGray">
          <a:xfrm rot="5400000">
            <a:off x="-2428876" y="1481138"/>
            <a:ext cx="4824413" cy="47577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23556" name="AutoShape 42"/>
          <p:cNvSpPr>
            <a:spLocks noChangeArrowheads="1"/>
          </p:cNvSpPr>
          <p:nvPr/>
        </p:nvSpPr>
        <p:spPr bwMode="ltGray">
          <a:xfrm rot="5400000" flipH="1">
            <a:off x="-2023269" y="1962944"/>
            <a:ext cx="3986213" cy="38703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chemeClr val="accent1">
              <a:alpha val="36078"/>
            </a:schemeClr>
          </a:solidFill>
          <a:ln w="0" algn="ctr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endParaRPr lang="ru-RU" b="1">
              <a:solidFill>
                <a:schemeClr val="bg2"/>
              </a:solidFill>
            </a:endParaRPr>
          </a:p>
        </p:txBody>
      </p:sp>
      <p:sp>
        <p:nvSpPr>
          <p:cNvPr id="23557" name="AutoShape 43"/>
          <p:cNvSpPr>
            <a:spLocks noChangeArrowheads="1"/>
          </p:cNvSpPr>
          <p:nvPr/>
        </p:nvSpPr>
        <p:spPr bwMode="gray">
          <a:xfrm>
            <a:off x="1828800" y="5029200"/>
            <a:ext cx="7086600" cy="12954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ru-RU" b="1"/>
          </a:p>
        </p:txBody>
      </p:sp>
      <p:sp>
        <p:nvSpPr>
          <p:cNvPr id="23558" name="AutoShape 44"/>
          <p:cNvSpPr>
            <a:spLocks noChangeArrowheads="1"/>
          </p:cNvSpPr>
          <p:nvPr/>
        </p:nvSpPr>
        <p:spPr bwMode="gray">
          <a:xfrm>
            <a:off x="2209800" y="3886200"/>
            <a:ext cx="6934200" cy="10668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0" lvl="1" eaLnBrk="0" hangingPunct="0"/>
            <a:endParaRPr lang="ru-RU" dirty="0"/>
          </a:p>
          <a:p>
            <a:r>
              <a:rPr lang="ru-RU" b="1" dirty="0" smtClean="0">
                <a:solidFill>
                  <a:srgbClr val="0033CC"/>
                </a:solidFill>
              </a:rPr>
              <a:t> Системное мышление – контекстуальное мышление. </a:t>
            </a:r>
          </a:p>
          <a:p>
            <a:r>
              <a:rPr lang="ru-RU" b="1" dirty="0" smtClean="0">
                <a:solidFill>
                  <a:srgbClr val="0033CC"/>
                </a:solidFill>
              </a:rPr>
              <a:t>То, что мы называем частью, вообще не существует, – </a:t>
            </a:r>
          </a:p>
          <a:p>
            <a:r>
              <a:rPr lang="ru-RU" b="1" dirty="0" smtClean="0">
                <a:solidFill>
                  <a:srgbClr val="0033CC"/>
                </a:solidFill>
              </a:rPr>
              <a:t>это всего лишь паттерн а неделимой паутине отношений.</a:t>
            </a:r>
            <a:endParaRPr lang="ru-RU" dirty="0">
              <a:solidFill>
                <a:srgbClr val="0033CC"/>
              </a:solidFill>
            </a:endParaRPr>
          </a:p>
          <a:p>
            <a:pPr eaLnBrk="0" hangingPunct="0"/>
            <a:endParaRPr lang="en-US" b="1" dirty="0"/>
          </a:p>
        </p:txBody>
      </p:sp>
      <p:sp>
        <p:nvSpPr>
          <p:cNvPr id="23559" name="AutoShape 46"/>
          <p:cNvSpPr>
            <a:spLocks noChangeArrowheads="1"/>
          </p:cNvSpPr>
          <p:nvPr/>
        </p:nvSpPr>
        <p:spPr bwMode="gray">
          <a:xfrm>
            <a:off x="2286000" y="2590800"/>
            <a:ext cx="6172200" cy="12192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ru-RU" b="1"/>
          </a:p>
        </p:txBody>
      </p:sp>
      <p:sp>
        <p:nvSpPr>
          <p:cNvPr id="23560" name="AutoShape 47"/>
          <p:cNvSpPr>
            <a:spLocks noChangeArrowheads="1"/>
          </p:cNvSpPr>
          <p:nvPr/>
        </p:nvSpPr>
        <p:spPr bwMode="gray">
          <a:xfrm>
            <a:off x="1447800" y="990600"/>
            <a:ext cx="6934200" cy="1371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indent="-342900"/>
            <a:r>
              <a:rPr lang="ru-RU" b="1" dirty="0" smtClean="0">
                <a:solidFill>
                  <a:srgbClr val="0033CC"/>
                </a:solidFill>
              </a:rPr>
              <a:t>Системы представляют собой интегрированные </a:t>
            </a:r>
          </a:p>
          <a:p>
            <a:pPr marL="342900" indent="-342900"/>
            <a:r>
              <a:rPr lang="ru-RU" b="1" dirty="0" smtClean="0">
                <a:solidFill>
                  <a:srgbClr val="0033CC"/>
                </a:solidFill>
              </a:rPr>
              <a:t>целостности, чьи свойства не могут быть сведены к </a:t>
            </a:r>
          </a:p>
          <a:p>
            <a:pPr marL="342900" indent="-342900"/>
            <a:r>
              <a:rPr lang="ru-RU" b="1" dirty="0" smtClean="0">
                <a:solidFill>
                  <a:srgbClr val="0033CC"/>
                </a:solidFill>
              </a:rPr>
              <a:t>свойствам их более мелких частей.</a:t>
            </a:r>
            <a:endParaRPr lang="ru-RU" b="1" dirty="0"/>
          </a:p>
        </p:txBody>
      </p:sp>
      <p:grpSp>
        <p:nvGrpSpPr>
          <p:cNvPr id="2" name="Group 48"/>
          <p:cNvGrpSpPr>
            <a:grpSpLocks/>
          </p:cNvGrpSpPr>
          <p:nvPr/>
        </p:nvGrpSpPr>
        <p:grpSpPr bwMode="auto">
          <a:xfrm>
            <a:off x="1143000" y="1676400"/>
            <a:ext cx="381000" cy="381000"/>
            <a:chOff x="2078" y="1680"/>
            <a:chExt cx="1615" cy="1615"/>
          </a:xfrm>
        </p:grpSpPr>
        <p:sp>
          <p:nvSpPr>
            <p:cNvPr id="23589" name="Oval 4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3590" name="Oval 5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83" name="Oval 51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3592" name="Oval 5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85" name="Oval 53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3594" name="Oval 5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23583" name="Oval 5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3584" name="Oval 5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3586" name="Oval 5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2" name="Oval 60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3588" name="Oval 6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4" name="Group 69"/>
          <p:cNvGrpSpPr>
            <a:grpSpLocks/>
          </p:cNvGrpSpPr>
          <p:nvPr/>
        </p:nvGrpSpPr>
        <p:grpSpPr bwMode="auto">
          <a:xfrm>
            <a:off x="2133600" y="3962400"/>
            <a:ext cx="381000" cy="381000"/>
            <a:chOff x="2078" y="1680"/>
            <a:chExt cx="1615" cy="1615"/>
          </a:xfrm>
        </p:grpSpPr>
        <p:sp>
          <p:nvSpPr>
            <p:cNvPr id="23577" name="Oval 7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3578" name="Oval 7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3580" name="Oval 7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06" name="Oval 74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3582" name="Oval 7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4532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5" name="Group 76"/>
          <p:cNvGrpSpPr>
            <a:grpSpLocks/>
          </p:cNvGrpSpPr>
          <p:nvPr/>
        </p:nvGrpSpPr>
        <p:grpSpPr bwMode="auto">
          <a:xfrm>
            <a:off x="1828800" y="4800600"/>
            <a:ext cx="381000" cy="381000"/>
            <a:chOff x="2078" y="1680"/>
            <a:chExt cx="1615" cy="1615"/>
          </a:xfrm>
        </p:grpSpPr>
        <p:sp>
          <p:nvSpPr>
            <p:cNvPr id="23571" name="Oval 77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3572" name="Oval 78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11" name="Oval 79"/>
            <p:cNvSpPr>
              <a:spLocks noChangeArrowheads="1"/>
            </p:cNvSpPr>
            <p:nvPr/>
          </p:nvSpPr>
          <p:spPr bwMode="gray">
            <a:xfrm>
              <a:off x="2253" y="1855"/>
              <a:ext cx="1258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3574" name="Oval 8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13" name="Oval 81"/>
            <p:cNvSpPr>
              <a:spLocks noChangeArrowheads="1"/>
            </p:cNvSpPr>
            <p:nvPr/>
          </p:nvSpPr>
          <p:spPr bwMode="gray">
            <a:xfrm>
              <a:off x="2340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3576" name="Oval 8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sp>
        <p:nvSpPr>
          <p:cNvPr id="23566" name="Rectangle 94"/>
          <p:cNvSpPr>
            <a:spLocks noChangeArrowheads="1"/>
          </p:cNvSpPr>
          <p:nvPr/>
        </p:nvSpPr>
        <p:spPr bwMode="auto">
          <a:xfrm>
            <a:off x="6477000" y="6553200"/>
            <a:ext cx="2667000" cy="30480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23567" name="Rectangle 95"/>
          <p:cNvSpPr>
            <a:spLocks noChangeArrowheads="1"/>
          </p:cNvSpPr>
          <p:nvPr/>
        </p:nvSpPr>
        <p:spPr bwMode="auto">
          <a:xfrm>
            <a:off x="3505200" y="6521450"/>
            <a:ext cx="22082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www.sapr.favt.tsure.ru</a:t>
            </a:r>
            <a:endParaRPr lang="ru-RU" sz="1600"/>
          </a:p>
        </p:txBody>
      </p:sp>
      <p:sp>
        <p:nvSpPr>
          <p:cNvPr id="58" name="Rectangle 2"/>
          <p:cNvSpPr txBox="1">
            <a:spLocks noChangeArrowheads="1"/>
          </p:cNvSpPr>
          <p:nvPr/>
        </p:nvSpPr>
        <p:spPr bwMode="black">
          <a:xfrm>
            <a:off x="609600" y="0"/>
            <a:ext cx="7696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ru-RU" sz="3200" b="1" kern="0" dirty="0" smtClean="0">
                <a:solidFill>
                  <a:srgbClr val="FFFFFF"/>
                </a:solidFill>
                <a:latin typeface="Arial"/>
                <a:ea typeface="+mj-ea"/>
                <a:cs typeface="+mj-cs"/>
              </a:rPr>
              <a:t>Особенности системного мышления</a:t>
            </a:r>
            <a:r>
              <a:rPr lang="ru-RU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3569" name="Прямоугольник 59"/>
          <p:cNvSpPr>
            <a:spLocks noChangeArrowheads="1"/>
          </p:cNvSpPr>
          <p:nvPr/>
        </p:nvSpPr>
        <p:spPr bwMode="auto">
          <a:xfrm>
            <a:off x="2590800" y="2590800"/>
            <a:ext cx="5943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925" lvl="1" indent="-182563" eaLnBrk="0" hangingPunct="0">
              <a:buClr>
                <a:srgbClr val="F0AB00"/>
              </a:buClr>
            </a:pPr>
            <a:r>
              <a:rPr lang="ru-RU" dirty="0"/>
              <a:t> </a:t>
            </a:r>
            <a:r>
              <a:rPr lang="ru-RU" b="1" dirty="0" smtClean="0">
                <a:solidFill>
                  <a:srgbClr val="0033CC"/>
                </a:solidFill>
              </a:rPr>
              <a:t>Различные системные уровни различаются уровнями сложности. На каждом уровне наблюдаемые явления отличаются свойствами, которых нет на более низких уровнях.</a:t>
            </a:r>
            <a:r>
              <a:rPr lang="ru-RU" b="1" dirty="0" smtClean="0"/>
              <a:t> </a:t>
            </a:r>
            <a:endParaRPr lang="ru-RU" b="1" dirty="0"/>
          </a:p>
        </p:txBody>
      </p:sp>
      <p:sp>
        <p:nvSpPr>
          <p:cNvPr id="23570" name="Прямоугольник 60"/>
          <p:cNvSpPr>
            <a:spLocks noChangeArrowheads="1"/>
          </p:cNvSpPr>
          <p:nvPr/>
        </p:nvSpPr>
        <p:spPr bwMode="auto">
          <a:xfrm>
            <a:off x="2209800" y="5181600"/>
            <a:ext cx="6400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 smtClean="0">
                <a:solidFill>
                  <a:srgbClr val="0033CC"/>
                </a:solidFill>
              </a:rPr>
              <a:t>В системном мышлении метафора здания по отношению к знанию сменяется метафорой сети. Т.е. знания формируют сеть понятий и моделей , в которой отсутствуют основы.</a:t>
            </a:r>
            <a:endParaRPr lang="ru-RU" b="1" dirty="0">
              <a:solidFill>
                <a:srgbClr val="0033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3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543"/>
              <a:ext cx="1290" cy="17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ru-RU" sz="2000" dirty="0" smtClean="0">
                  <a:solidFill>
                    <a:srgbClr val="0033CC"/>
                  </a:solidFill>
                </a:rPr>
                <a:t>Материальная вселенная рассматривается как </a:t>
              </a:r>
              <a:r>
                <a:rPr lang="ru-RU" sz="2000" dirty="0" smtClean="0">
                  <a:solidFill>
                    <a:srgbClr val="FF0000"/>
                  </a:solidFill>
                </a:rPr>
                <a:t>динамическая паутина взаимосвязанных событий</a:t>
              </a:r>
              <a:r>
                <a:rPr lang="ru-RU" sz="2000" dirty="0" smtClean="0">
                  <a:solidFill>
                    <a:srgbClr val="0033CC"/>
                  </a:solidFill>
                </a:rPr>
                <a:t>. Ни одно свойство любой части этой паутины не является фундаментальным; все они вытекают из свойств других частей, и общая согласованность их взаимосвязей определяет структуру всей паутины. Применительно к науке в целом это означает, что </a:t>
              </a:r>
              <a:r>
                <a:rPr lang="ru-RU" sz="2000" dirty="0" smtClean="0">
                  <a:solidFill>
                    <a:srgbClr val="FF0000"/>
                  </a:solidFill>
                </a:rPr>
                <a:t>физика не может более рассматриваться как самый фундаментальный уровень науки</a:t>
              </a:r>
              <a:r>
                <a:rPr lang="ru-RU" sz="2000" dirty="0" smtClean="0">
                  <a:solidFill>
                    <a:srgbClr val="0033CC"/>
                  </a:solidFill>
                </a:rPr>
                <a:t>. Различные явления могут принадлежать к различным системным уровням, но ни один из них не может быть фундаментальнее остальных.</a:t>
              </a:r>
              <a:endParaRPr lang="en-US" sz="1900" b="1" dirty="0">
                <a:solidFill>
                  <a:srgbClr val="FF0000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Понятие динамической «паутины»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3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612"/>
              <a:ext cx="1290" cy="186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ru-RU" sz="2000" dirty="0" smtClean="0">
                  <a:solidFill>
                    <a:srgbClr val="FF0000"/>
                  </a:solidFill>
                </a:rPr>
                <a:t>Вернер Гейзенберг</a:t>
              </a:r>
              <a:r>
                <a:rPr lang="ru-RU" sz="2000" dirty="0" smtClean="0">
                  <a:solidFill>
                    <a:srgbClr val="0033CC"/>
                  </a:solidFill>
                </a:rPr>
                <a:t>: «То, что мы наблюдаем, не есть природа как таковая, но природа в свете наших вопросов».</a:t>
              </a:r>
            </a:p>
            <a:p>
              <a:pPr algn="just"/>
              <a:r>
                <a:rPr lang="ru-RU" sz="2000" dirty="0" smtClean="0">
                  <a:solidFill>
                    <a:srgbClr val="0033CC"/>
                  </a:solidFill>
                </a:rPr>
                <a:t>Таким образом, 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системное мышление включает переход от объективной к </a:t>
              </a:r>
              <a:r>
                <a:rPr lang="ru-RU" sz="2000" b="1" dirty="0" err="1" smtClean="0">
                  <a:solidFill>
                    <a:srgbClr val="FF0000"/>
                  </a:solidFill>
                </a:rPr>
                <a:t>эпистемологической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 науке; к структуре, в которой эпистемология – описание процесса познания – становится составной частью научных теорий.</a:t>
              </a:r>
            </a:p>
            <a:p>
              <a:pPr algn="just"/>
              <a:r>
                <a:rPr lang="ru-RU" dirty="0" smtClean="0">
                  <a:solidFill>
                    <a:srgbClr val="0033CC"/>
                  </a:solidFill>
                </a:rPr>
                <a:t>Все критерии системного мышления взаимозависимы. Природа рассматривается как взаимосвязанная паутина отношений, в которой идентификация паттернов как «объектов» зависит от наблюдателя и процесса познания.</a:t>
              </a:r>
            </a:p>
            <a:p>
              <a:pPr algn="just"/>
              <a:endParaRPr lang="en-US" sz="1900" dirty="0">
                <a:solidFill>
                  <a:srgbClr val="0033CC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Переход к </a:t>
            </a:r>
            <a:r>
              <a:rPr lang="ru-RU" sz="3200" dirty="0" err="1" smtClean="0"/>
              <a:t>эпистемиологической</a:t>
            </a:r>
            <a:r>
              <a:rPr lang="ru-RU" sz="3200" dirty="0" smtClean="0"/>
              <a:t> науке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4267200"/>
            <a:ext cx="8686800" cy="2895600"/>
          </a:xfrm>
        </p:spPr>
        <p:txBody>
          <a:bodyPr/>
          <a:lstStyle/>
          <a:p>
            <a:r>
              <a:rPr lang="ru-RU" sz="3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ru-RU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1. </a:t>
            </a:r>
            <a:r>
              <a:rPr lang="ru-RU" sz="3600" dirty="0" smtClean="0"/>
              <a:t>Основные этапы, тенденции и риски развития компьютерных</a:t>
            </a:r>
            <a:br>
              <a:rPr lang="ru-RU" sz="3600" dirty="0" smtClean="0"/>
            </a:br>
            <a:r>
              <a:rPr lang="ru-RU" sz="3600" dirty="0" smtClean="0"/>
              <a:t>технологий</a:t>
            </a:r>
            <a:r>
              <a:rPr lang="en-US" sz="4000" dirty="0" smtClean="0">
                <a:solidFill>
                  <a:schemeClr val="tx2"/>
                </a:solidFill>
              </a:rPr>
              <a:t/>
            </a:r>
            <a:br>
              <a:rPr lang="en-US" sz="4000" dirty="0" smtClean="0">
                <a:solidFill>
                  <a:schemeClr val="tx2"/>
                </a:solidFill>
              </a:rPr>
            </a:br>
            <a:r>
              <a:rPr lang="ru-RU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ru-RU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sz="2000" b="0" dirty="0" smtClean="0"/>
          </a:p>
        </p:txBody>
      </p:sp>
      <p:pic>
        <p:nvPicPr>
          <p:cNvPr id="1028" name="Picture 4" descr="Elk MINI_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27988" y="228600"/>
            <a:ext cx="11160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2947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pic>
        <p:nvPicPr>
          <p:cNvPr id="6" name="Picture 6" descr="https://developer.nvidia.com/sites/default/files/imagecache/nvidia_cuda_academic_center--center_imgset_single/Southern%20Fed%20Univ%20Logo%20-%20W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524000" cy="152400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647"/>
              <a:ext cx="1296" cy="158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Превращение </a:t>
              </a:r>
              <a:r>
                <a:rPr lang="en-US" sz="2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IT</a:t>
              </a:r>
              <a:r>
                <a:rPr lang="ru-RU" sz="2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 из источника конкурентных преимуществ в рядовую статью затрат ставит перед руководителями компаний ряд проблем.</a:t>
              </a:r>
            </a:p>
            <a:p>
              <a:pPr algn="ctr"/>
              <a:r>
                <a:rPr lang="ru-RU" sz="2000" b="1" dirty="0" smtClean="0">
                  <a:solidFill>
                    <a:srgbClr val="FF0000"/>
                  </a:solidFill>
                </a:rPr>
                <a:t>Снижение рисков становится важнее инноваций, а сокращение затрат – важнее новых инвестиций!</a:t>
              </a:r>
            </a:p>
            <a:p>
              <a:pPr algn="ctr"/>
              <a:r>
                <a:rPr lang="en-US" sz="2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IT</a:t>
              </a:r>
              <a:r>
                <a:rPr lang="ru-RU" sz="2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 проще понять, если рассматривать их в качестве «последнего звена» в ряду технологий, получивших широкое распространение и изменивших экономику за последние два столетия, которые по мере распространения превращались в обычный товарный ресурс.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 </a:t>
              </a:r>
              <a:r>
                <a:rPr lang="ru-RU" sz="2000" dirty="0" smtClean="0">
                  <a:solidFill>
                    <a:srgbClr val="FF0000"/>
                  </a:solidFill>
                </a:rPr>
                <a:t> </a:t>
              </a:r>
              <a:endParaRPr lang="en-US" sz="20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Взгляд в будущее и прошлое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3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578"/>
              <a:ext cx="1290" cy="199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ru-RU" sz="2000" dirty="0" smtClean="0">
                  <a:solidFill>
                    <a:srgbClr val="FF0000"/>
                  </a:solidFill>
                </a:rPr>
                <a:t>- </a:t>
              </a:r>
              <a:r>
                <a:rPr lang="ru-RU" sz="2000" b="1" dirty="0" smtClean="0">
                  <a:solidFill>
                    <a:srgbClr val="0033CC"/>
                  </a:solidFill>
                </a:rPr>
                <a:t>Поскольку все природные явления в конечном счете взаимосвязаны, то чтобы объяснить любое из них, придется понять и все остальные.</a:t>
              </a:r>
            </a:p>
            <a:p>
              <a:pPr algn="just"/>
              <a:r>
                <a:rPr lang="ru-RU" sz="2000" dirty="0" smtClean="0">
                  <a:solidFill>
                    <a:srgbClr val="FF0000"/>
                  </a:solidFill>
                </a:rPr>
                <a:t>- </a:t>
              </a:r>
              <a:r>
                <a:rPr lang="ru-RU" sz="2000" b="1" dirty="0" smtClean="0">
                  <a:solidFill>
                    <a:srgbClr val="0033CC"/>
                  </a:solidFill>
                </a:rPr>
                <a:t>Все научные понятия и теории ограниченны и приблизительны. Наука никогда на сможет обеспечить полного и окончательного понимания.</a:t>
              </a:r>
            </a:p>
            <a:p>
              <a:pPr algn="just"/>
              <a:r>
                <a:rPr lang="ru-RU" sz="2000" dirty="0" smtClean="0">
                  <a:solidFill>
                    <a:srgbClr val="FF0000"/>
                  </a:solidFill>
                </a:rPr>
                <a:t>- </a:t>
              </a:r>
              <a:r>
                <a:rPr lang="ru-RU" sz="2000" b="1" dirty="0" smtClean="0">
                  <a:solidFill>
                    <a:srgbClr val="0033CC"/>
                  </a:solidFill>
                </a:rPr>
                <a:t>Ученые никогда не имеют дела с истиной в смысле точного соответствия между описанием и описываемым объектом. В науке мы всегда ограничиваемся приблизительными описаниями реальности.</a:t>
              </a:r>
            </a:p>
            <a:p>
              <a:pPr algn="just"/>
              <a:endParaRPr lang="ru-RU" dirty="0" smtClean="0">
                <a:solidFill>
                  <a:srgbClr val="0033CC"/>
                </a:solidFill>
              </a:endParaRPr>
            </a:p>
            <a:p>
              <a:pPr algn="just"/>
              <a:endParaRPr lang="en-US" sz="1900" dirty="0">
                <a:solidFill>
                  <a:srgbClr val="0033CC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Приблизительность науки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38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438"/>
              <a:ext cx="1290" cy="208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ru-RU" dirty="0" smtClean="0">
                  <a:solidFill>
                    <a:srgbClr val="0033CC"/>
                  </a:solidFill>
                </a:rPr>
                <a:t>Все системные понятия можно рассматривать как контекстуальное мышление. </a:t>
              </a:r>
              <a:r>
                <a:rPr lang="ru-RU" dirty="0" smtClean="0">
                  <a:solidFill>
                    <a:srgbClr val="FF0000"/>
                  </a:solidFill>
                </a:rPr>
                <a:t>Помимо этого, </a:t>
              </a:r>
              <a:r>
                <a:rPr lang="ru-RU" b="1" u="sng" dirty="0" smtClean="0">
                  <a:solidFill>
                    <a:srgbClr val="FF0000"/>
                  </a:solidFill>
                </a:rPr>
                <a:t>системное мышление – это всегда процессуальное мышление.</a:t>
              </a:r>
              <a:r>
                <a:rPr lang="ru-RU" b="1" dirty="0" smtClean="0">
                  <a:solidFill>
                    <a:srgbClr val="FF0000"/>
                  </a:solidFill>
                </a:rPr>
                <a:t> </a:t>
              </a:r>
              <a:r>
                <a:rPr lang="ru-RU" dirty="0" smtClean="0">
                  <a:solidFill>
                    <a:srgbClr val="FF0000"/>
                  </a:solidFill>
                </a:rPr>
                <a:t>Процессуальный аспект в системном мышлении был впервые выделен австрийским биологом Людвигом фон </a:t>
              </a:r>
              <a:r>
                <a:rPr lang="ru-RU" dirty="0" err="1" smtClean="0">
                  <a:solidFill>
                    <a:srgbClr val="FF0000"/>
                  </a:solidFill>
                </a:rPr>
                <a:t>Берталанфи</a:t>
              </a:r>
              <a:r>
                <a:rPr lang="ru-RU" dirty="0" smtClean="0">
                  <a:solidFill>
                    <a:srgbClr val="FF0000"/>
                  </a:solidFill>
                </a:rPr>
                <a:t> в 30 </a:t>
              </a:r>
              <a:r>
                <a:rPr lang="ru-RU" dirty="0" err="1" smtClean="0">
                  <a:solidFill>
                    <a:srgbClr val="FF0000"/>
                  </a:solidFill>
                </a:rPr>
                <a:t>гг</a:t>
              </a:r>
              <a:r>
                <a:rPr lang="ru-RU" dirty="0" smtClean="0">
                  <a:solidFill>
                    <a:srgbClr val="FF0000"/>
                  </a:solidFill>
                </a:rPr>
                <a:t> прошлого века. (</a:t>
              </a:r>
              <a:r>
                <a:rPr lang="ru-RU" b="1" u="sng" dirty="0" smtClean="0">
                  <a:solidFill>
                    <a:srgbClr val="FF0000"/>
                  </a:solidFill>
                </a:rPr>
                <a:t>теория открытых систем</a:t>
              </a:r>
              <a:r>
                <a:rPr lang="ru-RU" dirty="0" smtClean="0">
                  <a:solidFill>
                    <a:srgbClr val="FF0000"/>
                  </a:solidFill>
                </a:rPr>
                <a:t>)</a:t>
              </a:r>
            </a:p>
            <a:p>
              <a:pPr algn="just"/>
              <a:r>
                <a:rPr lang="ru-RU" b="1" dirty="0" smtClean="0">
                  <a:solidFill>
                    <a:srgbClr val="FF0000"/>
                  </a:solidFill>
                </a:rPr>
                <a:t>Афоризм Гераклита: «Всё течет». </a:t>
              </a:r>
            </a:p>
            <a:p>
              <a:pPr algn="just"/>
              <a:r>
                <a:rPr lang="ru-RU" sz="1600" dirty="0" smtClean="0">
                  <a:solidFill>
                    <a:srgbClr val="0033CC"/>
                  </a:solidFill>
                </a:rPr>
                <a:t>Альфред </a:t>
              </a:r>
              <a:r>
                <a:rPr lang="ru-RU" sz="1600" dirty="0" err="1" smtClean="0">
                  <a:solidFill>
                    <a:srgbClr val="0033CC"/>
                  </a:solidFill>
                </a:rPr>
                <a:t>Норт</a:t>
              </a:r>
              <a:r>
                <a:rPr lang="ru-RU" sz="1600" dirty="0" smtClean="0">
                  <a:solidFill>
                    <a:srgbClr val="0033CC"/>
                  </a:solidFill>
                </a:rPr>
                <a:t> Уайтхед, Клод Бернар, </a:t>
              </a:r>
              <a:r>
                <a:rPr lang="ru-RU" sz="1600" dirty="0" err="1" smtClean="0">
                  <a:solidFill>
                    <a:srgbClr val="0033CC"/>
                  </a:solidFill>
                </a:rPr>
                <a:t>Уолтер</a:t>
              </a:r>
              <a:r>
                <a:rPr lang="ru-RU" sz="1600" dirty="0" smtClean="0">
                  <a:solidFill>
                    <a:srgbClr val="0033CC"/>
                  </a:solidFill>
                </a:rPr>
                <a:t> </a:t>
              </a:r>
              <a:r>
                <a:rPr lang="ru-RU" sz="1600" dirty="0" err="1" smtClean="0">
                  <a:solidFill>
                    <a:srgbClr val="0033CC"/>
                  </a:solidFill>
                </a:rPr>
                <a:t>Кэннон</a:t>
              </a:r>
              <a:r>
                <a:rPr lang="ru-RU" sz="1600" dirty="0" smtClean="0">
                  <a:solidFill>
                    <a:srgbClr val="0033CC"/>
                  </a:solidFill>
                </a:rPr>
                <a:t> (концепция гомеостаза – саморегулирующийся механизм, который позволяет организмам поддерживать себя в состоянии динамического баланса, в то время как их переменные колеблются в допустимых пределах.</a:t>
              </a:r>
            </a:p>
            <a:p>
              <a:pPr algn="just"/>
              <a:r>
                <a:rPr lang="ru-RU" sz="1600" dirty="0" smtClean="0">
                  <a:solidFill>
                    <a:srgbClr val="0033CC"/>
                  </a:solidFill>
                </a:rPr>
                <a:t>Метаболизм живой клетки не может быть описан механистической наукой.</a:t>
              </a:r>
            </a:p>
            <a:p>
              <a:pPr algn="just"/>
              <a:endParaRPr lang="ru-RU" sz="1600" dirty="0" smtClean="0">
                <a:solidFill>
                  <a:srgbClr val="0033CC"/>
                </a:solidFill>
              </a:endParaRPr>
            </a:p>
            <a:p>
              <a:pPr algn="just"/>
              <a:endParaRPr lang="en-US" sz="1900" dirty="0">
                <a:solidFill>
                  <a:srgbClr val="0033CC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Процессуальное мышление</a:t>
            </a:r>
            <a:endParaRPr lang="en-US" sz="3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717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ru-RU" dirty="0" smtClean="0"/>
                <a:t> </a:t>
              </a:r>
              <a:endParaRPr lang="ru-RU" dirty="0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438"/>
              <a:ext cx="1290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endParaRPr lang="ru-RU" sz="1600" dirty="0" smtClean="0">
                <a:solidFill>
                  <a:srgbClr val="0033CC"/>
                </a:solidFill>
              </a:endParaRPr>
            </a:p>
            <a:p>
              <a:pPr algn="just"/>
              <a:endParaRPr lang="en-US" sz="1900" dirty="0">
                <a:solidFill>
                  <a:srgbClr val="0033CC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err="1" smtClean="0"/>
              <a:t>Тектология</a:t>
            </a:r>
            <a:endParaRPr lang="en-US" sz="3400" dirty="0" smtClean="0"/>
          </a:p>
        </p:txBody>
      </p:sp>
      <p:sp>
        <p:nvSpPr>
          <p:cNvPr id="18" name="Text Box 29"/>
          <p:cNvSpPr txBox="1">
            <a:spLocks noChangeArrowheads="1"/>
          </p:cNvSpPr>
          <p:nvPr/>
        </p:nvSpPr>
        <p:spPr bwMode="gray">
          <a:xfrm>
            <a:off x="1371600" y="1370982"/>
            <a:ext cx="6553200" cy="6309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ru-RU" sz="1600" dirty="0" smtClean="0">
              <a:solidFill>
                <a:srgbClr val="0033CC"/>
              </a:solidFill>
            </a:endParaRPr>
          </a:p>
          <a:p>
            <a:pPr algn="just"/>
            <a:endParaRPr lang="en-US" sz="1900" dirty="0">
              <a:solidFill>
                <a:srgbClr val="0033CC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447800" y="1905000"/>
            <a:ext cx="6477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За 30 лет до </a:t>
            </a:r>
            <a:r>
              <a:rPr lang="ru-RU" dirty="0" err="1" smtClean="0"/>
              <a:t>Берталанфи</a:t>
            </a:r>
            <a:r>
              <a:rPr lang="ru-RU" dirty="0" smtClean="0"/>
              <a:t> русский исследователь </a:t>
            </a:r>
            <a:r>
              <a:rPr lang="ru-RU" b="1" dirty="0" smtClean="0">
                <a:solidFill>
                  <a:srgbClr val="FF0000"/>
                </a:solidFill>
              </a:rPr>
              <a:t>Александр Богданов </a:t>
            </a:r>
            <a:r>
              <a:rPr lang="ru-RU" dirty="0" smtClean="0"/>
              <a:t>разработал системную теорию </a:t>
            </a:r>
            <a:r>
              <a:rPr lang="ru-RU" b="1" dirty="0" err="1" smtClean="0">
                <a:solidFill>
                  <a:srgbClr val="FF0000"/>
                </a:solidFill>
              </a:rPr>
              <a:t>тектологию</a:t>
            </a:r>
            <a:r>
              <a:rPr lang="ru-RU" dirty="0" smtClean="0"/>
              <a:t> (от </a:t>
            </a:r>
            <a:r>
              <a:rPr lang="ru-RU" dirty="0" smtClean="0">
                <a:solidFill>
                  <a:srgbClr val="FF0000"/>
                </a:solidFill>
              </a:rPr>
              <a:t>греческого </a:t>
            </a:r>
            <a:r>
              <a:rPr lang="en-US" dirty="0" err="1" smtClean="0">
                <a:solidFill>
                  <a:srgbClr val="FF0000"/>
                </a:solidFill>
              </a:rPr>
              <a:t>tekton</a:t>
            </a:r>
            <a:r>
              <a:rPr lang="ru-RU" dirty="0" smtClean="0">
                <a:solidFill>
                  <a:srgbClr val="FF0000"/>
                </a:solidFill>
              </a:rPr>
              <a:t> – строитель</a:t>
            </a:r>
            <a:r>
              <a:rPr lang="ru-RU" dirty="0" smtClean="0"/>
              <a:t>) – </a:t>
            </a:r>
            <a:r>
              <a:rPr lang="ru-RU" dirty="0" smtClean="0">
                <a:solidFill>
                  <a:srgbClr val="FF0000"/>
                </a:solidFill>
              </a:rPr>
              <a:t>науку о структурах</a:t>
            </a:r>
            <a:r>
              <a:rPr lang="ru-RU" dirty="0" smtClean="0"/>
              <a:t>. </a:t>
            </a:r>
            <a:r>
              <a:rPr lang="ru-RU" b="1" dirty="0" err="1" smtClean="0"/>
              <a:t>Тектология</a:t>
            </a:r>
            <a:r>
              <a:rPr lang="ru-RU" b="1" dirty="0" smtClean="0"/>
              <a:t> стала первой наукой, в которой сформулированы принципы организации, действующие в живых и неживых системах</a:t>
            </a:r>
            <a:r>
              <a:rPr lang="ru-RU" dirty="0" smtClean="0"/>
              <a:t>. Богданов определял организационную форму как «совокупность связей среди системных элементов». Он использовал термины «комплекс» и «система» как синонимы, и, по сути, </a:t>
            </a:r>
            <a:r>
              <a:rPr lang="ru-RU" b="1" dirty="0" smtClean="0"/>
              <a:t>первым описал механизм обратной связи на примере парового двигателя и назвал его </a:t>
            </a:r>
            <a:r>
              <a:rPr lang="ru-RU" dirty="0" smtClean="0"/>
              <a:t>«</a:t>
            </a:r>
            <a:r>
              <a:rPr lang="ru-RU" dirty="0" err="1" smtClean="0">
                <a:solidFill>
                  <a:srgbClr val="FF0000"/>
                </a:solidFill>
              </a:rPr>
              <a:t>биорегулятором</a:t>
            </a:r>
            <a:r>
              <a:rPr lang="ru-RU" dirty="0" smtClean="0"/>
              <a:t>».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52400"/>
            <a:ext cx="8001000" cy="563563"/>
          </a:xfrm>
        </p:spPr>
        <p:txBody>
          <a:bodyPr lIns="36000" rIns="36000"/>
          <a:lstStyle/>
          <a:p>
            <a:r>
              <a:rPr lang="ru-RU" dirty="0" smtClean="0"/>
              <a:t>Три типа систем по Богданову</a:t>
            </a:r>
            <a:endParaRPr lang="en-US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8600" y="1752600"/>
            <a:ext cx="8610600" cy="2428875"/>
            <a:chOff x="912" y="1008"/>
            <a:chExt cx="3984" cy="1702"/>
          </a:xfrm>
        </p:grpSpPr>
        <p:sp>
          <p:nvSpPr>
            <p:cNvPr id="76804" name="AutoShape 4"/>
            <p:cNvSpPr>
              <a:spLocks noChangeArrowheads="1"/>
            </p:cNvSpPr>
            <p:nvPr/>
          </p:nvSpPr>
          <p:spPr bwMode="gray">
            <a:xfrm>
              <a:off x="912" y="10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999" y="1092"/>
              <a:ext cx="442" cy="1618"/>
              <a:chOff x="999" y="1092"/>
              <a:chExt cx="442" cy="1618"/>
            </a:xfrm>
          </p:grpSpPr>
          <p:sp>
            <p:nvSpPr>
              <p:cNvPr id="76806" name="AutoShape 6"/>
              <p:cNvSpPr>
                <a:spLocks noChangeArrowheads="1"/>
              </p:cNvSpPr>
              <p:nvPr/>
            </p:nvSpPr>
            <p:spPr bwMode="gray">
              <a:xfrm>
                <a:off x="999" y="1097"/>
                <a:ext cx="442" cy="741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7" name="Freeform 7"/>
              <p:cNvSpPr>
                <a:spLocks/>
              </p:cNvSpPr>
              <p:nvPr/>
            </p:nvSpPr>
            <p:spPr bwMode="gray">
              <a:xfrm>
                <a:off x="1046" y="1140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8" name="Text Box 8"/>
              <p:cNvSpPr txBox="1">
                <a:spLocks noChangeArrowheads="1"/>
              </p:cNvSpPr>
              <p:nvPr/>
            </p:nvSpPr>
            <p:spPr bwMode="gray">
              <a:xfrm>
                <a:off x="1053" y="1275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7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8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7" name="Text Box 9"/>
            <p:cNvSpPr txBox="1">
              <a:spLocks noChangeArrowheads="1"/>
            </p:cNvSpPr>
            <p:nvPr/>
          </p:nvSpPr>
          <p:spPr bwMode="gray">
            <a:xfrm>
              <a:off x="1547" y="1115"/>
              <a:ext cx="3324" cy="6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</a:t>
              </a:r>
              <a:r>
                <a:rPr lang="ru-RU" sz="2800" dirty="0" smtClean="0"/>
                <a:t>организованные комплексы, где целое превышает сумму своих частей;</a:t>
              </a:r>
              <a:endParaRPr lang="ru-RU" sz="2800" dirty="0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28600" y="3279773"/>
            <a:ext cx="8610600" cy="1301749"/>
            <a:chOff x="912" y="2016"/>
            <a:chExt cx="3984" cy="912"/>
          </a:xfrm>
        </p:grpSpPr>
        <p:sp>
          <p:nvSpPr>
            <p:cNvPr id="76811" name="AutoShape 11"/>
            <p:cNvSpPr>
              <a:spLocks noChangeArrowheads="1"/>
            </p:cNvSpPr>
            <p:nvPr/>
          </p:nvSpPr>
          <p:spPr bwMode="gray">
            <a:xfrm>
              <a:off x="912" y="201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9216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999" y="2100"/>
              <a:ext cx="437" cy="715"/>
              <a:chOff x="999" y="2100"/>
              <a:chExt cx="437" cy="715"/>
            </a:xfrm>
          </p:grpSpPr>
          <p:sp>
            <p:nvSpPr>
              <p:cNvPr id="76813" name="AutoShape 13"/>
              <p:cNvSpPr>
                <a:spLocks noChangeArrowheads="1"/>
              </p:cNvSpPr>
              <p:nvPr/>
            </p:nvSpPr>
            <p:spPr bwMode="gray">
              <a:xfrm>
                <a:off x="999" y="2105"/>
                <a:ext cx="437" cy="710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hlink">
                      <a:gamma/>
                      <a:tint val="72549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4" name="Freeform 14"/>
              <p:cNvSpPr>
                <a:spLocks/>
              </p:cNvSpPr>
              <p:nvPr/>
            </p:nvSpPr>
            <p:spPr bwMode="gray">
              <a:xfrm>
                <a:off x="1046" y="214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42353"/>
                      <a:invGamma/>
                    </a:schemeClr>
                  </a:gs>
                  <a:gs pos="100000">
                    <a:schemeClr val="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5" name="Text Box 15"/>
              <p:cNvSpPr txBox="1">
                <a:spLocks noChangeArrowheads="1"/>
              </p:cNvSpPr>
              <p:nvPr/>
            </p:nvSpPr>
            <p:spPr bwMode="gray">
              <a:xfrm>
                <a:off x="1082" y="2304"/>
                <a:ext cx="248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endPara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1" name="Text Box 16"/>
            <p:cNvSpPr txBox="1">
              <a:spLocks noChangeArrowheads="1"/>
            </p:cNvSpPr>
            <p:nvPr/>
          </p:nvSpPr>
          <p:spPr bwMode="gray">
            <a:xfrm>
              <a:off x="1547" y="2174"/>
              <a:ext cx="3289" cy="6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</a:t>
              </a:r>
              <a:r>
                <a:rPr lang="ru-RU" sz="2800" dirty="0" smtClean="0"/>
                <a:t>неорганизованные комплексы, где целое меньше суммы своих частей;</a:t>
              </a:r>
              <a:endParaRPr lang="ru-RU" sz="2800" dirty="0"/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228600" y="4801095"/>
            <a:ext cx="8610600" cy="1384537"/>
            <a:chOff x="912" y="3023"/>
            <a:chExt cx="3984" cy="970"/>
          </a:xfrm>
        </p:grpSpPr>
        <p:sp>
          <p:nvSpPr>
            <p:cNvPr id="76818" name="AutoShape 18"/>
            <p:cNvSpPr>
              <a:spLocks noChangeArrowheads="1"/>
            </p:cNvSpPr>
            <p:nvPr/>
          </p:nvSpPr>
          <p:spPr bwMode="gray">
            <a:xfrm>
              <a:off x="912" y="303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48627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999" y="3120"/>
              <a:ext cx="442" cy="757"/>
              <a:chOff x="999" y="3120"/>
              <a:chExt cx="442" cy="757"/>
            </a:xfrm>
          </p:grpSpPr>
          <p:sp>
            <p:nvSpPr>
              <p:cNvPr id="76820" name="AutoShape 20"/>
              <p:cNvSpPr>
                <a:spLocks noChangeArrowheads="1"/>
              </p:cNvSpPr>
              <p:nvPr/>
            </p:nvSpPr>
            <p:spPr bwMode="gray">
              <a:xfrm>
                <a:off x="999" y="3125"/>
                <a:ext cx="442" cy="752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folHlink">
                      <a:gamma/>
                      <a:tint val="63529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1" name="Freeform 21"/>
              <p:cNvSpPr>
                <a:spLocks/>
              </p:cNvSpPr>
              <p:nvPr/>
            </p:nvSpPr>
            <p:spPr bwMode="gray">
              <a:xfrm>
                <a:off x="1046" y="316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48627"/>
                      <a:invGamma/>
                    </a:schemeClr>
                  </a:gs>
                  <a:gs pos="100000">
                    <a:schemeClr val="fol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2" name="Text Box 22"/>
              <p:cNvSpPr txBox="1">
                <a:spLocks noChangeArrowheads="1"/>
              </p:cNvSpPr>
              <p:nvPr/>
            </p:nvSpPr>
            <p:spPr bwMode="gray">
              <a:xfrm>
                <a:off x="1082" y="3324"/>
                <a:ext cx="253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3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65" name="Text Box 23"/>
            <p:cNvSpPr txBox="1">
              <a:spLocks noChangeArrowheads="1"/>
            </p:cNvSpPr>
            <p:nvPr/>
          </p:nvSpPr>
          <p:spPr bwMode="gray">
            <a:xfrm>
              <a:off x="1547" y="3023"/>
              <a:ext cx="3289" cy="9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dirty="0" smtClean="0"/>
                <a:t> </a:t>
              </a:r>
              <a:r>
                <a:rPr lang="ru-RU" sz="2800" dirty="0" smtClean="0"/>
                <a:t>нейтральные комплексы, где организующая и </a:t>
              </a:r>
              <a:r>
                <a:rPr lang="ru-RU" sz="2800" dirty="0" err="1" smtClean="0"/>
                <a:t>дезорганизующая</a:t>
              </a:r>
              <a:r>
                <a:rPr lang="ru-RU" sz="2800" dirty="0" smtClean="0"/>
                <a:t> деятельности нейтрализуют друг друга;</a:t>
              </a:r>
              <a:endParaRPr lang="en-US" dirty="0"/>
            </a:p>
          </p:txBody>
        </p:sp>
      </p:grpSp>
      <p:sp>
        <p:nvSpPr>
          <p:cNvPr id="29" name="Прямоугольник 28"/>
          <p:cNvSpPr/>
          <p:nvPr/>
        </p:nvSpPr>
        <p:spPr>
          <a:xfrm>
            <a:off x="685800" y="3657600"/>
            <a:ext cx="38576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717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ru-RU" dirty="0" smtClean="0"/>
                <a:t> </a:t>
              </a:r>
              <a:endParaRPr lang="ru-RU" dirty="0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438"/>
              <a:ext cx="1290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endParaRPr lang="ru-RU" sz="1600" dirty="0" smtClean="0">
                <a:solidFill>
                  <a:srgbClr val="0033CC"/>
                </a:solidFill>
              </a:endParaRPr>
            </a:p>
            <a:p>
              <a:pPr algn="just"/>
              <a:endParaRPr lang="en-US" sz="1900" dirty="0">
                <a:solidFill>
                  <a:srgbClr val="0033CC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Общая теория систем</a:t>
            </a:r>
            <a:endParaRPr lang="en-US" sz="3400" dirty="0" smtClean="0"/>
          </a:p>
        </p:txBody>
      </p:sp>
      <p:sp>
        <p:nvSpPr>
          <p:cNvPr id="18" name="Text Box 29"/>
          <p:cNvSpPr txBox="1">
            <a:spLocks noChangeArrowheads="1"/>
          </p:cNvSpPr>
          <p:nvPr/>
        </p:nvSpPr>
        <p:spPr bwMode="gray">
          <a:xfrm>
            <a:off x="1371600" y="1370982"/>
            <a:ext cx="6553200" cy="6309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ru-RU" sz="1600" dirty="0" smtClean="0">
              <a:solidFill>
                <a:srgbClr val="0033CC"/>
              </a:solidFill>
            </a:endParaRPr>
          </a:p>
          <a:p>
            <a:pPr algn="just"/>
            <a:endParaRPr lang="en-US" sz="1900" dirty="0">
              <a:solidFill>
                <a:srgbClr val="0033CC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447800" y="1905000"/>
            <a:ext cx="6477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Ньютоновская</a:t>
            </a:r>
            <a:r>
              <a:rPr lang="ru-RU" b="1" dirty="0" smtClean="0"/>
              <a:t> механика </a:t>
            </a:r>
            <a:r>
              <a:rPr lang="ru-RU" dirty="0" smtClean="0"/>
              <a:t>была наукой сил и траекторий, а </a:t>
            </a:r>
            <a:r>
              <a:rPr lang="ru-RU" b="1" dirty="0" smtClean="0"/>
              <a:t>эволюционное мышление </a:t>
            </a:r>
            <a:r>
              <a:rPr lang="ru-RU" dirty="0" smtClean="0"/>
              <a:t>– </a:t>
            </a:r>
            <a:r>
              <a:rPr lang="ru-RU" dirty="0" err="1" smtClean="0"/>
              <a:t>мышление</a:t>
            </a:r>
            <a:r>
              <a:rPr lang="ru-RU" dirty="0" smtClean="0"/>
              <a:t>, основанное на переменах, росте и развитии, требующее новой науки о сложных системах. Первой формулировкой этой новой науки стала классическая термодинамика с ее знаменитым </a:t>
            </a:r>
            <a:r>
              <a:rPr lang="ru-RU" dirty="0" smtClean="0">
                <a:solidFill>
                  <a:srgbClr val="FF0000"/>
                </a:solidFill>
              </a:rPr>
              <a:t>вторым законом – </a:t>
            </a:r>
            <a:r>
              <a:rPr lang="ru-RU" dirty="0" err="1" smtClean="0">
                <a:solidFill>
                  <a:srgbClr val="FF0000"/>
                </a:solidFill>
              </a:rPr>
              <a:t>законом</a:t>
            </a:r>
            <a:r>
              <a:rPr lang="ru-RU" dirty="0" smtClean="0">
                <a:solidFill>
                  <a:srgbClr val="FF0000"/>
                </a:solidFill>
              </a:rPr>
              <a:t> рассеивания энергии (Сади Карно). </a:t>
            </a:r>
            <a:r>
              <a:rPr lang="ru-RU" b="1" dirty="0" smtClean="0">
                <a:solidFill>
                  <a:srgbClr val="FF0000"/>
                </a:solidFill>
              </a:rPr>
              <a:t>Любая изолированная или закрытая система будет спонтанно развиваться в направлении постоянно нарастающего беспорядка</a:t>
            </a:r>
            <a:r>
              <a:rPr lang="ru-RU" dirty="0" smtClean="0"/>
              <a:t>. Для математической формулировки данного закона было введено понятие </a:t>
            </a:r>
            <a:r>
              <a:rPr lang="ru-RU" b="1" dirty="0" smtClean="0">
                <a:solidFill>
                  <a:srgbClr val="FF0000"/>
                </a:solidFill>
              </a:rPr>
              <a:t>энтропии</a:t>
            </a:r>
            <a:r>
              <a:rPr lang="ru-RU" dirty="0" smtClean="0">
                <a:solidFill>
                  <a:srgbClr val="FF0000"/>
                </a:solidFill>
              </a:rPr>
              <a:t> как меры беспорядка</a:t>
            </a:r>
            <a:r>
              <a:rPr lang="ru-RU" dirty="0" smtClean="0"/>
              <a:t>. («</a:t>
            </a:r>
            <a:r>
              <a:rPr lang="ru-RU" b="1" dirty="0" smtClean="0"/>
              <a:t>стрела времени</a:t>
            </a:r>
            <a:r>
              <a:rPr lang="ru-RU" dirty="0" smtClean="0"/>
              <a:t>»)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717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ru-RU" dirty="0" smtClean="0"/>
                <a:t> </a:t>
              </a:r>
              <a:endParaRPr lang="ru-RU" dirty="0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438"/>
              <a:ext cx="1290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endParaRPr lang="ru-RU" sz="1600" dirty="0" smtClean="0">
                <a:solidFill>
                  <a:srgbClr val="0033CC"/>
                </a:solidFill>
              </a:endParaRPr>
            </a:p>
            <a:p>
              <a:pPr algn="just"/>
              <a:endParaRPr lang="en-US" sz="1900" dirty="0">
                <a:solidFill>
                  <a:srgbClr val="0033CC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Общая теория систем</a:t>
            </a:r>
            <a:endParaRPr lang="en-US" sz="3400" dirty="0" smtClean="0"/>
          </a:p>
        </p:txBody>
      </p:sp>
      <p:sp>
        <p:nvSpPr>
          <p:cNvPr id="18" name="Text Box 29"/>
          <p:cNvSpPr txBox="1">
            <a:spLocks noChangeArrowheads="1"/>
          </p:cNvSpPr>
          <p:nvPr/>
        </p:nvSpPr>
        <p:spPr bwMode="gray">
          <a:xfrm>
            <a:off x="1371600" y="1370982"/>
            <a:ext cx="6553200" cy="6309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ru-RU" sz="1600" dirty="0" smtClean="0">
              <a:solidFill>
                <a:srgbClr val="0033CC"/>
              </a:solidFill>
            </a:endParaRPr>
          </a:p>
          <a:p>
            <a:pPr algn="just"/>
            <a:endParaRPr lang="en-US" sz="1900" dirty="0">
              <a:solidFill>
                <a:srgbClr val="0033CC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447800" y="1981200"/>
            <a:ext cx="6477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 отличие от закрытых систем, находящихся в состоянии теплового баланса, открытые системы далеки от равновесия и поддерживают себя в «устойчивом состоянии», которое характеризуется непрерывным потоком и изменениями. Данное состояние динамического равновесия </a:t>
            </a:r>
            <a:r>
              <a:rPr lang="ru-RU" dirty="0" err="1" smtClean="0">
                <a:solidFill>
                  <a:srgbClr val="FF0000"/>
                </a:solidFill>
              </a:rPr>
              <a:t>Берталанфи</a:t>
            </a:r>
            <a:r>
              <a:rPr lang="ru-RU" dirty="0" smtClean="0"/>
              <a:t> назвал – «</a:t>
            </a:r>
            <a:r>
              <a:rPr lang="ru-RU" dirty="0" smtClean="0">
                <a:solidFill>
                  <a:srgbClr val="FF0000"/>
                </a:solidFill>
              </a:rPr>
              <a:t>текучее равновесие</a:t>
            </a:r>
            <a:r>
              <a:rPr lang="ru-RU" dirty="0" smtClean="0"/>
              <a:t>». Т.е. в открытых системах энтропия (беспорядок) может снижаться. И второй закон термодинамики здесь не применим. Автор термодинамики для открытых систем – </a:t>
            </a:r>
            <a:r>
              <a:rPr lang="ru-RU" dirty="0" smtClean="0">
                <a:solidFill>
                  <a:srgbClr val="FF0000"/>
                </a:solidFill>
              </a:rPr>
              <a:t>Илья Пригожин </a:t>
            </a:r>
            <a:r>
              <a:rPr lang="ru-RU" dirty="0" smtClean="0"/>
              <a:t>(</a:t>
            </a:r>
            <a:r>
              <a:rPr lang="ru-RU" b="1" dirty="0" smtClean="0">
                <a:solidFill>
                  <a:srgbClr val="FF0000"/>
                </a:solidFill>
              </a:rPr>
              <a:t>Теория самоорганизации диссипативных структур</a:t>
            </a:r>
            <a:r>
              <a:rPr lang="ru-RU" dirty="0" smtClean="0"/>
              <a:t>)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28600"/>
            <a:ext cx="8001000" cy="563563"/>
          </a:xfrm>
        </p:spPr>
        <p:txBody>
          <a:bodyPr lIns="36000" rIns="36000"/>
          <a:lstStyle/>
          <a:p>
            <a:r>
              <a:rPr lang="ru-RU" sz="2800" dirty="0" smtClean="0"/>
              <a:t>Основные проблемы при интеграции ИС</a:t>
            </a:r>
            <a:endParaRPr lang="en-US" sz="2800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52400" y="838200"/>
            <a:ext cx="8610600" cy="2428876"/>
            <a:chOff x="912" y="1008"/>
            <a:chExt cx="3984" cy="1702"/>
          </a:xfrm>
        </p:grpSpPr>
        <p:sp>
          <p:nvSpPr>
            <p:cNvPr id="76804" name="AutoShape 4"/>
            <p:cNvSpPr>
              <a:spLocks noChangeArrowheads="1"/>
            </p:cNvSpPr>
            <p:nvPr/>
          </p:nvSpPr>
          <p:spPr bwMode="gray">
            <a:xfrm>
              <a:off x="912" y="10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999" y="1092"/>
              <a:ext cx="442" cy="1618"/>
              <a:chOff x="999" y="1092"/>
              <a:chExt cx="442" cy="1618"/>
            </a:xfrm>
          </p:grpSpPr>
          <p:sp>
            <p:nvSpPr>
              <p:cNvPr id="76806" name="AutoShape 6"/>
              <p:cNvSpPr>
                <a:spLocks noChangeArrowheads="1"/>
              </p:cNvSpPr>
              <p:nvPr/>
            </p:nvSpPr>
            <p:spPr bwMode="gray">
              <a:xfrm>
                <a:off x="999" y="1097"/>
                <a:ext cx="442" cy="741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7" name="Freeform 7"/>
              <p:cNvSpPr>
                <a:spLocks/>
              </p:cNvSpPr>
              <p:nvPr/>
            </p:nvSpPr>
            <p:spPr bwMode="gray">
              <a:xfrm>
                <a:off x="1046" y="1140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8" name="Text Box 8"/>
              <p:cNvSpPr txBox="1">
                <a:spLocks noChangeArrowheads="1"/>
              </p:cNvSpPr>
              <p:nvPr/>
            </p:nvSpPr>
            <p:spPr bwMode="gray">
              <a:xfrm>
                <a:off x="1053" y="1275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7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8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7" name="Text Box 9"/>
            <p:cNvSpPr txBox="1">
              <a:spLocks noChangeArrowheads="1"/>
            </p:cNvSpPr>
            <p:nvPr/>
          </p:nvSpPr>
          <p:spPr bwMode="gray">
            <a:xfrm>
              <a:off x="1547" y="1115"/>
              <a:ext cx="3324" cy="6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</a:t>
              </a:r>
              <a:r>
                <a:rPr lang="ru-RU" sz="1400" dirty="0" smtClean="0"/>
                <a:t>Обеспечение  структурированной  исходной  информацией,  которая хранится по частям в различных системах и может дублироваться. Один из подходов к решению данной проблемы − приведение всех данных к единой структуре;</a:t>
              </a:r>
              <a:endParaRPr lang="ru-RU" sz="1400" dirty="0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52400" y="2133600"/>
            <a:ext cx="8610600" cy="1301749"/>
            <a:chOff x="912" y="2016"/>
            <a:chExt cx="3984" cy="912"/>
          </a:xfrm>
        </p:grpSpPr>
        <p:sp>
          <p:nvSpPr>
            <p:cNvPr id="76811" name="AutoShape 11"/>
            <p:cNvSpPr>
              <a:spLocks noChangeArrowheads="1"/>
            </p:cNvSpPr>
            <p:nvPr/>
          </p:nvSpPr>
          <p:spPr bwMode="gray">
            <a:xfrm>
              <a:off x="912" y="201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9216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999" y="2100"/>
              <a:ext cx="437" cy="715"/>
              <a:chOff x="999" y="2100"/>
              <a:chExt cx="437" cy="715"/>
            </a:xfrm>
          </p:grpSpPr>
          <p:sp>
            <p:nvSpPr>
              <p:cNvPr id="76813" name="AutoShape 13"/>
              <p:cNvSpPr>
                <a:spLocks noChangeArrowheads="1"/>
              </p:cNvSpPr>
              <p:nvPr/>
            </p:nvSpPr>
            <p:spPr bwMode="gray">
              <a:xfrm>
                <a:off x="999" y="2105"/>
                <a:ext cx="437" cy="710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hlink">
                      <a:gamma/>
                      <a:tint val="72549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4" name="Freeform 14"/>
              <p:cNvSpPr>
                <a:spLocks/>
              </p:cNvSpPr>
              <p:nvPr/>
            </p:nvSpPr>
            <p:spPr bwMode="gray">
              <a:xfrm>
                <a:off x="1046" y="214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42353"/>
                      <a:invGamma/>
                    </a:schemeClr>
                  </a:gs>
                  <a:gs pos="100000">
                    <a:schemeClr val="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5" name="Text Box 15"/>
              <p:cNvSpPr txBox="1">
                <a:spLocks noChangeArrowheads="1"/>
              </p:cNvSpPr>
              <p:nvPr/>
            </p:nvSpPr>
            <p:spPr bwMode="gray">
              <a:xfrm>
                <a:off x="1082" y="2304"/>
                <a:ext cx="248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endPara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1" name="Text Box 16"/>
            <p:cNvSpPr txBox="1">
              <a:spLocks noChangeArrowheads="1"/>
            </p:cNvSpPr>
            <p:nvPr/>
          </p:nvSpPr>
          <p:spPr bwMode="gray">
            <a:xfrm>
              <a:off x="1547" y="2069"/>
              <a:ext cx="3289" cy="81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</a:t>
              </a:r>
              <a:r>
                <a:rPr lang="ru-RU" sz="1400" dirty="0" smtClean="0"/>
                <a:t>Обеспечение единого  доступа к гетерогенным информационным системам,  которые были созданы на базе разных технологий.  Один из возможных способов   решения данной проблемы -  построение общей архитектуры интеграции;</a:t>
              </a:r>
              <a:endParaRPr lang="ru-RU" sz="1400" dirty="0"/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304800" y="5047754"/>
            <a:ext cx="8610600" cy="1301750"/>
            <a:chOff x="912" y="3036"/>
            <a:chExt cx="3984" cy="912"/>
          </a:xfrm>
        </p:grpSpPr>
        <p:sp>
          <p:nvSpPr>
            <p:cNvPr id="76818" name="AutoShape 18"/>
            <p:cNvSpPr>
              <a:spLocks noChangeArrowheads="1"/>
            </p:cNvSpPr>
            <p:nvPr/>
          </p:nvSpPr>
          <p:spPr bwMode="gray">
            <a:xfrm>
              <a:off x="912" y="303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48627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999" y="3120"/>
              <a:ext cx="442" cy="757"/>
              <a:chOff x="999" y="3120"/>
              <a:chExt cx="442" cy="757"/>
            </a:xfrm>
          </p:grpSpPr>
          <p:sp>
            <p:nvSpPr>
              <p:cNvPr id="76820" name="AutoShape 20"/>
              <p:cNvSpPr>
                <a:spLocks noChangeArrowheads="1"/>
              </p:cNvSpPr>
              <p:nvPr/>
            </p:nvSpPr>
            <p:spPr bwMode="gray">
              <a:xfrm>
                <a:off x="999" y="3125"/>
                <a:ext cx="442" cy="752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folHlink">
                      <a:gamma/>
                      <a:tint val="63529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1" name="Freeform 21"/>
              <p:cNvSpPr>
                <a:spLocks/>
              </p:cNvSpPr>
              <p:nvPr/>
            </p:nvSpPr>
            <p:spPr bwMode="gray">
              <a:xfrm>
                <a:off x="1046" y="316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48627"/>
                      <a:invGamma/>
                    </a:schemeClr>
                  </a:gs>
                  <a:gs pos="100000">
                    <a:schemeClr val="fol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2" name="Text Box 22"/>
              <p:cNvSpPr txBox="1">
                <a:spLocks noChangeArrowheads="1"/>
              </p:cNvSpPr>
              <p:nvPr/>
            </p:nvSpPr>
            <p:spPr bwMode="gray">
              <a:xfrm>
                <a:off x="1082" y="3324"/>
                <a:ext cx="253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4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65" name="Text Box 23"/>
            <p:cNvSpPr txBox="1">
              <a:spLocks noChangeArrowheads="1"/>
            </p:cNvSpPr>
            <p:nvPr/>
          </p:nvSpPr>
          <p:spPr bwMode="gray">
            <a:xfrm>
              <a:off x="1511" y="3130"/>
              <a:ext cx="3289" cy="7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dirty="0" smtClean="0"/>
                <a:t> </a:t>
              </a:r>
              <a:r>
                <a:rPr lang="ru-RU" sz="1400" dirty="0" smtClean="0"/>
                <a:t>Существование  разнообразных  информационных моделей, а также частое изменение их структур приводят  к  необходимости  разработки  и совершенствования  методов  и  средств  интеграции  неоднородных информационных ресурсов.</a:t>
              </a:r>
              <a:endParaRPr lang="en-US" sz="1400" dirty="0"/>
            </a:p>
          </p:txBody>
        </p:sp>
      </p:grpSp>
      <p:sp>
        <p:nvSpPr>
          <p:cNvPr id="29" name="Прямоугольник 28"/>
          <p:cNvSpPr/>
          <p:nvPr/>
        </p:nvSpPr>
        <p:spPr>
          <a:xfrm>
            <a:off x="685800" y="2514600"/>
            <a:ext cx="38576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8" name="Group 17"/>
          <p:cNvGrpSpPr>
            <a:grpSpLocks/>
          </p:cNvGrpSpPr>
          <p:nvPr/>
        </p:nvGrpSpPr>
        <p:grpSpPr bwMode="auto">
          <a:xfrm>
            <a:off x="304800" y="3599955"/>
            <a:ext cx="8610600" cy="1301750"/>
            <a:chOff x="912" y="3036"/>
            <a:chExt cx="3984" cy="912"/>
          </a:xfrm>
        </p:grpSpPr>
        <p:sp>
          <p:nvSpPr>
            <p:cNvPr id="31" name="AutoShape 18"/>
            <p:cNvSpPr>
              <a:spLocks noChangeArrowheads="1"/>
            </p:cNvSpPr>
            <p:nvPr/>
          </p:nvSpPr>
          <p:spPr bwMode="gray">
            <a:xfrm>
              <a:off x="912" y="303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48627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9" name="Group 19"/>
            <p:cNvGrpSpPr>
              <a:grpSpLocks/>
            </p:cNvGrpSpPr>
            <p:nvPr/>
          </p:nvGrpSpPr>
          <p:grpSpPr bwMode="auto">
            <a:xfrm>
              <a:off x="999" y="3120"/>
              <a:ext cx="442" cy="757"/>
              <a:chOff x="999" y="3120"/>
              <a:chExt cx="442" cy="757"/>
            </a:xfrm>
          </p:grpSpPr>
          <p:sp>
            <p:nvSpPr>
              <p:cNvPr id="34" name="AutoShape 20"/>
              <p:cNvSpPr>
                <a:spLocks noChangeArrowheads="1"/>
              </p:cNvSpPr>
              <p:nvPr/>
            </p:nvSpPr>
            <p:spPr bwMode="gray">
              <a:xfrm>
                <a:off x="999" y="3125"/>
                <a:ext cx="442" cy="752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folHlink">
                      <a:gamma/>
                      <a:tint val="63529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5" name="Freeform 21"/>
              <p:cNvSpPr>
                <a:spLocks/>
              </p:cNvSpPr>
              <p:nvPr/>
            </p:nvSpPr>
            <p:spPr bwMode="gray">
              <a:xfrm>
                <a:off x="1046" y="316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48627"/>
                      <a:invGamma/>
                    </a:schemeClr>
                  </a:gs>
                  <a:gs pos="100000">
                    <a:schemeClr val="fol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6" name="Text Box 22"/>
              <p:cNvSpPr txBox="1">
                <a:spLocks noChangeArrowheads="1"/>
              </p:cNvSpPr>
              <p:nvPr/>
            </p:nvSpPr>
            <p:spPr bwMode="gray">
              <a:xfrm>
                <a:off x="1082" y="3324"/>
                <a:ext cx="253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3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33" name="Text Box 23"/>
            <p:cNvSpPr txBox="1">
              <a:spLocks noChangeArrowheads="1"/>
            </p:cNvSpPr>
            <p:nvPr/>
          </p:nvSpPr>
          <p:spPr bwMode="gray">
            <a:xfrm>
              <a:off x="1547" y="3237"/>
              <a:ext cx="3289" cy="4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dirty="0" smtClean="0"/>
                <a:t> </a:t>
              </a:r>
              <a:r>
                <a:rPr lang="ru-RU" sz="2000" dirty="0" smtClean="0"/>
                <a:t>Обеспечение информационного обмена всех систем в информационном пространстве организации;</a:t>
              </a:r>
              <a:endParaRPr 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717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ru-RU" dirty="0" smtClean="0"/>
                <a:t> </a:t>
              </a:r>
              <a:endParaRPr lang="ru-RU" dirty="0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438"/>
              <a:ext cx="1290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endParaRPr lang="ru-RU" sz="1600" dirty="0" smtClean="0">
                <a:solidFill>
                  <a:srgbClr val="0033CC"/>
                </a:solidFill>
              </a:endParaRPr>
            </a:p>
            <a:p>
              <a:pPr algn="just"/>
              <a:endParaRPr lang="en-US" sz="1900" dirty="0">
                <a:solidFill>
                  <a:srgbClr val="0033CC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Общая проблема</a:t>
            </a:r>
            <a:endParaRPr lang="en-US" sz="3400" dirty="0" smtClean="0"/>
          </a:p>
        </p:txBody>
      </p:sp>
      <p:sp>
        <p:nvSpPr>
          <p:cNvPr id="18" name="Text Box 29"/>
          <p:cNvSpPr txBox="1">
            <a:spLocks noChangeArrowheads="1"/>
          </p:cNvSpPr>
          <p:nvPr/>
        </p:nvSpPr>
        <p:spPr bwMode="gray">
          <a:xfrm>
            <a:off x="1371600" y="1370982"/>
            <a:ext cx="6553200" cy="6309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ru-RU" sz="1600" dirty="0" smtClean="0">
              <a:solidFill>
                <a:srgbClr val="0033CC"/>
              </a:solidFill>
            </a:endParaRPr>
          </a:p>
          <a:p>
            <a:pPr algn="just"/>
            <a:endParaRPr lang="en-US" sz="1900" dirty="0">
              <a:solidFill>
                <a:srgbClr val="0033CC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447800" y="1905000"/>
            <a:ext cx="6477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Каждая информационная система  покрывает свою  предметную область.  Это приводит к </a:t>
            </a:r>
            <a:r>
              <a:rPr lang="ru-RU" sz="2400" b="1" dirty="0" smtClean="0">
                <a:solidFill>
                  <a:srgbClr val="FF0000"/>
                </a:solidFill>
              </a:rPr>
              <a:t>структурной</a:t>
            </a:r>
            <a:r>
              <a:rPr lang="ru-RU" sz="2400" b="1" dirty="0" smtClean="0"/>
              <a:t> и </a:t>
            </a:r>
            <a:r>
              <a:rPr lang="ru-RU" sz="2400" b="1" dirty="0" smtClean="0">
                <a:solidFill>
                  <a:srgbClr val="FF0000"/>
                </a:solidFill>
              </a:rPr>
              <a:t>семантической</a:t>
            </a:r>
            <a:r>
              <a:rPr lang="ru-RU" sz="2400" b="1" dirty="0" smtClean="0"/>
              <a:t> </a:t>
            </a:r>
            <a:r>
              <a:rPr lang="ru-RU" sz="2400" b="1" dirty="0" smtClean="0">
                <a:solidFill>
                  <a:srgbClr val="FF0000"/>
                </a:solidFill>
              </a:rPr>
              <a:t>неоднородности</a:t>
            </a:r>
            <a:r>
              <a:rPr lang="ru-RU" sz="2400" b="1" dirty="0" smtClean="0"/>
              <a:t>, когда  "данные из  различных источников могут  быть  по-разному представлены и организованы,  или  схожие понятия могут по-разному интерпретироваться в разных источниках данных"</a:t>
            </a:r>
            <a:r>
              <a:rPr lang="ru-RU" sz="2400" dirty="0" smtClean="0"/>
              <a:t>)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717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ru-RU" dirty="0" smtClean="0"/>
                <a:t> </a:t>
              </a:r>
              <a:endParaRPr lang="ru-RU" dirty="0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438"/>
              <a:ext cx="1290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endParaRPr lang="ru-RU" sz="1600" dirty="0" smtClean="0">
                <a:solidFill>
                  <a:srgbClr val="0033CC"/>
                </a:solidFill>
              </a:endParaRPr>
            </a:p>
            <a:p>
              <a:pPr algn="just"/>
              <a:endParaRPr lang="en-US" sz="1900" dirty="0">
                <a:solidFill>
                  <a:srgbClr val="0033CC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Общая проблема</a:t>
            </a:r>
            <a:endParaRPr lang="en-US" sz="3400" dirty="0" smtClean="0"/>
          </a:p>
        </p:txBody>
      </p:sp>
      <p:sp>
        <p:nvSpPr>
          <p:cNvPr id="18" name="Text Box 29"/>
          <p:cNvSpPr txBox="1">
            <a:spLocks noChangeArrowheads="1"/>
          </p:cNvSpPr>
          <p:nvPr/>
        </p:nvSpPr>
        <p:spPr bwMode="gray">
          <a:xfrm>
            <a:off x="1371600" y="1370982"/>
            <a:ext cx="6553200" cy="6309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ru-RU" sz="1600" dirty="0" smtClean="0">
              <a:solidFill>
                <a:srgbClr val="0033CC"/>
              </a:solidFill>
            </a:endParaRPr>
          </a:p>
          <a:p>
            <a:pPr algn="just"/>
            <a:endParaRPr lang="en-US" sz="1900" dirty="0">
              <a:solidFill>
                <a:srgbClr val="0033CC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447800" y="1981200"/>
            <a:ext cx="6477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/>
              <a:t>Эффект  неоднородности  проявляется  при  увеличении  числа </a:t>
            </a:r>
            <a:r>
              <a:rPr lang="ru-RU" sz="3200" b="1" dirty="0" smtClean="0">
                <a:solidFill>
                  <a:srgbClr val="FF0000"/>
                </a:solidFill>
              </a:rPr>
              <a:t>разнородных  гетерогенных  информационных  систем</a:t>
            </a:r>
            <a:r>
              <a:rPr lang="ru-RU" sz="3200" b="1" dirty="0" smtClean="0"/>
              <a:t>,  различной функциональности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717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ru-RU" dirty="0" smtClean="0"/>
                <a:t> </a:t>
              </a:r>
              <a:endParaRPr lang="ru-RU" dirty="0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438"/>
              <a:ext cx="1290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endParaRPr lang="ru-RU" sz="1600" dirty="0" smtClean="0">
                <a:solidFill>
                  <a:srgbClr val="0033CC"/>
                </a:solidFill>
              </a:endParaRPr>
            </a:p>
            <a:p>
              <a:pPr algn="just"/>
              <a:endParaRPr lang="en-US" sz="1900" dirty="0">
                <a:solidFill>
                  <a:srgbClr val="0033CC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Аспекты неоднородности</a:t>
            </a:r>
            <a:endParaRPr lang="en-US" sz="3400" dirty="0" smtClean="0"/>
          </a:p>
        </p:txBody>
      </p:sp>
      <p:sp>
        <p:nvSpPr>
          <p:cNvPr id="18" name="Text Box 29"/>
          <p:cNvSpPr txBox="1">
            <a:spLocks noChangeArrowheads="1"/>
          </p:cNvSpPr>
          <p:nvPr/>
        </p:nvSpPr>
        <p:spPr bwMode="gray">
          <a:xfrm>
            <a:off x="1371600" y="1370982"/>
            <a:ext cx="6553200" cy="6309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ru-RU" sz="1600" dirty="0" smtClean="0">
              <a:solidFill>
                <a:srgbClr val="0033CC"/>
              </a:solidFill>
            </a:endParaRPr>
          </a:p>
          <a:p>
            <a:pPr algn="just"/>
            <a:endParaRPr lang="en-US" sz="1900" dirty="0">
              <a:solidFill>
                <a:srgbClr val="0033CC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447800" y="1905000"/>
            <a:ext cx="6477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i="1" dirty="0" smtClean="0">
                <a:solidFill>
                  <a:srgbClr val="FF0000"/>
                </a:solidFill>
              </a:rPr>
              <a:t>Неоднородность  требований</a:t>
            </a:r>
            <a:r>
              <a:rPr lang="ru-RU" sz="2000" b="1" dirty="0" smtClean="0"/>
              <a:t>.  Разработка ИС осуществляется  на основе требований   соответствующих предметных областей   и изменяются в процессе сопровождения в связи с изменениями их особенностей. Кроме </a:t>
            </a:r>
          </a:p>
          <a:p>
            <a:r>
              <a:rPr lang="ru-RU" sz="2000" b="1" dirty="0" smtClean="0"/>
              <a:t>того, очевидно, что требования  к системе, обусловленные  различными предметными областями, могут быть противоречивыми,  что делает необходимым выбор наиболее важного из них.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90600" y="1600200"/>
            <a:ext cx="3352800" cy="4953000"/>
            <a:chOff x="720" y="1296"/>
            <a:chExt cx="1367" cy="2542"/>
          </a:xfrm>
        </p:grpSpPr>
        <p:sp>
          <p:nvSpPr>
            <p:cNvPr id="21523" name="AutoShape 4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4" name="AutoShape 5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5" name="AutoShape 6"/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9BCFF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6" name="AutoShape 7"/>
            <p:cNvSpPr>
              <a:spLocks noChangeArrowheads="1"/>
            </p:cNvSpPr>
            <p:nvPr/>
          </p:nvSpPr>
          <p:spPr bwMode="gray">
            <a:xfrm>
              <a:off x="752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BEE0F7"/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7" name="AutoShape 8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8" name="AutoShape 9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21532" name="Oval 11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ru-RU"/>
              </a:p>
            </p:txBody>
          </p:sp>
          <p:sp>
            <p:nvSpPr>
              <p:cNvPr id="21533" name="Oval 12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ru-RU"/>
              </a:p>
            </p:txBody>
          </p:sp>
          <p:sp>
            <p:nvSpPr>
              <p:cNvPr id="21534" name="Oval 13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ru-RU"/>
              </a:p>
            </p:txBody>
          </p:sp>
          <p:sp>
            <p:nvSpPr>
              <p:cNvPr id="21535" name="Oval 14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ru-RU"/>
              </a:p>
            </p:txBody>
          </p:sp>
          <p:sp>
            <p:nvSpPr>
              <p:cNvPr id="21536" name="Oval 15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ru-RU"/>
              </a:p>
            </p:txBody>
          </p:sp>
        </p:grpSp>
        <p:sp>
          <p:nvSpPr>
            <p:cNvPr id="21530" name="Text Box 16"/>
            <p:cNvSpPr txBox="1">
              <a:spLocks noChangeArrowheads="1"/>
            </p:cNvSpPr>
            <p:nvPr/>
          </p:nvSpPr>
          <p:spPr bwMode="gray">
            <a:xfrm>
              <a:off x="1276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1</a:t>
              </a:r>
              <a:endParaRPr lang="en-US"/>
            </a:p>
          </p:txBody>
        </p:sp>
        <p:sp>
          <p:nvSpPr>
            <p:cNvPr id="21531" name="Text Box 17"/>
            <p:cNvSpPr txBox="1">
              <a:spLocks noChangeArrowheads="1"/>
            </p:cNvSpPr>
            <p:nvPr/>
          </p:nvSpPr>
          <p:spPr bwMode="gray">
            <a:xfrm>
              <a:off x="768" y="1776"/>
              <a:ext cx="1296" cy="11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300" b="1" i="1" dirty="0" smtClean="0">
                  <a:solidFill>
                    <a:srgbClr val="000000"/>
                  </a:solidFill>
                </a:rPr>
                <a:t>Появление у систем так называемых интеллектуальных (семантических) свойств</a:t>
              </a:r>
              <a:endParaRPr lang="en-US" sz="23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4876800" y="1600200"/>
            <a:ext cx="3200400" cy="4876800"/>
            <a:chOff x="2208" y="1296"/>
            <a:chExt cx="1365" cy="2542"/>
          </a:xfrm>
        </p:grpSpPr>
        <p:sp>
          <p:nvSpPr>
            <p:cNvPr id="21510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11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12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13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14" name="Oval 23"/>
            <p:cNvSpPr>
              <a:spLocks noChangeArrowheads="1"/>
            </p:cNvSpPr>
            <p:nvPr/>
          </p:nvSpPr>
          <p:spPr bwMode="gray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1515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1516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1517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1518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1519" name="Text Box 28"/>
            <p:cNvSpPr txBox="1">
              <a:spLocks noChangeArrowheads="1"/>
            </p:cNvSpPr>
            <p:nvPr/>
          </p:nvSpPr>
          <p:spPr bwMode="gray">
            <a:xfrm>
              <a:off x="2764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2</a:t>
              </a:r>
              <a:endParaRPr lang="en-US"/>
            </a:p>
          </p:txBody>
        </p:sp>
        <p:sp>
          <p:nvSpPr>
            <p:cNvPr id="21520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3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400" b="1" i="1" dirty="0" smtClean="0">
                  <a:solidFill>
                    <a:srgbClr val="000000"/>
                  </a:solidFill>
                </a:rPr>
                <a:t>Способность систем к самоорганизации, саморазвитию (аналогия с организмами живой природы)</a:t>
              </a:r>
              <a:endParaRPr lang="en-US" sz="2400" b="1" dirty="0">
                <a:solidFill>
                  <a:srgbClr val="000000"/>
                </a:solidFill>
              </a:endParaRPr>
            </a:p>
          </p:txBody>
        </p:sp>
        <p:sp>
          <p:nvSpPr>
            <p:cNvPr id="2152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150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Анализ современного состояния информационных систем (ИС)</a:t>
            </a:r>
            <a:endParaRPr lang="en-US" sz="34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1066800" y="1066800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/>
              <a:t>Тенденции развития ИС</a:t>
            </a:r>
            <a:endParaRPr lang="ru-RU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717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ru-RU" dirty="0" smtClean="0"/>
                <a:t> </a:t>
              </a:r>
              <a:endParaRPr lang="ru-RU" dirty="0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438"/>
              <a:ext cx="1290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endParaRPr lang="ru-RU" sz="1600" dirty="0" smtClean="0">
                <a:solidFill>
                  <a:srgbClr val="0033CC"/>
                </a:solidFill>
              </a:endParaRPr>
            </a:p>
            <a:p>
              <a:pPr algn="just"/>
              <a:endParaRPr lang="en-US" sz="1900" dirty="0">
                <a:solidFill>
                  <a:srgbClr val="0033CC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Аспекты неоднородности</a:t>
            </a:r>
            <a:endParaRPr lang="en-US" sz="3400" dirty="0" smtClean="0"/>
          </a:p>
        </p:txBody>
      </p:sp>
      <p:sp>
        <p:nvSpPr>
          <p:cNvPr id="18" name="Text Box 29"/>
          <p:cNvSpPr txBox="1">
            <a:spLocks noChangeArrowheads="1"/>
          </p:cNvSpPr>
          <p:nvPr/>
        </p:nvSpPr>
        <p:spPr bwMode="gray">
          <a:xfrm>
            <a:off x="1371600" y="1370982"/>
            <a:ext cx="6553200" cy="6309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ru-RU" sz="1600" dirty="0" smtClean="0">
              <a:solidFill>
                <a:srgbClr val="0033CC"/>
              </a:solidFill>
            </a:endParaRPr>
          </a:p>
          <a:p>
            <a:pPr algn="just"/>
            <a:endParaRPr lang="en-US" sz="1900" dirty="0">
              <a:solidFill>
                <a:srgbClr val="0033CC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371600" y="2209800"/>
            <a:ext cx="6477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i="1" dirty="0" smtClean="0">
                <a:solidFill>
                  <a:srgbClr val="FF0000"/>
                </a:solidFill>
              </a:rPr>
              <a:t>Различие  в моделях  данных</a:t>
            </a:r>
            <a:r>
              <a:rPr lang="ru-RU" sz="2000" b="1" dirty="0" smtClean="0">
                <a:solidFill>
                  <a:srgbClr val="3621B5"/>
                </a:solidFill>
              </a:rPr>
              <a:t>  –  "данные в различных  ИС  могут представляться разными способами и в различных моделях данных". </a:t>
            </a:r>
          </a:p>
          <a:p>
            <a:endParaRPr lang="ru-RU" sz="2000" b="1" i="1" dirty="0" smtClean="0">
              <a:solidFill>
                <a:srgbClr val="FF0000"/>
              </a:solidFill>
            </a:endParaRPr>
          </a:p>
          <a:p>
            <a:r>
              <a:rPr lang="ru-RU" sz="2000" b="1" i="1" dirty="0" smtClean="0">
                <a:solidFill>
                  <a:srgbClr val="FF0000"/>
                </a:solidFill>
              </a:rPr>
              <a:t>Синтаксическая неоднородность</a:t>
            </a:r>
            <a:r>
              <a:rPr lang="ru-RU" sz="2000" b="1" dirty="0" smtClean="0">
                <a:solidFill>
                  <a:srgbClr val="3621B5"/>
                </a:solidFill>
              </a:rPr>
              <a:t>  –  "данные  могут иметь различное представление при их передаче по каналу связи  в соответствии с протоколами взаимодействия (например, бинарные, текстовые, XML и т.д.)"</a:t>
            </a:r>
            <a:endParaRPr lang="ru-RU" sz="2000" dirty="0">
              <a:solidFill>
                <a:srgbClr val="3621B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717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ru-RU" dirty="0" smtClean="0"/>
                <a:t> </a:t>
              </a:r>
              <a:endParaRPr lang="ru-RU" dirty="0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438"/>
              <a:ext cx="1290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endParaRPr lang="ru-RU" sz="1600" dirty="0" smtClean="0">
                <a:solidFill>
                  <a:srgbClr val="0033CC"/>
                </a:solidFill>
              </a:endParaRPr>
            </a:p>
            <a:p>
              <a:pPr algn="just"/>
              <a:endParaRPr lang="en-US" sz="1900" dirty="0">
                <a:solidFill>
                  <a:srgbClr val="0033CC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Аспекты неоднородности</a:t>
            </a:r>
            <a:endParaRPr lang="en-US" sz="3400" dirty="0" smtClean="0"/>
          </a:p>
        </p:txBody>
      </p:sp>
      <p:sp>
        <p:nvSpPr>
          <p:cNvPr id="18" name="Text Box 29"/>
          <p:cNvSpPr txBox="1">
            <a:spLocks noChangeArrowheads="1"/>
          </p:cNvSpPr>
          <p:nvPr/>
        </p:nvSpPr>
        <p:spPr bwMode="gray">
          <a:xfrm>
            <a:off x="1371600" y="1370982"/>
            <a:ext cx="6553200" cy="6309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ru-RU" sz="1600" dirty="0" smtClean="0">
              <a:solidFill>
                <a:srgbClr val="0033CC"/>
              </a:solidFill>
            </a:endParaRPr>
          </a:p>
          <a:p>
            <a:pPr algn="just"/>
            <a:endParaRPr lang="en-US" sz="1900" dirty="0">
              <a:solidFill>
                <a:srgbClr val="0033CC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371600" y="1752600"/>
            <a:ext cx="6477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i="1" dirty="0" smtClean="0">
                <a:solidFill>
                  <a:srgbClr val="FF0000"/>
                </a:solidFill>
              </a:rPr>
              <a:t>Структурная  неоднородность</a:t>
            </a:r>
            <a:r>
              <a:rPr lang="ru-RU" sz="20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 –  в различных  информационных системах данные могут представляться различными структурами </a:t>
            </a:r>
          </a:p>
          <a:p>
            <a:r>
              <a:rPr lang="ru-RU" sz="20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("например, ФИО может быть представлено одной строкой или тремя строками"). </a:t>
            </a:r>
          </a:p>
          <a:p>
            <a:endParaRPr lang="ru-RU" sz="2000" b="1" dirty="0" smtClean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ru-RU" sz="2000" b="1" i="1" dirty="0" smtClean="0">
                <a:solidFill>
                  <a:srgbClr val="FF0000"/>
                </a:solidFill>
              </a:rPr>
              <a:t>Семантическая неоднородность</a:t>
            </a:r>
            <a:r>
              <a:rPr lang="ru-RU" sz="20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 –  "одни и те же  данные могут быть представлены в различных системах понятий, схожие понятия могут по-разному интерпретироваться в разных ИС". </a:t>
            </a:r>
            <a:endParaRPr lang="ru-RU" sz="2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717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ru-RU" dirty="0" smtClean="0"/>
                <a:t> </a:t>
              </a:r>
              <a:endParaRPr lang="ru-RU" dirty="0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438"/>
              <a:ext cx="1290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endParaRPr lang="ru-RU" sz="1600" dirty="0" smtClean="0">
                <a:solidFill>
                  <a:srgbClr val="0033CC"/>
                </a:solidFill>
              </a:endParaRPr>
            </a:p>
            <a:p>
              <a:pPr algn="just"/>
              <a:endParaRPr lang="en-US" sz="1900" dirty="0">
                <a:solidFill>
                  <a:srgbClr val="0033CC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Аспекты неоднородности</a:t>
            </a:r>
            <a:endParaRPr lang="en-US" sz="3400" dirty="0" smtClean="0"/>
          </a:p>
        </p:txBody>
      </p:sp>
      <p:sp>
        <p:nvSpPr>
          <p:cNvPr id="18" name="Text Box 29"/>
          <p:cNvSpPr txBox="1">
            <a:spLocks noChangeArrowheads="1"/>
          </p:cNvSpPr>
          <p:nvPr/>
        </p:nvSpPr>
        <p:spPr bwMode="gray">
          <a:xfrm>
            <a:off x="1371600" y="1370982"/>
            <a:ext cx="6553200" cy="6309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ru-RU" sz="1600" dirty="0" smtClean="0">
              <a:solidFill>
                <a:srgbClr val="0033CC"/>
              </a:solidFill>
            </a:endParaRPr>
          </a:p>
          <a:p>
            <a:pPr algn="just"/>
            <a:endParaRPr lang="en-US" sz="1900" dirty="0">
              <a:solidFill>
                <a:srgbClr val="0033CC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371600" y="1752600"/>
            <a:ext cx="6477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i="1" dirty="0" smtClean="0">
                <a:solidFill>
                  <a:srgbClr val="FF0000"/>
                </a:solidFill>
              </a:rPr>
              <a:t>Техническая неоднородность</a:t>
            </a:r>
            <a:r>
              <a:rPr lang="ru-RU" sz="20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 –  интегрируемые информационные системы  реализованы с использованием различных технических решений, разных производителей, имеют  различные способы  и протоколы </a:t>
            </a:r>
          </a:p>
          <a:p>
            <a:r>
              <a:rPr lang="ru-RU" sz="20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взаимодействия для доступа к системе и т.д. </a:t>
            </a:r>
          </a:p>
          <a:p>
            <a:r>
              <a:rPr lang="ru-RU" sz="2000" b="1" i="1" dirty="0" smtClean="0">
                <a:solidFill>
                  <a:srgbClr val="FF0000"/>
                </a:solidFill>
              </a:rPr>
              <a:t>Неоднородность методов доступа к данным</a:t>
            </a:r>
            <a:r>
              <a:rPr lang="ru-RU" sz="20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 −  в частности, "различное назначение и выразительность языков запросов для извлечения данных, различные ограничения на форму запросов".</a:t>
            </a:r>
            <a:endParaRPr lang="ru-RU" sz="2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717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ru-RU" dirty="0" smtClean="0"/>
                <a:t> </a:t>
              </a:r>
              <a:endParaRPr lang="ru-RU" dirty="0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438"/>
              <a:ext cx="1290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endParaRPr lang="ru-RU" sz="1600" dirty="0" smtClean="0">
                <a:solidFill>
                  <a:srgbClr val="0033CC"/>
                </a:solidFill>
              </a:endParaRPr>
            </a:p>
            <a:p>
              <a:pPr algn="just"/>
              <a:endParaRPr lang="en-US" sz="1900" dirty="0">
                <a:solidFill>
                  <a:srgbClr val="0033CC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Интеграция предметных областей</a:t>
            </a:r>
            <a:endParaRPr lang="en-US" sz="3400" dirty="0" smtClean="0"/>
          </a:p>
        </p:txBody>
      </p:sp>
      <p:sp>
        <p:nvSpPr>
          <p:cNvPr id="18" name="Text Box 29"/>
          <p:cNvSpPr txBox="1">
            <a:spLocks noChangeArrowheads="1"/>
          </p:cNvSpPr>
          <p:nvPr/>
        </p:nvSpPr>
        <p:spPr bwMode="gray">
          <a:xfrm>
            <a:off x="1371600" y="1370982"/>
            <a:ext cx="6553200" cy="6309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ru-RU" sz="1600" dirty="0" smtClean="0">
              <a:solidFill>
                <a:srgbClr val="0033CC"/>
              </a:solidFill>
            </a:endParaRPr>
          </a:p>
          <a:p>
            <a:pPr algn="just"/>
            <a:endParaRPr lang="en-US" sz="1900" dirty="0">
              <a:solidFill>
                <a:srgbClr val="0033CC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371600" y="2133600"/>
            <a:ext cx="6477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Для  решения  проблемы  </a:t>
            </a:r>
            <a:r>
              <a:rPr lang="ru-RU" sz="2800" b="1" dirty="0" smtClean="0">
                <a:solidFill>
                  <a:srgbClr val="FF0000"/>
                </a:solidFill>
              </a:rPr>
              <a:t>семантической  неоднородности</a:t>
            </a:r>
            <a:r>
              <a:rPr lang="ru-RU" sz="28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 информации при интеграции информационных систем можно использовать </a:t>
            </a:r>
            <a:r>
              <a:rPr lang="ru-RU" sz="2800" b="1" dirty="0" smtClean="0">
                <a:solidFill>
                  <a:srgbClr val="FF0000"/>
                </a:solidFill>
              </a:rPr>
              <a:t>онтологии </a:t>
            </a:r>
          </a:p>
          <a:p>
            <a:r>
              <a:rPr lang="ru-RU" sz="2800" b="1" dirty="0" smtClean="0">
                <a:solidFill>
                  <a:srgbClr val="FF0000"/>
                </a:solidFill>
              </a:rPr>
              <a:t>предметной области</a:t>
            </a:r>
            <a:r>
              <a:rPr lang="ru-RU" sz="28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.</a:t>
            </a:r>
            <a:endParaRPr lang="ru-RU" sz="28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90600" y="1600200"/>
            <a:ext cx="3352800" cy="4953000"/>
            <a:chOff x="720" y="1296"/>
            <a:chExt cx="1367" cy="2542"/>
          </a:xfrm>
        </p:grpSpPr>
        <p:sp>
          <p:nvSpPr>
            <p:cNvPr id="21523" name="AutoShape 4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4" name="AutoShape 5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5" name="AutoShape 6"/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9BCFF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6" name="AutoShape 7"/>
            <p:cNvSpPr>
              <a:spLocks noChangeArrowheads="1"/>
            </p:cNvSpPr>
            <p:nvPr/>
          </p:nvSpPr>
          <p:spPr bwMode="gray">
            <a:xfrm>
              <a:off x="751" y="1531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BEE0F7"/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7" name="AutoShape 8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8" name="AutoShape 9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21532" name="Oval 11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ru-RU"/>
              </a:p>
            </p:txBody>
          </p:sp>
          <p:sp>
            <p:nvSpPr>
              <p:cNvPr id="21533" name="Oval 12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ru-RU"/>
              </a:p>
            </p:txBody>
          </p:sp>
          <p:sp>
            <p:nvSpPr>
              <p:cNvPr id="21534" name="Oval 13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ru-RU"/>
              </a:p>
            </p:txBody>
          </p:sp>
          <p:sp>
            <p:nvSpPr>
              <p:cNvPr id="21535" name="Oval 14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ru-RU"/>
              </a:p>
            </p:txBody>
          </p:sp>
          <p:sp>
            <p:nvSpPr>
              <p:cNvPr id="21536" name="Oval 15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horz" wrap="none" anchor="ctr"/>
              <a:lstStyle/>
              <a:p>
                <a:pPr algn="ctr"/>
                <a:r>
                  <a:rPr lang="ru-RU" sz="2400" b="1" dirty="0" smtClean="0"/>
                  <a:t>1</a:t>
                </a:r>
                <a:endParaRPr lang="ru-RU" sz="2400" b="1" dirty="0"/>
              </a:p>
            </p:txBody>
          </p:sp>
        </p:grpSp>
        <p:sp>
          <p:nvSpPr>
            <p:cNvPr id="21530" name="Text Box 16"/>
            <p:cNvSpPr txBox="1">
              <a:spLocks noChangeArrowheads="1"/>
            </p:cNvSpPr>
            <p:nvPr/>
          </p:nvSpPr>
          <p:spPr bwMode="gray">
            <a:xfrm>
              <a:off x="1350" y="1354"/>
              <a:ext cx="75" cy="19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531" name="Text Box 17"/>
            <p:cNvSpPr txBox="1">
              <a:spLocks noChangeArrowheads="1"/>
            </p:cNvSpPr>
            <p:nvPr/>
          </p:nvSpPr>
          <p:spPr bwMode="gray">
            <a:xfrm>
              <a:off x="751" y="1961"/>
              <a:ext cx="1296" cy="67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4000" dirty="0" smtClean="0">
                  <a:solidFill>
                    <a:schemeClr val="bg1"/>
                  </a:solidFill>
                </a:rPr>
                <a:t>Модельная семантика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4876800" y="1600200"/>
            <a:ext cx="3200400" cy="4876800"/>
            <a:chOff x="2208" y="1296"/>
            <a:chExt cx="1365" cy="2542"/>
          </a:xfrm>
        </p:grpSpPr>
        <p:sp>
          <p:nvSpPr>
            <p:cNvPr id="21510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11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12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13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14" name="Oval 23"/>
            <p:cNvSpPr>
              <a:spLocks noChangeArrowheads="1"/>
            </p:cNvSpPr>
            <p:nvPr/>
          </p:nvSpPr>
          <p:spPr bwMode="gray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1515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1516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1517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1518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r>
                <a:rPr lang="ru-RU" sz="2400" b="1" dirty="0" smtClean="0"/>
                <a:t>2</a:t>
              </a:r>
              <a:endParaRPr lang="ru-RU" sz="2400" b="1" dirty="0"/>
            </a:p>
          </p:txBody>
        </p:sp>
        <p:sp>
          <p:nvSpPr>
            <p:cNvPr id="21519" name="Text Box 28"/>
            <p:cNvSpPr txBox="1">
              <a:spLocks noChangeArrowheads="1"/>
            </p:cNvSpPr>
            <p:nvPr/>
          </p:nvSpPr>
          <p:spPr bwMode="gray">
            <a:xfrm>
              <a:off x="2836" y="1354"/>
              <a:ext cx="79" cy="19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52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150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Уровни неоднородности онтологических спецификаций</a:t>
            </a:r>
            <a:endParaRPr lang="en-US" sz="3400" dirty="0" smtClean="0"/>
          </a:p>
        </p:txBody>
      </p:sp>
      <p:sp>
        <p:nvSpPr>
          <p:cNvPr id="33" name="Text Box 17"/>
          <p:cNvSpPr txBox="1">
            <a:spLocks noChangeArrowheads="1"/>
          </p:cNvSpPr>
          <p:nvPr/>
        </p:nvSpPr>
        <p:spPr bwMode="gray">
          <a:xfrm>
            <a:off x="4876800" y="2895600"/>
            <a:ext cx="3178660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Понятийная семантика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52400"/>
            <a:ext cx="8001000" cy="563563"/>
          </a:xfrm>
        </p:spPr>
        <p:txBody>
          <a:bodyPr lIns="36000" rIns="36000"/>
          <a:lstStyle/>
          <a:p>
            <a:r>
              <a:rPr lang="ru-RU" dirty="0" smtClean="0"/>
              <a:t>Факторы неоднородности модельной семантики</a:t>
            </a:r>
            <a:endParaRPr lang="en-US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8600" y="1752600"/>
            <a:ext cx="8610600" cy="2428875"/>
            <a:chOff x="912" y="1008"/>
            <a:chExt cx="3984" cy="1702"/>
          </a:xfrm>
        </p:grpSpPr>
        <p:sp>
          <p:nvSpPr>
            <p:cNvPr id="76804" name="AutoShape 4"/>
            <p:cNvSpPr>
              <a:spLocks noChangeArrowheads="1"/>
            </p:cNvSpPr>
            <p:nvPr/>
          </p:nvSpPr>
          <p:spPr bwMode="gray">
            <a:xfrm>
              <a:off x="912" y="10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999" y="1092"/>
              <a:ext cx="442" cy="1618"/>
              <a:chOff x="999" y="1092"/>
              <a:chExt cx="442" cy="1618"/>
            </a:xfrm>
          </p:grpSpPr>
          <p:sp>
            <p:nvSpPr>
              <p:cNvPr id="76806" name="AutoShape 6"/>
              <p:cNvSpPr>
                <a:spLocks noChangeArrowheads="1"/>
              </p:cNvSpPr>
              <p:nvPr/>
            </p:nvSpPr>
            <p:spPr bwMode="gray">
              <a:xfrm>
                <a:off x="999" y="1097"/>
                <a:ext cx="442" cy="741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7" name="Freeform 7"/>
              <p:cNvSpPr>
                <a:spLocks/>
              </p:cNvSpPr>
              <p:nvPr/>
            </p:nvSpPr>
            <p:spPr bwMode="gray">
              <a:xfrm>
                <a:off x="1046" y="1140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8" name="Text Box 8"/>
              <p:cNvSpPr txBox="1">
                <a:spLocks noChangeArrowheads="1"/>
              </p:cNvSpPr>
              <p:nvPr/>
            </p:nvSpPr>
            <p:spPr bwMode="gray">
              <a:xfrm>
                <a:off x="1053" y="1275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7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8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7" name="Text Box 9"/>
            <p:cNvSpPr txBox="1">
              <a:spLocks noChangeArrowheads="1"/>
            </p:cNvSpPr>
            <p:nvPr/>
          </p:nvSpPr>
          <p:spPr bwMode="gray">
            <a:xfrm>
              <a:off x="1547" y="1115"/>
              <a:ext cx="3324" cy="6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</a:t>
              </a:r>
              <a:r>
                <a:rPr lang="ru-RU" sz="2800" dirty="0" smtClean="0"/>
                <a:t>различие</a:t>
              </a:r>
              <a:r>
                <a:rPr lang="ru-RU" sz="2800" b="1" dirty="0" smtClean="0"/>
                <a:t> </a:t>
              </a:r>
              <a:r>
                <a:rPr lang="ru-RU" sz="2800" dirty="0" smtClean="0"/>
                <a:t>в синтаксисе языков, определяющих онтологические модели;</a:t>
              </a:r>
              <a:endParaRPr lang="ru-RU" sz="2800" dirty="0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28600" y="3279773"/>
            <a:ext cx="8610600" cy="1301749"/>
            <a:chOff x="912" y="2016"/>
            <a:chExt cx="3984" cy="912"/>
          </a:xfrm>
        </p:grpSpPr>
        <p:sp>
          <p:nvSpPr>
            <p:cNvPr id="76811" name="AutoShape 11"/>
            <p:cNvSpPr>
              <a:spLocks noChangeArrowheads="1"/>
            </p:cNvSpPr>
            <p:nvPr/>
          </p:nvSpPr>
          <p:spPr bwMode="gray">
            <a:xfrm>
              <a:off x="912" y="201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9216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999" y="2100"/>
              <a:ext cx="437" cy="715"/>
              <a:chOff x="999" y="2100"/>
              <a:chExt cx="437" cy="715"/>
            </a:xfrm>
          </p:grpSpPr>
          <p:sp>
            <p:nvSpPr>
              <p:cNvPr id="76813" name="AutoShape 13"/>
              <p:cNvSpPr>
                <a:spLocks noChangeArrowheads="1"/>
              </p:cNvSpPr>
              <p:nvPr/>
            </p:nvSpPr>
            <p:spPr bwMode="gray">
              <a:xfrm>
                <a:off x="999" y="2105"/>
                <a:ext cx="437" cy="710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hlink">
                      <a:gamma/>
                      <a:tint val="72549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4" name="Freeform 14"/>
              <p:cNvSpPr>
                <a:spLocks/>
              </p:cNvSpPr>
              <p:nvPr/>
            </p:nvSpPr>
            <p:spPr bwMode="gray">
              <a:xfrm>
                <a:off x="1046" y="214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42353"/>
                      <a:invGamma/>
                    </a:schemeClr>
                  </a:gs>
                  <a:gs pos="100000">
                    <a:schemeClr val="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5" name="Text Box 15"/>
              <p:cNvSpPr txBox="1">
                <a:spLocks noChangeArrowheads="1"/>
              </p:cNvSpPr>
              <p:nvPr/>
            </p:nvSpPr>
            <p:spPr bwMode="gray">
              <a:xfrm>
                <a:off x="1082" y="2304"/>
                <a:ext cx="248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endPara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1" name="Text Box 16"/>
            <p:cNvSpPr txBox="1">
              <a:spLocks noChangeArrowheads="1"/>
            </p:cNvSpPr>
            <p:nvPr/>
          </p:nvSpPr>
          <p:spPr bwMode="gray">
            <a:xfrm>
              <a:off x="1547" y="2174"/>
              <a:ext cx="3289" cy="6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 dirty="0" smtClean="0"/>
                <a:t> </a:t>
              </a:r>
              <a:r>
                <a:rPr lang="ru-RU" sz="2800" dirty="0" smtClean="0"/>
                <a:t>различие</a:t>
              </a:r>
              <a:r>
                <a:rPr lang="ru-RU" sz="2800" b="1" dirty="0" smtClean="0"/>
                <a:t> </a:t>
              </a:r>
              <a:r>
                <a:rPr lang="ru-RU" sz="2800" dirty="0" smtClean="0"/>
                <a:t>в выразительной способности моделей;</a:t>
              </a:r>
              <a:endParaRPr lang="ru-RU" sz="2800" dirty="0"/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228600" y="4819649"/>
            <a:ext cx="8610600" cy="1301750"/>
            <a:chOff x="912" y="3036"/>
            <a:chExt cx="3984" cy="912"/>
          </a:xfrm>
        </p:grpSpPr>
        <p:sp>
          <p:nvSpPr>
            <p:cNvPr id="76818" name="AutoShape 18"/>
            <p:cNvSpPr>
              <a:spLocks noChangeArrowheads="1"/>
            </p:cNvSpPr>
            <p:nvPr/>
          </p:nvSpPr>
          <p:spPr bwMode="gray">
            <a:xfrm>
              <a:off x="912" y="303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48627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999" y="3120"/>
              <a:ext cx="442" cy="757"/>
              <a:chOff x="999" y="3120"/>
              <a:chExt cx="442" cy="757"/>
            </a:xfrm>
          </p:grpSpPr>
          <p:sp>
            <p:nvSpPr>
              <p:cNvPr id="76820" name="AutoShape 20"/>
              <p:cNvSpPr>
                <a:spLocks noChangeArrowheads="1"/>
              </p:cNvSpPr>
              <p:nvPr/>
            </p:nvSpPr>
            <p:spPr bwMode="gray">
              <a:xfrm>
                <a:off x="999" y="3125"/>
                <a:ext cx="442" cy="752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folHlink">
                      <a:gamma/>
                      <a:tint val="63529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1" name="Freeform 21"/>
              <p:cNvSpPr>
                <a:spLocks/>
              </p:cNvSpPr>
              <p:nvPr/>
            </p:nvSpPr>
            <p:spPr bwMode="gray">
              <a:xfrm>
                <a:off x="1046" y="316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48627"/>
                      <a:invGamma/>
                    </a:schemeClr>
                  </a:gs>
                  <a:gs pos="100000">
                    <a:schemeClr val="fol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2" name="Text Box 22"/>
              <p:cNvSpPr txBox="1">
                <a:spLocks noChangeArrowheads="1"/>
              </p:cNvSpPr>
              <p:nvPr/>
            </p:nvSpPr>
            <p:spPr bwMode="gray">
              <a:xfrm>
                <a:off x="1082" y="3324"/>
                <a:ext cx="253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3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65" name="Text Box 23"/>
            <p:cNvSpPr txBox="1">
              <a:spLocks noChangeArrowheads="1"/>
            </p:cNvSpPr>
            <p:nvPr/>
          </p:nvSpPr>
          <p:spPr bwMode="gray">
            <a:xfrm>
              <a:off x="1547" y="3129"/>
              <a:ext cx="3289" cy="66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dirty="0" smtClean="0"/>
                <a:t> </a:t>
              </a:r>
              <a:r>
                <a:rPr lang="ru-RU" sz="2800" dirty="0" smtClean="0"/>
                <a:t>различие</a:t>
              </a:r>
              <a:r>
                <a:rPr lang="ru-RU" dirty="0" smtClean="0"/>
                <a:t> </a:t>
              </a:r>
              <a:r>
                <a:rPr lang="ru-RU" sz="2800" dirty="0" smtClean="0"/>
                <a:t>в семантике примитивов, используемых в моделях.</a:t>
              </a:r>
              <a:endParaRPr lang="en-US" dirty="0"/>
            </a:p>
          </p:txBody>
        </p:sp>
      </p:grpSp>
      <p:sp>
        <p:nvSpPr>
          <p:cNvPr id="29" name="Прямоугольник 28"/>
          <p:cNvSpPr/>
          <p:nvPr/>
        </p:nvSpPr>
        <p:spPr>
          <a:xfrm>
            <a:off x="685800" y="3657600"/>
            <a:ext cx="38576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7391400" cy="715963"/>
          </a:xfrm>
        </p:spPr>
        <p:txBody>
          <a:bodyPr/>
          <a:lstStyle/>
          <a:p>
            <a:r>
              <a:rPr lang="ru-RU" sz="2800" dirty="0" smtClean="0"/>
              <a:t>Факторы неоднородности понятийной семантики</a:t>
            </a:r>
            <a:endParaRPr lang="en-US" sz="2800" dirty="0" smtClean="0">
              <a:solidFill>
                <a:schemeClr val="accent1"/>
              </a:solidFill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/>
          </a:p>
        </p:txBody>
      </p:sp>
      <p:sp>
        <p:nvSpPr>
          <p:cNvPr id="6967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6967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alpha val="36000"/>
                </a:schemeClr>
              </a:gs>
              <a:gs pos="100000">
                <a:schemeClr val="hlink">
                  <a:gamma/>
                  <a:tint val="33725"/>
                  <a:invGamma/>
                </a:schemeClr>
              </a:gs>
            </a:gsLst>
            <a:lin ang="540000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29702" name="AutoShape 48"/>
          <p:cNvSpPr>
            <a:spLocks noChangeArrowheads="1"/>
          </p:cNvSpPr>
          <p:nvPr/>
        </p:nvSpPr>
        <p:spPr bwMode="gray">
          <a:xfrm>
            <a:off x="1828800" y="5334000"/>
            <a:ext cx="5486400" cy="990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2800" dirty="0" smtClean="0"/>
              <a:t>Различия в точках зрения на </a:t>
            </a:r>
          </a:p>
          <a:p>
            <a:pPr eaLnBrk="0" hangingPunct="0"/>
            <a:r>
              <a:rPr lang="ru-RU" sz="2800" dirty="0" smtClean="0"/>
              <a:t>предметную область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9703" name="AutoShape 49"/>
          <p:cNvSpPr>
            <a:spLocks noChangeArrowheads="1"/>
          </p:cNvSpPr>
          <p:nvPr/>
        </p:nvSpPr>
        <p:spPr bwMode="gray">
          <a:xfrm>
            <a:off x="2317750" y="4191000"/>
            <a:ext cx="5988050" cy="9144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2800" dirty="0" smtClean="0"/>
              <a:t>Различия в покрытии предметной </a:t>
            </a:r>
          </a:p>
          <a:p>
            <a:pPr eaLnBrk="0" hangingPunct="0"/>
            <a:r>
              <a:rPr lang="ru-RU" sz="2800" dirty="0" smtClean="0"/>
              <a:t>области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29704" name="AutoShape 50"/>
          <p:cNvSpPr>
            <a:spLocks noChangeArrowheads="1"/>
          </p:cNvSpPr>
          <p:nvPr/>
        </p:nvSpPr>
        <p:spPr bwMode="gray">
          <a:xfrm>
            <a:off x="2438400" y="3276600"/>
            <a:ext cx="6324600" cy="838199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2800" dirty="0" smtClean="0"/>
              <a:t>Различия в разбиении предметной </a:t>
            </a:r>
          </a:p>
          <a:p>
            <a:pPr eaLnBrk="0" hangingPunct="0"/>
            <a:r>
              <a:rPr lang="ru-RU" sz="2800" dirty="0" smtClean="0"/>
              <a:t>области на понятия 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29705" name="AutoShape 51"/>
          <p:cNvSpPr>
            <a:spLocks noChangeArrowheads="1"/>
          </p:cNvSpPr>
          <p:nvPr/>
        </p:nvSpPr>
        <p:spPr bwMode="gray">
          <a:xfrm>
            <a:off x="2209800" y="2209800"/>
            <a:ext cx="6629400" cy="8382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2800" dirty="0" smtClean="0"/>
              <a:t>Различия в подходах к определению </a:t>
            </a:r>
          </a:p>
          <a:p>
            <a:pPr eaLnBrk="0" hangingPunct="0"/>
            <a:r>
              <a:rPr lang="ru-RU" sz="2800" dirty="0" smtClean="0"/>
              <a:t>понятий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29706" name="AutoShape 52"/>
          <p:cNvSpPr>
            <a:spLocks noChangeArrowheads="1"/>
          </p:cNvSpPr>
          <p:nvPr/>
        </p:nvSpPr>
        <p:spPr bwMode="gray">
          <a:xfrm>
            <a:off x="1371600" y="1447800"/>
            <a:ext cx="7239000" cy="609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sz="2800" dirty="0" smtClean="0"/>
              <a:t>Различия в именах понятий и отношений</a:t>
            </a:r>
            <a:endParaRPr lang="en-US" sz="2800" b="1" dirty="0">
              <a:solidFill>
                <a:schemeClr val="tx2"/>
              </a:solidFill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990600" y="1600200"/>
            <a:ext cx="381000" cy="381000"/>
            <a:chOff x="2078" y="1680"/>
            <a:chExt cx="1615" cy="1615"/>
          </a:xfrm>
        </p:grpSpPr>
        <p:sp>
          <p:nvSpPr>
            <p:cNvPr id="29744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9745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88" name="Oval 56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47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49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828800" y="2438400"/>
            <a:ext cx="381000" cy="381000"/>
            <a:chOff x="2078" y="1680"/>
            <a:chExt cx="1615" cy="1615"/>
          </a:xfrm>
        </p:grpSpPr>
        <p:sp>
          <p:nvSpPr>
            <p:cNvPr id="29738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9739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95" name="Oval 63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41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7" name="Oval 65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43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29732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9733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02" name="Oval 70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35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37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29726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9727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09" name="Oval 77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29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11" name="Oval 79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31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4532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00200" y="5181600"/>
            <a:ext cx="355600" cy="381000"/>
            <a:chOff x="2078" y="1680"/>
            <a:chExt cx="1615" cy="1615"/>
          </a:xfrm>
        </p:grpSpPr>
        <p:sp>
          <p:nvSpPr>
            <p:cNvPr id="2972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972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16" name="Oval 84"/>
            <p:cNvSpPr>
              <a:spLocks noChangeArrowheads="1"/>
            </p:cNvSpPr>
            <p:nvPr/>
          </p:nvSpPr>
          <p:spPr bwMode="gray">
            <a:xfrm>
              <a:off x="2251" y="1855"/>
              <a:ext cx="1262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2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18" name="Oval 86"/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972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717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ru-RU" dirty="0" smtClean="0"/>
                <a:t> </a:t>
              </a:r>
              <a:endParaRPr lang="ru-RU" dirty="0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438"/>
              <a:ext cx="1290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endParaRPr lang="ru-RU" sz="1600" dirty="0" smtClean="0">
                <a:solidFill>
                  <a:srgbClr val="0033CC"/>
                </a:solidFill>
              </a:endParaRPr>
            </a:p>
            <a:p>
              <a:pPr algn="just"/>
              <a:endParaRPr lang="en-US" sz="1900" dirty="0">
                <a:solidFill>
                  <a:srgbClr val="0033CC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Состояние проблемы</a:t>
            </a:r>
            <a:endParaRPr lang="en-US" sz="3400" dirty="0" smtClean="0"/>
          </a:p>
        </p:txBody>
      </p:sp>
      <p:sp>
        <p:nvSpPr>
          <p:cNvPr id="18" name="Text Box 29"/>
          <p:cNvSpPr txBox="1">
            <a:spLocks noChangeArrowheads="1"/>
          </p:cNvSpPr>
          <p:nvPr/>
        </p:nvSpPr>
        <p:spPr bwMode="gray">
          <a:xfrm>
            <a:off x="1371600" y="1370982"/>
            <a:ext cx="6553200" cy="6309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ru-RU" sz="1600" dirty="0" smtClean="0">
              <a:solidFill>
                <a:srgbClr val="0033CC"/>
              </a:solidFill>
            </a:endParaRPr>
          </a:p>
          <a:p>
            <a:pPr algn="just"/>
            <a:endParaRPr lang="en-US" sz="1900" dirty="0">
              <a:solidFill>
                <a:srgbClr val="0033CC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371600" y="1981200"/>
            <a:ext cx="6477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С целью корректной интеграции  неоднородных  информационных систем необходимо </a:t>
            </a:r>
            <a:r>
              <a:rPr lang="ru-RU" sz="2000" b="1" dirty="0" smtClean="0">
                <a:solidFill>
                  <a:srgbClr val="FF0000"/>
                </a:solidFill>
              </a:rPr>
              <a:t>выяснить общность и различия онтологий, лежащих в их </a:t>
            </a:r>
          </a:p>
          <a:p>
            <a:r>
              <a:rPr lang="ru-RU" sz="2000" b="1" dirty="0" smtClean="0">
                <a:solidFill>
                  <a:srgbClr val="FF0000"/>
                </a:solidFill>
              </a:rPr>
              <a:t>основе</a:t>
            </a:r>
            <a:r>
              <a:rPr lang="ru-RU" sz="20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, а также </a:t>
            </a:r>
            <a:r>
              <a:rPr lang="ru-RU" sz="2000" b="1" dirty="0" smtClean="0">
                <a:solidFill>
                  <a:srgbClr val="FF0000"/>
                </a:solidFill>
              </a:rPr>
              <a:t>согласовать неоднородные онтологические спецификации </a:t>
            </a:r>
            <a:r>
              <a:rPr lang="ru-RU" sz="20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и далее  осуществлять  преобразование  информации.  Как  следствие, обеспечивается совместная работа неоднородных информационных систем в контексте предметной области задачи на семантически значимом уровне.</a:t>
            </a:r>
            <a:endParaRPr lang="ru-RU" sz="2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717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ru-RU" dirty="0" smtClean="0"/>
                <a:t> </a:t>
              </a:r>
              <a:endParaRPr lang="ru-RU" dirty="0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438"/>
              <a:ext cx="1290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/>
              <a:endParaRPr lang="ru-RU" sz="1600" dirty="0" smtClean="0">
                <a:solidFill>
                  <a:srgbClr val="0033CC"/>
                </a:solidFill>
              </a:endParaRPr>
            </a:p>
            <a:p>
              <a:pPr algn="just"/>
              <a:endParaRPr lang="en-US" sz="1900" dirty="0">
                <a:solidFill>
                  <a:srgbClr val="0033CC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Состояние проблемы</a:t>
            </a:r>
            <a:endParaRPr lang="en-US" sz="3400" dirty="0" smtClean="0"/>
          </a:p>
        </p:txBody>
      </p:sp>
      <p:sp>
        <p:nvSpPr>
          <p:cNvPr id="18" name="Text Box 29"/>
          <p:cNvSpPr txBox="1">
            <a:spLocks noChangeArrowheads="1"/>
          </p:cNvSpPr>
          <p:nvPr/>
        </p:nvSpPr>
        <p:spPr bwMode="gray">
          <a:xfrm>
            <a:off x="1371600" y="1370982"/>
            <a:ext cx="6553200" cy="6309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ru-RU" sz="1600" dirty="0" smtClean="0">
              <a:solidFill>
                <a:srgbClr val="0033CC"/>
              </a:solidFill>
            </a:endParaRPr>
          </a:p>
          <a:p>
            <a:pPr algn="just"/>
            <a:endParaRPr lang="en-US" sz="1900" dirty="0">
              <a:solidFill>
                <a:srgbClr val="0033CC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371600" y="2209800"/>
            <a:ext cx="6477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При разработке систем интеграцию онтологий предпочитают избегать, несмотря на то, что эта проблема  является актуальной при использовании онтологий для разработки корпоративных информационных систем.</a:t>
            </a:r>
            <a:endParaRPr lang="ru-RU" sz="2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4191000"/>
            <a:ext cx="8686800" cy="2895600"/>
          </a:xfrm>
        </p:spPr>
        <p:txBody>
          <a:bodyPr/>
          <a:lstStyle/>
          <a:p>
            <a:r>
              <a:rPr lang="ru-RU" sz="3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ru-RU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6. </a:t>
            </a:r>
            <a:r>
              <a:rPr lang="ru-RU" sz="3600" dirty="0" smtClean="0"/>
              <a:t>Направления развития систем поддержки жизненного </a:t>
            </a:r>
            <a:br>
              <a:rPr lang="ru-RU" sz="3600" dirty="0" smtClean="0"/>
            </a:br>
            <a:r>
              <a:rPr lang="ru-RU" sz="3600" dirty="0" smtClean="0"/>
              <a:t>цикла наукоёмкой продукции </a:t>
            </a:r>
            <a:r>
              <a:rPr lang="en-US" sz="4000" dirty="0" smtClean="0">
                <a:solidFill>
                  <a:schemeClr val="tx2"/>
                </a:solidFill>
              </a:rPr>
              <a:t/>
            </a:r>
            <a:br>
              <a:rPr lang="en-US" sz="4000" dirty="0" smtClean="0">
                <a:solidFill>
                  <a:schemeClr val="tx2"/>
                </a:solidFill>
              </a:rPr>
            </a:br>
            <a:r>
              <a:rPr lang="ru-RU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ru-RU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sz="2000" b="0" dirty="0" smtClean="0"/>
          </a:p>
        </p:txBody>
      </p:sp>
      <p:pic>
        <p:nvPicPr>
          <p:cNvPr id="1028" name="Picture 4" descr="Elk MINI_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27988" y="228600"/>
            <a:ext cx="11160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2947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pic>
        <p:nvPicPr>
          <p:cNvPr id="6" name="Picture 6" descr="https://developer.nvidia.com/sites/default/files/imagecache/nvidia_cuda_academic_center--center_imgset_single/Southern%20Fed%20Univ%20Logo%20-%20W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524000" cy="152400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682"/>
              <a:ext cx="1296" cy="1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3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В современном состоянии Всемирной паутины (</a:t>
              </a:r>
              <a:r>
                <a:rPr lang="en-US" sz="23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WWW</a:t>
              </a:r>
              <a:r>
                <a:rPr lang="ru-RU" sz="23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) </a:t>
              </a:r>
              <a:r>
                <a:rPr lang="ru-RU" sz="2300" dirty="0" err="1" smtClean="0">
                  <a:solidFill>
                    <a:srgbClr val="FF0000"/>
                  </a:solidFill>
                </a:rPr>
                <a:t>веб-страницы</a:t>
              </a:r>
              <a:r>
                <a:rPr lang="ru-RU" sz="2300" dirty="0" smtClean="0">
                  <a:solidFill>
                    <a:srgbClr val="FF0000"/>
                  </a:solidFill>
                </a:rPr>
                <a:t> являются пассивными</a:t>
              </a:r>
              <a:r>
                <a:rPr lang="ru-RU" sz="23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, </a:t>
              </a:r>
              <a:r>
                <a:rPr lang="ru-RU" sz="2300" dirty="0" smtClean="0">
                  <a:solidFill>
                    <a:srgbClr val="FF0000"/>
                  </a:solidFill>
                </a:rPr>
                <a:t>а «мыслящей частью» являются именной поисковые средства</a:t>
              </a:r>
              <a:r>
                <a:rPr lang="ru-RU" sz="23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. Они не только индексируют страницы Сети, но и всячески анализируют их, организуя собственные базы знаний. </a:t>
              </a:r>
              <a:r>
                <a:rPr lang="ru-RU" sz="23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Контроль поисковых систем приведет в будущем к коммерциализации сервисов обработки информации</a:t>
              </a:r>
              <a:r>
                <a:rPr lang="ru-RU" sz="23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.</a:t>
              </a:r>
              <a:endParaRPr lang="ru-RU" sz="2300" dirty="0" smtClean="0">
                <a:solidFill>
                  <a:srgbClr val="0033CC"/>
                </a:solidFill>
              </a:endParaRPr>
            </a:p>
            <a:p>
              <a:pPr algn="ctr"/>
              <a:endParaRPr lang="en-US" sz="20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Развитие поисковых систем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0"/>
            <a:ext cx="7391400" cy="882650"/>
          </a:xfrm>
        </p:spPr>
        <p:txBody>
          <a:bodyPr lIns="18000" rIns="18000"/>
          <a:lstStyle/>
          <a:p>
            <a:r>
              <a:rPr lang="en-US" dirty="0" smtClean="0"/>
              <a:t> CALS</a:t>
            </a:r>
            <a:r>
              <a:rPr lang="ru-RU" dirty="0" smtClean="0"/>
              <a:t>- технологии</a:t>
            </a:r>
            <a:r>
              <a:rPr lang="en-US" dirty="0" smtClean="0"/>
              <a:t> </a:t>
            </a:r>
            <a:r>
              <a:rPr lang="ru-RU" dirty="0" smtClean="0"/>
              <a:t>(ИПИ)</a:t>
            </a:r>
            <a:endParaRPr lang="en-US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752124" y="1447199"/>
            <a:ext cx="5429780" cy="5025212"/>
            <a:chOff x="1209" y="867"/>
            <a:chExt cx="3310" cy="3121"/>
          </a:xfrm>
        </p:grpSpPr>
        <p:sp>
          <p:nvSpPr>
            <p:cNvPr id="24580" name="Oval 4"/>
            <p:cNvSpPr>
              <a:spLocks noChangeArrowheads="1"/>
            </p:cNvSpPr>
            <p:nvPr/>
          </p:nvSpPr>
          <p:spPr bwMode="auto">
            <a:xfrm>
              <a:off x="1632" y="1344"/>
              <a:ext cx="2544" cy="249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256" y="1968"/>
              <a:ext cx="1296" cy="1344"/>
              <a:chOff x="2016" y="1920"/>
              <a:chExt cx="1680" cy="1680"/>
            </a:xfrm>
          </p:grpSpPr>
          <p:sp>
            <p:nvSpPr>
              <p:cNvPr id="24626" name="Oval 6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rgbClr val="FF6600"/>
                  </a:gs>
                  <a:gs pos="100000">
                    <a:srgbClr val="742E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24627" name="Freeform 7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>
                  <a:gd name="T0" fmla="*/ 958 w 1321"/>
                  <a:gd name="T1" fmla="*/ 62 h 712"/>
                  <a:gd name="T2" fmla="*/ 970 w 1321"/>
                  <a:gd name="T3" fmla="*/ 69 h 712"/>
                  <a:gd name="T4" fmla="*/ 973 w 1321"/>
                  <a:gd name="T5" fmla="*/ 75 h 712"/>
                  <a:gd name="T6" fmla="*/ 968 w 1321"/>
                  <a:gd name="T7" fmla="*/ 81 h 712"/>
                  <a:gd name="T8" fmla="*/ 956 w 1321"/>
                  <a:gd name="T9" fmla="*/ 85 h 712"/>
                  <a:gd name="T10" fmla="*/ 937 w 1321"/>
                  <a:gd name="T11" fmla="*/ 91 h 712"/>
                  <a:gd name="T12" fmla="*/ 912 w 1321"/>
                  <a:gd name="T13" fmla="*/ 94 h 712"/>
                  <a:gd name="T14" fmla="*/ 881 w 1321"/>
                  <a:gd name="T15" fmla="*/ 98 h 712"/>
                  <a:gd name="T16" fmla="*/ 845 w 1321"/>
                  <a:gd name="T17" fmla="*/ 102 h 712"/>
                  <a:gd name="T18" fmla="*/ 804 w 1321"/>
                  <a:gd name="T19" fmla="*/ 105 h 712"/>
                  <a:gd name="T20" fmla="*/ 759 w 1321"/>
                  <a:gd name="T21" fmla="*/ 106 h 712"/>
                  <a:gd name="T22" fmla="*/ 712 w 1321"/>
                  <a:gd name="T23" fmla="*/ 107 h 712"/>
                  <a:gd name="T24" fmla="*/ 660 w 1321"/>
                  <a:gd name="T25" fmla="*/ 110 h 712"/>
                  <a:gd name="T26" fmla="*/ 607 w 1321"/>
                  <a:gd name="T27" fmla="*/ 111 h 712"/>
                  <a:gd name="T28" fmla="*/ 586 w 1321"/>
                  <a:gd name="T29" fmla="*/ 112 h 712"/>
                  <a:gd name="T30" fmla="*/ 351 w 1321"/>
                  <a:gd name="T31" fmla="*/ 112 h 712"/>
                  <a:gd name="T32" fmla="*/ 347 w 1321"/>
                  <a:gd name="T33" fmla="*/ 112 h 712"/>
                  <a:gd name="T34" fmla="*/ 301 w 1321"/>
                  <a:gd name="T35" fmla="*/ 111 h 712"/>
                  <a:gd name="T36" fmla="*/ 257 w 1321"/>
                  <a:gd name="T37" fmla="*/ 110 h 712"/>
                  <a:gd name="T38" fmla="*/ 215 w 1321"/>
                  <a:gd name="T39" fmla="*/ 109 h 712"/>
                  <a:gd name="T40" fmla="*/ 174 w 1321"/>
                  <a:gd name="T41" fmla="*/ 106 h 712"/>
                  <a:gd name="T42" fmla="*/ 137 w 1321"/>
                  <a:gd name="T43" fmla="*/ 106 h 712"/>
                  <a:gd name="T44" fmla="*/ 106 w 1321"/>
                  <a:gd name="T45" fmla="*/ 103 h 712"/>
                  <a:gd name="T46" fmla="*/ 74 w 1321"/>
                  <a:gd name="T47" fmla="*/ 101 h 712"/>
                  <a:gd name="T48" fmla="*/ 51 w 1321"/>
                  <a:gd name="T49" fmla="*/ 99 h 712"/>
                  <a:gd name="T50" fmla="*/ 26 w 1321"/>
                  <a:gd name="T51" fmla="*/ 94 h 712"/>
                  <a:gd name="T52" fmla="*/ 18 w 1321"/>
                  <a:gd name="T53" fmla="*/ 91 h 712"/>
                  <a:gd name="T54" fmla="*/ 6 w 1321"/>
                  <a:gd name="T55" fmla="*/ 87 h 712"/>
                  <a:gd name="T56" fmla="*/ 0 w 1321"/>
                  <a:gd name="T57" fmla="*/ 82 h 712"/>
                  <a:gd name="T58" fmla="*/ 0 w 1321"/>
                  <a:gd name="T59" fmla="*/ 81 h 712"/>
                  <a:gd name="T60" fmla="*/ 4 w 1321"/>
                  <a:gd name="T61" fmla="*/ 75 h 712"/>
                  <a:gd name="T62" fmla="*/ 16 w 1321"/>
                  <a:gd name="T63" fmla="*/ 69 h 712"/>
                  <a:gd name="T64" fmla="*/ 35 w 1321"/>
                  <a:gd name="T65" fmla="*/ 58 h 712"/>
                  <a:gd name="T66" fmla="*/ 70 w 1321"/>
                  <a:gd name="T67" fmla="*/ 47 h 712"/>
                  <a:gd name="T68" fmla="*/ 110 w 1321"/>
                  <a:gd name="T69" fmla="*/ 37 h 712"/>
                  <a:gd name="T70" fmla="*/ 151 w 1321"/>
                  <a:gd name="T71" fmla="*/ 27 h 712"/>
                  <a:gd name="T72" fmla="*/ 199 w 1321"/>
                  <a:gd name="T73" fmla="*/ 19 h 712"/>
                  <a:gd name="T74" fmla="*/ 252 w 1321"/>
                  <a:gd name="T75" fmla="*/ 12 h 712"/>
                  <a:gd name="T76" fmla="*/ 306 w 1321"/>
                  <a:gd name="T77" fmla="*/ 7 h 712"/>
                  <a:gd name="T78" fmla="*/ 367 w 1321"/>
                  <a:gd name="T79" fmla="*/ 4 h 712"/>
                  <a:gd name="T80" fmla="*/ 428 w 1321"/>
                  <a:gd name="T81" fmla="*/ 4 h 712"/>
                  <a:gd name="T82" fmla="*/ 492 w 1321"/>
                  <a:gd name="T83" fmla="*/ 0 h 712"/>
                  <a:gd name="T84" fmla="*/ 492 w 1321"/>
                  <a:gd name="T85" fmla="*/ 0 h 712"/>
                  <a:gd name="T86" fmla="*/ 559 w 1321"/>
                  <a:gd name="T87" fmla="*/ 4 h 712"/>
                  <a:gd name="T88" fmla="*/ 624 w 1321"/>
                  <a:gd name="T89" fmla="*/ 4 h 712"/>
                  <a:gd name="T90" fmla="*/ 687 w 1321"/>
                  <a:gd name="T91" fmla="*/ 8 h 712"/>
                  <a:gd name="T92" fmla="*/ 745 w 1321"/>
                  <a:gd name="T93" fmla="*/ 14 h 712"/>
                  <a:gd name="T94" fmla="*/ 797 w 1321"/>
                  <a:gd name="T95" fmla="*/ 21 h 712"/>
                  <a:gd name="T96" fmla="*/ 846 w 1321"/>
                  <a:gd name="T97" fmla="*/ 30 h 712"/>
                  <a:gd name="T98" fmla="*/ 890 w 1321"/>
                  <a:gd name="T99" fmla="*/ 40 h 712"/>
                  <a:gd name="T100" fmla="*/ 927 w 1321"/>
                  <a:gd name="T101" fmla="*/ 51 h 712"/>
                  <a:gd name="T102" fmla="*/ 958 w 1321"/>
                  <a:gd name="T103" fmla="*/ 62 h 712"/>
                  <a:gd name="T104" fmla="*/ 958 w 1321"/>
                  <a:gd name="T105" fmla="*/ 62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6600"/>
                  </a:gs>
                </a:gsLst>
                <a:lin ang="54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38920" name="Text Box 8"/>
            <p:cNvSpPr txBox="1">
              <a:spLocks noChangeArrowheads="1"/>
            </p:cNvSpPr>
            <p:nvPr/>
          </p:nvSpPr>
          <p:spPr bwMode="gray">
            <a:xfrm>
              <a:off x="2871" y="2496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>
                <a:defRPr/>
              </a:pPr>
              <a:endParaRPr lang="ru-RU" sz="2400" b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2464" y="867"/>
              <a:ext cx="846" cy="794"/>
              <a:chOff x="1329" y="963"/>
              <a:chExt cx="3290" cy="3211"/>
            </a:xfrm>
          </p:grpSpPr>
          <p:sp>
            <p:nvSpPr>
              <p:cNvPr id="38923" name="Oval 11"/>
              <p:cNvSpPr>
                <a:spLocks noChangeArrowheads="1"/>
              </p:cNvSpPr>
              <p:nvPr/>
            </p:nvSpPr>
            <p:spPr bwMode="gray">
              <a:xfrm>
                <a:off x="1329" y="963"/>
                <a:ext cx="3290" cy="3211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235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625" name="Freeform 12"/>
              <p:cNvSpPr>
                <a:spLocks/>
              </p:cNvSpPr>
              <p:nvPr/>
            </p:nvSpPr>
            <p:spPr bwMode="gray">
              <a:xfrm>
                <a:off x="1869" y="1156"/>
                <a:ext cx="2348" cy="1235"/>
              </a:xfrm>
              <a:custGeom>
                <a:avLst/>
                <a:gdLst>
                  <a:gd name="T0" fmla="*/ 958 w 1321"/>
                  <a:gd name="T1" fmla="*/ 62 h 712"/>
                  <a:gd name="T2" fmla="*/ 970 w 1321"/>
                  <a:gd name="T3" fmla="*/ 69 h 712"/>
                  <a:gd name="T4" fmla="*/ 973 w 1321"/>
                  <a:gd name="T5" fmla="*/ 75 h 712"/>
                  <a:gd name="T6" fmla="*/ 968 w 1321"/>
                  <a:gd name="T7" fmla="*/ 81 h 712"/>
                  <a:gd name="T8" fmla="*/ 956 w 1321"/>
                  <a:gd name="T9" fmla="*/ 85 h 712"/>
                  <a:gd name="T10" fmla="*/ 937 w 1321"/>
                  <a:gd name="T11" fmla="*/ 91 h 712"/>
                  <a:gd name="T12" fmla="*/ 912 w 1321"/>
                  <a:gd name="T13" fmla="*/ 94 h 712"/>
                  <a:gd name="T14" fmla="*/ 881 w 1321"/>
                  <a:gd name="T15" fmla="*/ 98 h 712"/>
                  <a:gd name="T16" fmla="*/ 845 w 1321"/>
                  <a:gd name="T17" fmla="*/ 102 h 712"/>
                  <a:gd name="T18" fmla="*/ 804 w 1321"/>
                  <a:gd name="T19" fmla="*/ 105 h 712"/>
                  <a:gd name="T20" fmla="*/ 759 w 1321"/>
                  <a:gd name="T21" fmla="*/ 106 h 712"/>
                  <a:gd name="T22" fmla="*/ 712 w 1321"/>
                  <a:gd name="T23" fmla="*/ 107 h 712"/>
                  <a:gd name="T24" fmla="*/ 660 w 1321"/>
                  <a:gd name="T25" fmla="*/ 110 h 712"/>
                  <a:gd name="T26" fmla="*/ 607 w 1321"/>
                  <a:gd name="T27" fmla="*/ 111 h 712"/>
                  <a:gd name="T28" fmla="*/ 586 w 1321"/>
                  <a:gd name="T29" fmla="*/ 112 h 712"/>
                  <a:gd name="T30" fmla="*/ 351 w 1321"/>
                  <a:gd name="T31" fmla="*/ 112 h 712"/>
                  <a:gd name="T32" fmla="*/ 347 w 1321"/>
                  <a:gd name="T33" fmla="*/ 112 h 712"/>
                  <a:gd name="T34" fmla="*/ 301 w 1321"/>
                  <a:gd name="T35" fmla="*/ 111 h 712"/>
                  <a:gd name="T36" fmla="*/ 257 w 1321"/>
                  <a:gd name="T37" fmla="*/ 110 h 712"/>
                  <a:gd name="T38" fmla="*/ 215 w 1321"/>
                  <a:gd name="T39" fmla="*/ 109 h 712"/>
                  <a:gd name="T40" fmla="*/ 174 w 1321"/>
                  <a:gd name="T41" fmla="*/ 106 h 712"/>
                  <a:gd name="T42" fmla="*/ 137 w 1321"/>
                  <a:gd name="T43" fmla="*/ 106 h 712"/>
                  <a:gd name="T44" fmla="*/ 106 w 1321"/>
                  <a:gd name="T45" fmla="*/ 103 h 712"/>
                  <a:gd name="T46" fmla="*/ 74 w 1321"/>
                  <a:gd name="T47" fmla="*/ 101 h 712"/>
                  <a:gd name="T48" fmla="*/ 51 w 1321"/>
                  <a:gd name="T49" fmla="*/ 99 h 712"/>
                  <a:gd name="T50" fmla="*/ 26 w 1321"/>
                  <a:gd name="T51" fmla="*/ 94 h 712"/>
                  <a:gd name="T52" fmla="*/ 18 w 1321"/>
                  <a:gd name="T53" fmla="*/ 91 h 712"/>
                  <a:gd name="T54" fmla="*/ 6 w 1321"/>
                  <a:gd name="T55" fmla="*/ 87 h 712"/>
                  <a:gd name="T56" fmla="*/ 0 w 1321"/>
                  <a:gd name="T57" fmla="*/ 82 h 712"/>
                  <a:gd name="T58" fmla="*/ 0 w 1321"/>
                  <a:gd name="T59" fmla="*/ 81 h 712"/>
                  <a:gd name="T60" fmla="*/ 4 w 1321"/>
                  <a:gd name="T61" fmla="*/ 75 h 712"/>
                  <a:gd name="T62" fmla="*/ 16 w 1321"/>
                  <a:gd name="T63" fmla="*/ 69 h 712"/>
                  <a:gd name="T64" fmla="*/ 35 w 1321"/>
                  <a:gd name="T65" fmla="*/ 58 h 712"/>
                  <a:gd name="T66" fmla="*/ 70 w 1321"/>
                  <a:gd name="T67" fmla="*/ 47 h 712"/>
                  <a:gd name="T68" fmla="*/ 110 w 1321"/>
                  <a:gd name="T69" fmla="*/ 37 h 712"/>
                  <a:gd name="T70" fmla="*/ 151 w 1321"/>
                  <a:gd name="T71" fmla="*/ 27 h 712"/>
                  <a:gd name="T72" fmla="*/ 199 w 1321"/>
                  <a:gd name="T73" fmla="*/ 19 h 712"/>
                  <a:gd name="T74" fmla="*/ 252 w 1321"/>
                  <a:gd name="T75" fmla="*/ 12 h 712"/>
                  <a:gd name="T76" fmla="*/ 306 w 1321"/>
                  <a:gd name="T77" fmla="*/ 7 h 712"/>
                  <a:gd name="T78" fmla="*/ 367 w 1321"/>
                  <a:gd name="T79" fmla="*/ 4 h 712"/>
                  <a:gd name="T80" fmla="*/ 428 w 1321"/>
                  <a:gd name="T81" fmla="*/ 4 h 712"/>
                  <a:gd name="T82" fmla="*/ 492 w 1321"/>
                  <a:gd name="T83" fmla="*/ 0 h 712"/>
                  <a:gd name="T84" fmla="*/ 492 w 1321"/>
                  <a:gd name="T85" fmla="*/ 0 h 712"/>
                  <a:gd name="T86" fmla="*/ 559 w 1321"/>
                  <a:gd name="T87" fmla="*/ 4 h 712"/>
                  <a:gd name="T88" fmla="*/ 624 w 1321"/>
                  <a:gd name="T89" fmla="*/ 4 h 712"/>
                  <a:gd name="T90" fmla="*/ 687 w 1321"/>
                  <a:gd name="T91" fmla="*/ 8 h 712"/>
                  <a:gd name="T92" fmla="*/ 745 w 1321"/>
                  <a:gd name="T93" fmla="*/ 14 h 712"/>
                  <a:gd name="T94" fmla="*/ 797 w 1321"/>
                  <a:gd name="T95" fmla="*/ 21 h 712"/>
                  <a:gd name="T96" fmla="*/ 846 w 1321"/>
                  <a:gd name="T97" fmla="*/ 30 h 712"/>
                  <a:gd name="T98" fmla="*/ 890 w 1321"/>
                  <a:gd name="T99" fmla="*/ 40 h 712"/>
                  <a:gd name="T100" fmla="*/ 927 w 1321"/>
                  <a:gd name="T101" fmla="*/ 51 h 712"/>
                  <a:gd name="T102" fmla="*/ 958 w 1321"/>
                  <a:gd name="T103" fmla="*/ 62 h 712"/>
                  <a:gd name="T104" fmla="*/ 958 w 1321"/>
                  <a:gd name="T105" fmla="*/ 62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2"/>
                  </a:gs>
                </a:gsLst>
                <a:lin ang="54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6" name="Group 14"/>
            <p:cNvGrpSpPr>
              <a:grpSpLocks/>
            </p:cNvGrpSpPr>
            <p:nvPr/>
          </p:nvGrpSpPr>
          <p:grpSpPr bwMode="auto">
            <a:xfrm>
              <a:off x="2236" y="3191"/>
              <a:ext cx="201" cy="176"/>
              <a:chOff x="2236" y="3191"/>
              <a:chExt cx="201" cy="176"/>
            </a:xfrm>
          </p:grpSpPr>
          <p:sp>
            <p:nvSpPr>
              <p:cNvPr id="38927" name="Oval 15"/>
              <p:cNvSpPr>
                <a:spLocks noChangeArrowheads="1"/>
              </p:cNvSpPr>
              <p:nvPr/>
            </p:nvSpPr>
            <p:spPr bwMode="gray">
              <a:xfrm rot="18227093">
                <a:off x="2239" y="3282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66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928" name="Oval 16"/>
              <p:cNvSpPr>
                <a:spLocks noChangeArrowheads="1"/>
              </p:cNvSpPr>
              <p:nvPr/>
            </p:nvSpPr>
            <p:spPr bwMode="gray">
              <a:xfrm rot="18227093">
                <a:off x="2336" y="3204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66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grpSp>
          <p:nvGrpSpPr>
            <p:cNvPr id="8" name="Group 18"/>
            <p:cNvGrpSpPr>
              <a:grpSpLocks/>
            </p:cNvGrpSpPr>
            <p:nvPr/>
          </p:nvGrpSpPr>
          <p:grpSpPr bwMode="auto">
            <a:xfrm>
              <a:off x="1627" y="3186"/>
              <a:ext cx="768" cy="792"/>
              <a:chOff x="1251" y="1256"/>
              <a:chExt cx="2987" cy="3080"/>
            </a:xfrm>
          </p:grpSpPr>
          <p:sp>
            <p:nvSpPr>
              <p:cNvPr id="38931" name="Oval 19"/>
              <p:cNvSpPr>
                <a:spLocks noChangeArrowheads="1"/>
              </p:cNvSpPr>
              <p:nvPr/>
            </p:nvSpPr>
            <p:spPr bwMode="gray">
              <a:xfrm>
                <a:off x="1251" y="1256"/>
                <a:ext cx="2987" cy="308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24314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619" name="Freeform 20"/>
              <p:cNvSpPr>
                <a:spLocks/>
              </p:cNvSpPr>
              <p:nvPr/>
            </p:nvSpPr>
            <p:spPr bwMode="gray">
              <a:xfrm>
                <a:off x="1614" y="1441"/>
                <a:ext cx="2168" cy="1142"/>
              </a:xfrm>
              <a:custGeom>
                <a:avLst/>
                <a:gdLst>
                  <a:gd name="T0" fmla="*/ 958 w 1321"/>
                  <a:gd name="T1" fmla="*/ 62 h 712"/>
                  <a:gd name="T2" fmla="*/ 970 w 1321"/>
                  <a:gd name="T3" fmla="*/ 69 h 712"/>
                  <a:gd name="T4" fmla="*/ 973 w 1321"/>
                  <a:gd name="T5" fmla="*/ 75 h 712"/>
                  <a:gd name="T6" fmla="*/ 968 w 1321"/>
                  <a:gd name="T7" fmla="*/ 81 h 712"/>
                  <a:gd name="T8" fmla="*/ 956 w 1321"/>
                  <a:gd name="T9" fmla="*/ 85 h 712"/>
                  <a:gd name="T10" fmla="*/ 937 w 1321"/>
                  <a:gd name="T11" fmla="*/ 91 h 712"/>
                  <a:gd name="T12" fmla="*/ 912 w 1321"/>
                  <a:gd name="T13" fmla="*/ 94 h 712"/>
                  <a:gd name="T14" fmla="*/ 881 w 1321"/>
                  <a:gd name="T15" fmla="*/ 98 h 712"/>
                  <a:gd name="T16" fmla="*/ 845 w 1321"/>
                  <a:gd name="T17" fmla="*/ 102 h 712"/>
                  <a:gd name="T18" fmla="*/ 804 w 1321"/>
                  <a:gd name="T19" fmla="*/ 105 h 712"/>
                  <a:gd name="T20" fmla="*/ 759 w 1321"/>
                  <a:gd name="T21" fmla="*/ 106 h 712"/>
                  <a:gd name="T22" fmla="*/ 712 w 1321"/>
                  <a:gd name="T23" fmla="*/ 107 h 712"/>
                  <a:gd name="T24" fmla="*/ 660 w 1321"/>
                  <a:gd name="T25" fmla="*/ 110 h 712"/>
                  <a:gd name="T26" fmla="*/ 607 w 1321"/>
                  <a:gd name="T27" fmla="*/ 111 h 712"/>
                  <a:gd name="T28" fmla="*/ 586 w 1321"/>
                  <a:gd name="T29" fmla="*/ 112 h 712"/>
                  <a:gd name="T30" fmla="*/ 351 w 1321"/>
                  <a:gd name="T31" fmla="*/ 112 h 712"/>
                  <a:gd name="T32" fmla="*/ 347 w 1321"/>
                  <a:gd name="T33" fmla="*/ 112 h 712"/>
                  <a:gd name="T34" fmla="*/ 301 w 1321"/>
                  <a:gd name="T35" fmla="*/ 111 h 712"/>
                  <a:gd name="T36" fmla="*/ 257 w 1321"/>
                  <a:gd name="T37" fmla="*/ 110 h 712"/>
                  <a:gd name="T38" fmla="*/ 215 w 1321"/>
                  <a:gd name="T39" fmla="*/ 109 h 712"/>
                  <a:gd name="T40" fmla="*/ 174 w 1321"/>
                  <a:gd name="T41" fmla="*/ 106 h 712"/>
                  <a:gd name="T42" fmla="*/ 137 w 1321"/>
                  <a:gd name="T43" fmla="*/ 106 h 712"/>
                  <a:gd name="T44" fmla="*/ 106 w 1321"/>
                  <a:gd name="T45" fmla="*/ 103 h 712"/>
                  <a:gd name="T46" fmla="*/ 74 w 1321"/>
                  <a:gd name="T47" fmla="*/ 101 h 712"/>
                  <a:gd name="T48" fmla="*/ 51 w 1321"/>
                  <a:gd name="T49" fmla="*/ 99 h 712"/>
                  <a:gd name="T50" fmla="*/ 26 w 1321"/>
                  <a:gd name="T51" fmla="*/ 94 h 712"/>
                  <a:gd name="T52" fmla="*/ 18 w 1321"/>
                  <a:gd name="T53" fmla="*/ 91 h 712"/>
                  <a:gd name="T54" fmla="*/ 6 w 1321"/>
                  <a:gd name="T55" fmla="*/ 87 h 712"/>
                  <a:gd name="T56" fmla="*/ 0 w 1321"/>
                  <a:gd name="T57" fmla="*/ 82 h 712"/>
                  <a:gd name="T58" fmla="*/ 0 w 1321"/>
                  <a:gd name="T59" fmla="*/ 81 h 712"/>
                  <a:gd name="T60" fmla="*/ 4 w 1321"/>
                  <a:gd name="T61" fmla="*/ 75 h 712"/>
                  <a:gd name="T62" fmla="*/ 16 w 1321"/>
                  <a:gd name="T63" fmla="*/ 69 h 712"/>
                  <a:gd name="T64" fmla="*/ 35 w 1321"/>
                  <a:gd name="T65" fmla="*/ 58 h 712"/>
                  <a:gd name="T66" fmla="*/ 70 w 1321"/>
                  <a:gd name="T67" fmla="*/ 47 h 712"/>
                  <a:gd name="T68" fmla="*/ 110 w 1321"/>
                  <a:gd name="T69" fmla="*/ 37 h 712"/>
                  <a:gd name="T70" fmla="*/ 151 w 1321"/>
                  <a:gd name="T71" fmla="*/ 27 h 712"/>
                  <a:gd name="T72" fmla="*/ 199 w 1321"/>
                  <a:gd name="T73" fmla="*/ 19 h 712"/>
                  <a:gd name="T74" fmla="*/ 252 w 1321"/>
                  <a:gd name="T75" fmla="*/ 12 h 712"/>
                  <a:gd name="T76" fmla="*/ 306 w 1321"/>
                  <a:gd name="T77" fmla="*/ 7 h 712"/>
                  <a:gd name="T78" fmla="*/ 367 w 1321"/>
                  <a:gd name="T79" fmla="*/ 4 h 712"/>
                  <a:gd name="T80" fmla="*/ 428 w 1321"/>
                  <a:gd name="T81" fmla="*/ 4 h 712"/>
                  <a:gd name="T82" fmla="*/ 492 w 1321"/>
                  <a:gd name="T83" fmla="*/ 0 h 712"/>
                  <a:gd name="T84" fmla="*/ 492 w 1321"/>
                  <a:gd name="T85" fmla="*/ 0 h 712"/>
                  <a:gd name="T86" fmla="*/ 559 w 1321"/>
                  <a:gd name="T87" fmla="*/ 4 h 712"/>
                  <a:gd name="T88" fmla="*/ 624 w 1321"/>
                  <a:gd name="T89" fmla="*/ 4 h 712"/>
                  <a:gd name="T90" fmla="*/ 687 w 1321"/>
                  <a:gd name="T91" fmla="*/ 8 h 712"/>
                  <a:gd name="T92" fmla="*/ 745 w 1321"/>
                  <a:gd name="T93" fmla="*/ 14 h 712"/>
                  <a:gd name="T94" fmla="*/ 797 w 1321"/>
                  <a:gd name="T95" fmla="*/ 21 h 712"/>
                  <a:gd name="T96" fmla="*/ 846 w 1321"/>
                  <a:gd name="T97" fmla="*/ 30 h 712"/>
                  <a:gd name="T98" fmla="*/ 890 w 1321"/>
                  <a:gd name="T99" fmla="*/ 40 h 712"/>
                  <a:gd name="T100" fmla="*/ 927 w 1321"/>
                  <a:gd name="T101" fmla="*/ 51 h 712"/>
                  <a:gd name="T102" fmla="*/ 958 w 1321"/>
                  <a:gd name="T103" fmla="*/ 62 h 712"/>
                  <a:gd name="T104" fmla="*/ 958 w 1321"/>
                  <a:gd name="T105" fmla="*/ 62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folHlink"/>
                  </a:gs>
                </a:gsLst>
                <a:lin ang="54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0" name="Group 23"/>
            <p:cNvGrpSpPr>
              <a:grpSpLocks/>
            </p:cNvGrpSpPr>
            <p:nvPr/>
          </p:nvGrpSpPr>
          <p:grpSpPr bwMode="auto">
            <a:xfrm>
              <a:off x="3764" y="1861"/>
              <a:ext cx="755" cy="781"/>
              <a:chOff x="1337" y="1508"/>
              <a:chExt cx="2951" cy="3002"/>
            </a:xfrm>
          </p:grpSpPr>
          <p:sp>
            <p:nvSpPr>
              <p:cNvPr id="38936" name="Oval 24"/>
              <p:cNvSpPr>
                <a:spLocks noChangeArrowheads="1"/>
              </p:cNvSpPr>
              <p:nvPr/>
            </p:nvSpPr>
            <p:spPr bwMode="gray">
              <a:xfrm>
                <a:off x="1337" y="1508"/>
                <a:ext cx="2951" cy="300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6235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615" name="Freeform 25"/>
              <p:cNvSpPr>
                <a:spLocks/>
              </p:cNvSpPr>
              <p:nvPr/>
            </p:nvSpPr>
            <p:spPr bwMode="gray">
              <a:xfrm>
                <a:off x="1519" y="1873"/>
                <a:ext cx="2542" cy="1091"/>
              </a:xfrm>
              <a:custGeom>
                <a:avLst/>
                <a:gdLst>
                  <a:gd name="T0" fmla="*/ 958 w 1321"/>
                  <a:gd name="T1" fmla="*/ 62 h 712"/>
                  <a:gd name="T2" fmla="*/ 970 w 1321"/>
                  <a:gd name="T3" fmla="*/ 69 h 712"/>
                  <a:gd name="T4" fmla="*/ 973 w 1321"/>
                  <a:gd name="T5" fmla="*/ 75 h 712"/>
                  <a:gd name="T6" fmla="*/ 968 w 1321"/>
                  <a:gd name="T7" fmla="*/ 81 h 712"/>
                  <a:gd name="T8" fmla="*/ 956 w 1321"/>
                  <a:gd name="T9" fmla="*/ 85 h 712"/>
                  <a:gd name="T10" fmla="*/ 937 w 1321"/>
                  <a:gd name="T11" fmla="*/ 91 h 712"/>
                  <a:gd name="T12" fmla="*/ 912 w 1321"/>
                  <a:gd name="T13" fmla="*/ 94 h 712"/>
                  <a:gd name="T14" fmla="*/ 881 w 1321"/>
                  <a:gd name="T15" fmla="*/ 98 h 712"/>
                  <a:gd name="T16" fmla="*/ 845 w 1321"/>
                  <a:gd name="T17" fmla="*/ 102 h 712"/>
                  <a:gd name="T18" fmla="*/ 804 w 1321"/>
                  <a:gd name="T19" fmla="*/ 105 h 712"/>
                  <a:gd name="T20" fmla="*/ 759 w 1321"/>
                  <a:gd name="T21" fmla="*/ 106 h 712"/>
                  <a:gd name="T22" fmla="*/ 712 w 1321"/>
                  <a:gd name="T23" fmla="*/ 107 h 712"/>
                  <a:gd name="T24" fmla="*/ 660 w 1321"/>
                  <a:gd name="T25" fmla="*/ 110 h 712"/>
                  <a:gd name="T26" fmla="*/ 607 w 1321"/>
                  <a:gd name="T27" fmla="*/ 111 h 712"/>
                  <a:gd name="T28" fmla="*/ 586 w 1321"/>
                  <a:gd name="T29" fmla="*/ 112 h 712"/>
                  <a:gd name="T30" fmla="*/ 351 w 1321"/>
                  <a:gd name="T31" fmla="*/ 112 h 712"/>
                  <a:gd name="T32" fmla="*/ 347 w 1321"/>
                  <a:gd name="T33" fmla="*/ 112 h 712"/>
                  <a:gd name="T34" fmla="*/ 301 w 1321"/>
                  <a:gd name="T35" fmla="*/ 111 h 712"/>
                  <a:gd name="T36" fmla="*/ 257 w 1321"/>
                  <a:gd name="T37" fmla="*/ 110 h 712"/>
                  <a:gd name="T38" fmla="*/ 215 w 1321"/>
                  <a:gd name="T39" fmla="*/ 109 h 712"/>
                  <a:gd name="T40" fmla="*/ 174 w 1321"/>
                  <a:gd name="T41" fmla="*/ 106 h 712"/>
                  <a:gd name="T42" fmla="*/ 137 w 1321"/>
                  <a:gd name="T43" fmla="*/ 106 h 712"/>
                  <a:gd name="T44" fmla="*/ 106 w 1321"/>
                  <a:gd name="T45" fmla="*/ 103 h 712"/>
                  <a:gd name="T46" fmla="*/ 74 w 1321"/>
                  <a:gd name="T47" fmla="*/ 101 h 712"/>
                  <a:gd name="T48" fmla="*/ 51 w 1321"/>
                  <a:gd name="T49" fmla="*/ 99 h 712"/>
                  <a:gd name="T50" fmla="*/ 26 w 1321"/>
                  <a:gd name="T51" fmla="*/ 94 h 712"/>
                  <a:gd name="T52" fmla="*/ 18 w 1321"/>
                  <a:gd name="T53" fmla="*/ 91 h 712"/>
                  <a:gd name="T54" fmla="*/ 6 w 1321"/>
                  <a:gd name="T55" fmla="*/ 87 h 712"/>
                  <a:gd name="T56" fmla="*/ 0 w 1321"/>
                  <a:gd name="T57" fmla="*/ 82 h 712"/>
                  <a:gd name="T58" fmla="*/ 0 w 1321"/>
                  <a:gd name="T59" fmla="*/ 81 h 712"/>
                  <a:gd name="T60" fmla="*/ 4 w 1321"/>
                  <a:gd name="T61" fmla="*/ 75 h 712"/>
                  <a:gd name="T62" fmla="*/ 16 w 1321"/>
                  <a:gd name="T63" fmla="*/ 69 h 712"/>
                  <a:gd name="T64" fmla="*/ 35 w 1321"/>
                  <a:gd name="T65" fmla="*/ 58 h 712"/>
                  <a:gd name="T66" fmla="*/ 70 w 1321"/>
                  <a:gd name="T67" fmla="*/ 47 h 712"/>
                  <a:gd name="T68" fmla="*/ 110 w 1321"/>
                  <a:gd name="T69" fmla="*/ 37 h 712"/>
                  <a:gd name="T70" fmla="*/ 151 w 1321"/>
                  <a:gd name="T71" fmla="*/ 27 h 712"/>
                  <a:gd name="T72" fmla="*/ 199 w 1321"/>
                  <a:gd name="T73" fmla="*/ 19 h 712"/>
                  <a:gd name="T74" fmla="*/ 252 w 1321"/>
                  <a:gd name="T75" fmla="*/ 12 h 712"/>
                  <a:gd name="T76" fmla="*/ 306 w 1321"/>
                  <a:gd name="T77" fmla="*/ 7 h 712"/>
                  <a:gd name="T78" fmla="*/ 367 w 1321"/>
                  <a:gd name="T79" fmla="*/ 4 h 712"/>
                  <a:gd name="T80" fmla="*/ 428 w 1321"/>
                  <a:gd name="T81" fmla="*/ 4 h 712"/>
                  <a:gd name="T82" fmla="*/ 492 w 1321"/>
                  <a:gd name="T83" fmla="*/ 0 h 712"/>
                  <a:gd name="T84" fmla="*/ 492 w 1321"/>
                  <a:gd name="T85" fmla="*/ 0 h 712"/>
                  <a:gd name="T86" fmla="*/ 559 w 1321"/>
                  <a:gd name="T87" fmla="*/ 4 h 712"/>
                  <a:gd name="T88" fmla="*/ 624 w 1321"/>
                  <a:gd name="T89" fmla="*/ 4 h 712"/>
                  <a:gd name="T90" fmla="*/ 687 w 1321"/>
                  <a:gd name="T91" fmla="*/ 8 h 712"/>
                  <a:gd name="T92" fmla="*/ 745 w 1321"/>
                  <a:gd name="T93" fmla="*/ 14 h 712"/>
                  <a:gd name="T94" fmla="*/ 797 w 1321"/>
                  <a:gd name="T95" fmla="*/ 21 h 712"/>
                  <a:gd name="T96" fmla="*/ 846 w 1321"/>
                  <a:gd name="T97" fmla="*/ 30 h 712"/>
                  <a:gd name="T98" fmla="*/ 890 w 1321"/>
                  <a:gd name="T99" fmla="*/ 40 h 712"/>
                  <a:gd name="T100" fmla="*/ 927 w 1321"/>
                  <a:gd name="T101" fmla="*/ 51 h 712"/>
                  <a:gd name="T102" fmla="*/ 958 w 1321"/>
                  <a:gd name="T103" fmla="*/ 62 h 712"/>
                  <a:gd name="T104" fmla="*/ 958 w 1321"/>
                  <a:gd name="T105" fmla="*/ 62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2" name="Group 28"/>
            <p:cNvGrpSpPr>
              <a:grpSpLocks/>
            </p:cNvGrpSpPr>
            <p:nvPr/>
          </p:nvGrpSpPr>
          <p:grpSpPr bwMode="auto">
            <a:xfrm>
              <a:off x="3393" y="3186"/>
              <a:ext cx="816" cy="802"/>
              <a:chOff x="1366" y="1175"/>
              <a:chExt cx="3327" cy="3439"/>
            </a:xfrm>
          </p:grpSpPr>
          <p:sp>
            <p:nvSpPr>
              <p:cNvPr id="38941" name="Oval 29"/>
              <p:cNvSpPr>
                <a:spLocks noChangeArrowheads="1"/>
              </p:cNvSpPr>
              <p:nvPr/>
            </p:nvSpPr>
            <p:spPr bwMode="gray">
              <a:xfrm>
                <a:off x="1366" y="1175"/>
                <a:ext cx="3327" cy="3439"/>
              </a:xfrm>
              <a:prstGeom prst="ellipse">
                <a:avLst/>
              </a:prstGeom>
              <a:gradFill rotWithShape="1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45490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611" name="Freeform 30"/>
              <p:cNvSpPr>
                <a:spLocks/>
              </p:cNvSpPr>
              <p:nvPr/>
            </p:nvSpPr>
            <p:spPr bwMode="gray">
              <a:xfrm>
                <a:off x="1743" y="1582"/>
                <a:ext cx="2622" cy="1015"/>
              </a:xfrm>
              <a:custGeom>
                <a:avLst/>
                <a:gdLst>
                  <a:gd name="T0" fmla="*/ 958 w 1321"/>
                  <a:gd name="T1" fmla="*/ 62 h 712"/>
                  <a:gd name="T2" fmla="*/ 970 w 1321"/>
                  <a:gd name="T3" fmla="*/ 69 h 712"/>
                  <a:gd name="T4" fmla="*/ 973 w 1321"/>
                  <a:gd name="T5" fmla="*/ 75 h 712"/>
                  <a:gd name="T6" fmla="*/ 968 w 1321"/>
                  <a:gd name="T7" fmla="*/ 81 h 712"/>
                  <a:gd name="T8" fmla="*/ 956 w 1321"/>
                  <a:gd name="T9" fmla="*/ 85 h 712"/>
                  <a:gd name="T10" fmla="*/ 937 w 1321"/>
                  <a:gd name="T11" fmla="*/ 91 h 712"/>
                  <a:gd name="T12" fmla="*/ 912 w 1321"/>
                  <a:gd name="T13" fmla="*/ 94 h 712"/>
                  <a:gd name="T14" fmla="*/ 881 w 1321"/>
                  <a:gd name="T15" fmla="*/ 98 h 712"/>
                  <a:gd name="T16" fmla="*/ 845 w 1321"/>
                  <a:gd name="T17" fmla="*/ 102 h 712"/>
                  <a:gd name="T18" fmla="*/ 804 w 1321"/>
                  <a:gd name="T19" fmla="*/ 105 h 712"/>
                  <a:gd name="T20" fmla="*/ 759 w 1321"/>
                  <a:gd name="T21" fmla="*/ 106 h 712"/>
                  <a:gd name="T22" fmla="*/ 712 w 1321"/>
                  <a:gd name="T23" fmla="*/ 107 h 712"/>
                  <a:gd name="T24" fmla="*/ 660 w 1321"/>
                  <a:gd name="T25" fmla="*/ 110 h 712"/>
                  <a:gd name="T26" fmla="*/ 607 w 1321"/>
                  <a:gd name="T27" fmla="*/ 111 h 712"/>
                  <a:gd name="T28" fmla="*/ 586 w 1321"/>
                  <a:gd name="T29" fmla="*/ 112 h 712"/>
                  <a:gd name="T30" fmla="*/ 351 w 1321"/>
                  <a:gd name="T31" fmla="*/ 112 h 712"/>
                  <a:gd name="T32" fmla="*/ 347 w 1321"/>
                  <a:gd name="T33" fmla="*/ 112 h 712"/>
                  <a:gd name="T34" fmla="*/ 301 w 1321"/>
                  <a:gd name="T35" fmla="*/ 111 h 712"/>
                  <a:gd name="T36" fmla="*/ 257 w 1321"/>
                  <a:gd name="T37" fmla="*/ 110 h 712"/>
                  <a:gd name="T38" fmla="*/ 215 w 1321"/>
                  <a:gd name="T39" fmla="*/ 109 h 712"/>
                  <a:gd name="T40" fmla="*/ 174 w 1321"/>
                  <a:gd name="T41" fmla="*/ 106 h 712"/>
                  <a:gd name="T42" fmla="*/ 137 w 1321"/>
                  <a:gd name="T43" fmla="*/ 106 h 712"/>
                  <a:gd name="T44" fmla="*/ 106 w 1321"/>
                  <a:gd name="T45" fmla="*/ 103 h 712"/>
                  <a:gd name="T46" fmla="*/ 74 w 1321"/>
                  <a:gd name="T47" fmla="*/ 101 h 712"/>
                  <a:gd name="T48" fmla="*/ 51 w 1321"/>
                  <a:gd name="T49" fmla="*/ 99 h 712"/>
                  <a:gd name="T50" fmla="*/ 26 w 1321"/>
                  <a:gd name="T51" fmla="*/ 94 h 712"/>
                  <a:gd name="T52" fmla="*/ 18 w 1321"/>
                  <a:gd name="T53" fmla="*/ 91 h 712"/>
                  <a:gd name="T54" fmla="*/ 6 w 1321"/>
                  <a:gd name="T55" fmla="*/ 87 h 712"/>
                  <a:gd name="T56" fmla="*/ 0 w 1321"/>
                  <a:gd name="T57" fmla="*/ 82 h 712"/>
                  <a:gd name="T58" fmla="*/ 0 w 1321"/>
                  <a:gd name="T59" fmla="*/ 81 h 712"/>
                  <a:gd name="T60" fmla="*/ 4 w 1321"/>
                  <a:gd name="T61" fmla="*/ 75 h 712"/>
                  <a:gd name="T62" fmla="*/ 16 w 1321"/>
                  <a:gd name="T63" fmla="*/ 69 h 712"/>
                  <a:gd name="T64" fmla="*/ 35 w 1321"/>
                  <a:gd name="T65" fmla="*/ 58 h 712"/>
                  <a:gd name="T66" fmla="*/ 70 w 1321"/>
                  <a:gd name="T67" fmla="*/ 47 h 712"/>
                  <a:gd name="T68" fmla="*/ 110 w 1321"/>
                  <a:gd name="T69" fmla="*/ 37 h 712"/>
                  <a:gd name="T70" fmla="*/ 151 w 1321"/>
                  <a:gd name="T71" fmla="*/ 27 h 712"/>
                  <a:gd name="T72" fmla="*/ 199 w 1321"/>
                  <a:gd name="T73" fmla="*/ 19 h 712"/>
                  <a:gd name="T74" fmla="*/ 252 w 1321"/>
                  <a:gd name="T75" fmla="*/ 12 h 712"/>
                  <a:gd name="T76" fmla="*/ 306 w 1321"/>
                  <a:gd name="T77" fmla="*/ 7 h 712"/>
                  <a:gd name="T78" fmla="*/ 367 w 1321"/>
                  <a:gd name="T79" fmla="*/ 4 h 712"/>
                  <a:gd name="T80" fmla="*/ 428 w 1321"/>
                  <a:gd name="T81" fmla="*/ 4 h 712"/>
                  <a:gd name="T82" fmla="*/ 492 w 1321"/>
                  <a:gd name="T83" fmla="*/ 0 h 712"/>
                  <a:gd name="T84" fmla="*/ 492 w 1321"/>
                  <a:gd name="T85" fmla="*/ 0 h 712"/>
                  <a:gd name="T86" fmla="*/ 559 w 1321"/>
                  <a:gd name="T87" fmla="*/ 4 h 712"/>
                  <a:gd name="T88" fmla="*/ 624 w 1321"/>
                  <a:gd name="T89" fmla="*/ 4 h 712"/>
                  <a:gd name="T90" fmla="*/ 687 w 1321"/>
                  <a:gd name="T91" fmla="*/ 8 h 712"/>
                  <a:gd name="T92" fmla="*/ 745 w 1321"/>
                  <a:gd name="T93" fmla="*/ 14 h 712"/>
                  <a:gd name="T94" fmla="*/ 797 w 1321"/>
                  <a:gd name="T95" fmla="*/ 21 h 712"/>
                  <a:gd name="T96" fmla="*/ 846 w 1321"/>
                  <a:gd name="T97" fmla="*/ 30 h 712"/>
                  <a:gd name="T98" fmla="*/ 890 w 1321"/>
                  <a:gd name="T99" fmla="*/ 40 h 712"/>
                  <a:gd name="T100" fmla="*/ 927 w 1321"/>
                  <a:gd name="T101" fmla="*/ 51 h 712"/>
                  <a:gd name="T102" fmla="*/ 958 w 1321"/>
                  <a:gd name="T103" fmla="*/ 62 h 712"/>
                  <a:gd name="T104" fmla="*/ 958 w 1321"/>
                  <a:gd name="T105" fmla="*/ 62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bg2"/>
                  </a:gs>
                </a:gsLst>
                <a:lin ang="54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14" name="Group 33"/>
            <p:cNvGrpSpPr>
              <a:grpSpLocks/>
            </p:cNvGrpSpPr>
            <p:nvPr/>
          </p:nvGrpSpPr>
          <p:grpSpPr bwMode="auto">
            <a:xfrm>
              <a:off x="1209" y="1766"/>
              <a:ext cx="803" cy="810"/>
              <a:chOff x="930" y="1137"/>
              <a:chExt cx="3123" cy="3150"/>
            </a:xfrm>
          </p:grpSpPr>
          <p:sp>
            <p:nvSpPr>
              <p:cNvPr id="38946" name="Oval 34"/>
              <p:cNvSpPr>
                <a:spLocks noChangeArrowheads="1"/>
              </p:cNvSpPr>
              <p:nvPr/>
            </p:nvSpPr>
            <p:spPr bwMode="gray">
              <a:xfrm>
                <a:off x="930" y="1137"/>
                <a:ext cx="3123" cy="315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5490"/>
                      <a:invGamma/>
                    </a:schemeClr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24607" name="Freeform 35"/>
              <p:cNvSpPr>
                <a:spLocks/>
              </p:cNvSpPr>
              <p:nvPr/>
            </p:nvSpPr>
            <p:spPr bwMode="gray">
              <a:xfrm>
                <a:off x="1292" y="1323"/>
                <a:ext cx="2529" cy="1104"/>
              </a:xfrm>
              <a:custGeom>
                <a:avLst/>
                <a:gdLst>
                  <a:gd name="T0" fmla="*/ 958 w 1321"/>
                  <a:gd name="T1" fmla="*/ 62 h 712"/>
                  <a:gd name="T2" fmla="*/ 970 w 1321"/>
                  <a:gd name="T3" fmla="*/ 69 h 712"/>
                  <a:gd name="T4" fmla="*/ 973 w 1321"/>
                  <a:gd name="T5" fmla="*/ 75 h 712"/>
                  <a:gd name="T6" fmla="*/ 968 w 1321"/>
                  <a:gd name="T7" fmla="*/ 81 h 712"/>
                  <a:gd name="T8" fmla="*/ 956 w 1321"/>
                  <a:gd name="T9" fmla="*/ 85 h 712"/>
                  <a:gd name="T10" fmla="*/ 937 w 1321"/>
                  <a:gd name="T11" fmla="*/ 91 h 712"/>
                  <a:gd name="T12" fmla="*/ 912 w 1321"/>
                  <a:gd name="T13" fmla="*/ 94 h 712"/>
                  <a:gd name="T14" fmla="*/ 881 w 1321"/>
                  <a:gd name="T15" fmla="*/ 98 h 712"/>
                  <a:gd name="T16" fmla="*/ 845 w 1321"/>
                  <a:gd name="T17" fmla="*/ 102 h 712"/>
                  <a:gd name="T18" fmla="*/ 804 w 1321"/>
                  <a:gd name="T19" fmla="*/ 105 h 712"/>
                  <a:gd name="T20" fmla="*/ 759 w 1321"/>
                  <a:gd name="T21" fmla="*/ 106 h 712"/>
                  <a:gd name="T22" fmla="*/ 712 w 1321"/>
                  <a:gd name="T23" fmla="*/ 107 h 712"/>
                  <a:gd name="T24" fmla="*/ 660 w 1321"/>
                  <a:gd name="T25" fmla="*/ 110 h 712"/>
                  <a:gd name="T26" fmla="*/ 607 w 1321"/>
                  <a:gd name="T27" fmla="*/ 111 h 712"/>
                  <a:gd name="T28" fmla="*/ 586 w 1321"/>
                  <a:gd name="T29" fmla="*/ 112 h 712"/>
                  <a:gd name="T30" fmla="*/ 351 w 1321"/>
                  <a:gd name="T31" fmla="*/ 112 h 712"/>
                  <a:gd name="T32" fmla="*/ 347 w 1321"/>
                  <a:gd name="T33" fmla="*/ 112 h 712"/>
                  <a:gd name="T34" fmla="*/ 301 w 1321"/>
                  <a:gd name="T35" fmla="*/ 111 h 712"/>
                  <a:gd name="T36" fmla="*/ 257 w 1321"/>
                  <a:gd name="T37" fmla="*/ 110 h 712"/>
                  <a:gd name="T38" fmla="*/ 215 w 1321"/>
                  <a:gd name="T39" fmla="*/ 109 h 712"/>
                  <a:gd name="T40" fmla="*/ 174 w 1321"/>
                  <a:gd name="T41" fmla="*/ 106 h 712"/>
                  <a:gd name="T42" fmla="*/ 137 w 1321"/>
                  <a:gd name="T43" fmla="*/ 106 h 712"/>
                  <a:gd name="T44" fmla="*/ 106 w 1321"/>
                  <a:gd name="T45" fmla="*/ 103 h 712"/>
                  <a:gd name="T46" fmla="*/ 74 w 1321"/>
                  <a:gd name="T47" fmla="*/ 101 h 712"/>
                  <a:gd name="T48" fmla="*/ 51 w 1321"/>
                  <a:gd name="T49" fmla="*/ 99 h 712"/>
                  <a:gd name="T50" fmla="*/ 26 w 1321"/>
                  <a:gd name="T51" fmla="*/ 94 h 712"/>
                  <a:gd name="T52" fmla="*/ 18 w 1321"/>
                  <a:gd name="T53" fmla="*/ 91 h 712"/>
                  <a:gd name="T54" fmla="*/ 6 w 1321"/>
                  <a:gd name="T55" fmla="*/ 87 h 712"/>
                  <a:gd name="T56" fmla="*/ 0 w 1321"/>
                  <a:gd name="T57" fmla="*/ 82 h 712"/>
                  <a:gd name="T58" fmla="*/ 0 w 1321"/>
                  <a:gd name="T59" fmla="*/ 81 h 712"/>
                  <a:gd name="T60" fmla="*/ 4 w 1321"/>
                  <a:gd name="T61" fmla="*/ 75 h 712"/>
                  <a:gd name="T62" fmla="*/ 16 w 1321"/>
                  <a:gd name="T63" fmla="*/ 69 h 712"/>
                  <a:gd name="T64" fmla="*/ 35 w 1321"/>
                  <a:gd name="T65" fmla="*/ 58 h 712"/>
                  <a:gd name="T66" fmla="*/ 70 w 1321"/>
                  <a:gd name="T67" fmla="*/ 47 h 712"/>
                  <a:gd name="T68" fmla="*/ 110 w 1321"/>
                  <a:gd name="T69" fmla="*/ 37 h 712"/>
                  <a:gd name="T70" fmla="*/ 151 w 1321"/>
                  <a:gd name="T71" fmla="*/ 27 h 712"/>
                  <a:gd name="T72" fmla="*/ 199 w 1321"/>
                  <a:gd name="T73" fmla="*/ 19 h 712"/>
                  <a:gd name="T74" fmla="*/ 252 w 1321"/>
                  <a:gd name="T75" fmla="*/ 12 h 712"/>
                  <a:gd name="T76" fmla="*/ 306 w 1321"/>
                  <a:gd name="T77" fmla="*/ 7 h 712"/>
                  <a:gd name="T78" fmla="*/ 367 w 1321"/>
                  <a:gd name="T79" fmla="*/ 4 h 712"/>
                  <a:gd name="T80" fmla="*/ 428 w 1321"/>
                  <a:gd name="T81" fmla="*/ 4 h 712"/>
                  <a:gd name="T82" fmla="*/ 492 w 1321"/>
                  <a:gd name="T83" fmla="*/ 0 h 712"/>
                  <a:gd name="T84" fmla="*/ 492 w 1321"/>
                  <a:gd name="T85" fmla="*/ 0 h 712"/>
                  <a:gd name="T86" fmla="*/ 559 w 1321"/>
                  <a:gd name="T87" fmla="*/ 4 h 712"/>
                  <a:gd name="T88" fmla="*/ 624 w 1321"/>
                  <a:gd name="T89" fmla="*/ 4 h 712"/>
                  <a:gd name="T90" fmla="*/ 687 w 1321"/>
                  <a:gd name="T91" fmla="*/ 8 h 712"/>
                  <a:gd name="T92" fmla="*/ 745 w 1321"/>
                  <a:gd name="T93" fmla="*/ 14 h 712"/>
                  <a:gd name="T94" fmla="*/ 797 w 1321"/>
                  <a:gd name="T95" fmla="*/ 21 h 712"/>
                  <a:gd name="T96" fmla="*/ 846 w 1321"/>
                  <a:gd name="T97" fmla="*/ 30 h 712"/>
                  <a:gd name="T98" fmla="*/ 890 w 1321"/>
                  <a:gd name="T99" fmla="*/ 40 h 712"/>
                  <a:gd name="T100" fmla="*/ 927 w 1321"/>
                  <a:gd name="T101" fmla="*/ 51 h 712"/>
                  <a:gd name="T102" fmla="*/ 958 w 1321"/>
                  <a:gd name="T103" fmla="*/ 62 h 712"/>
                  <a:gd name="T104" fmla="*/ 958 w 1321"/>
                  <a:gd name="T105" fmla="*/ 62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1"/>
                  </a:gs>
                </a:gsLst>
                <a:lin ang="54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38949" name="Oval 37"/>
            <p:cNvSpPr>
              <a:spLocks noChangeArrowheads="1"/>
            </p:cNvSpPr>
            <p:nvPr/>
          </p:nvSpPr>
          <p:spPr bwMode="gray">
            <a:xfrm rot="18227093">
              <a:off x="3507" y="3261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8950" name="Oval 38"/>
            <p:cNvSpPr>
              <a:spLocks noChangeArrowheads="1"/>
            </p:cNvSpPr>
            <p:nvPr/>
          </p:nvSpPr>
          <p:spPr bwMode="gray">
            <a:xfrm rot="18227093">
              <a:off x="3411" y="3165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15" name="Group 39"/>
            <p:cNvGrpSpPr>
              <a:grpSpLocks/>
            </p:cNvGrpSpPr>
            <p:nvPr/>
          </p:nvGrpSpPr>
          <p:grpSpPr bwMode="auto">
            <a:xfrm>
              <a:off x="1968" y="2256"/>
              <a:ext cx="231" cy="130"/>
              <a:chOff x="2016" y="2304"/>
              <a:chExt cx="231" cy="130"/>
            </a:xfrm>
          </p:grpSpPr>
          <p:sp>
            <p:nvSpPr>
              <p:cNvPr id="38952" name="Oval 40"/>
              <p:cNvSpPr>
                <a:spLocks noChangeArrowheads="1"/>
              </p:cNvSpPr>
              <p:nvPr/>
            </p:nvSpPr>
            <p:spPr bwMode="gray">
              <a:xfrm rot="18227093">
                <a:off x="2019" y="2301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5764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953" name="Oval 41"/>
              <p:cNvSpPr>
                <a:spLocks noChangeArrowheads="1"/>
              </p:cNvSpPr>
              <p:nvPr/>
            </p:nvSpPr>
            <p:spPr bwMode="gray">
              <a:xfrm rot="18227093">
                <a:off x="2146" y="2357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862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grpSp>
          <p:nvGrpSpPr>
            <p:cNvPr id="16" name="Group 42"/>
            <p:cNvGrpSpPr>
              <a:grpSpLocks/>
            </p:cNvGrpSpPr>
            <p:nvPr/>
          </p:nvGrpSpPr>
          <p:grpSpPr bwMode="auto">
            <a:xfrm>
              <a:off x="2832" y="1612"/>
              <a:ext cx="87" cy="260"/>
              <a:chOff x="2832" y="1612"/>
              <a:chExt cx="87" cy="260"/>
            </a:xfrm>
          </p:grpSpPr>
          <p:sp>
            <p:nvSpPr>
              <p:cNvPr id="38955" name="Oval 43"/>
              <p:cNvSpPr>
                <a:spLocks noChangeArrowheads="1"/>
              </p:cNvSpPr>
              <p:nvPr/>
            </p:nvSpPr>
            <p:spPr bwMode="gray">
              <a:xfrm rot="18227093">
                <a:off x="2835" y="1609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549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956" name="Oval 44"/>
              <p:cNvSpPr>
                <a:spLocks noChangeArrowheads="1"/>
              </p:cNvSpPr>
              <p:nvPr/>
            </p:nvSpPr>
            <p:spPr bwMode="gray">
              <a:xfrm rot="18227093">
                <a:off x="2835" y="1787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862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8957" name="Oval 45"/>
            <p:cNvSpPr>
              <a:spLocks noChangeArrowheads="1"/>
            </p:cNvSpPr>
            <p:nvPr/>
          </p:nvSpPr>
          <p:spPr bwMode="gray">
            <a:xfrm rot="18227093">
              <a:off x="3759" y="2272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75686"/>
                    <a:invGamma/>
                  </a:schemeClr>
                </a:gs>
                <a:gs pos="100000">
                  <a:schemeClr val="hlink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8958" name="Oval 46"/>
            <p:cNvSpPr>
              <a:spLocks noChangeArrowheads="1"/>
            </p:cNvSpPr>
            <p:nvPr/>
          </p:nvSpPr>
          <p:spPr bwMode="gray">
            <a:xfrm rot="18227093">
              <a:off x="3603" y="2349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75686"/>
                    <a:invGamma/>
                  </a:schemeClr>
                </a:gs>
                <a:gs pos="100000">
                  <a:schemeClr val="hlink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52" name="Text Box 13"/>
          <p:cNvSpPr txBox="1">
            <a:spLocks noChangeArrowheads="1"/>
          </p:cNvSpPr>
          <p:nvPr/>
        </p:nvSpPr>
        <p:spPr bwMode="gray">
          <a:xfrm>
            <a:off x="3962400" y="1981200"/>
            <a:ext cx="106680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PDM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53" name="Text Box 13"/>
          <p:cNvSpPr txBox="1">
            <a:spLocks noChangeArrowheads="1"/>
          </p:cNvSpPr>
          <p:nvPr/>
        </p:nvSpPr>
        <p:spPr bwMode="gray">
          <a:xfrm>
            <a:off x="6019800" y="3657600"/>
            <a:ext cx="106680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ILS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54" name="Text Box 13"/>
          <p:cNvSpPr txBox="1">
            <a:spLocks noChangeArrowheads="1"/>
          </p:cNvSpPr>
          <p:nvPr/>
        </p:nvSpPr>
        <p:spPr bwMode="gray">
          <a:xfrm>
            <a:off x="5486400" y="5715000"/>
            <a:ext cx="106680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PLM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55" name="Text Box 13"/>
          <p:cNvSpPr txBox="1">
            <a:spLocks noChangeArrowheads="1"/>
          </p:cNvSpPr>
          <p:nvPr/>
        </p:nvSpPr>
        <p:spPr bwMode="gray">
          <a:xfrm>
            <a:off x="2514600" y="5715000"/>
            <a:ext cx="106680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ERP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56" name="Text Box 13"/>
          <p:cNvSpPr txBox="1">
            <a:spLocks noChangeArrowheads="1"/>
          </p:cNvSpPr>
          <p:nvPr/>
        </p:nvSpPr>
        <p:spPr bwMode="gray">
          <a:xfrm>
            <a:off x="1828800" y="3429000"/>
            <a:ext cx="106680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IIE</a:t>
            </a:r>
            <a:endParaRPr 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  <p:sp>
        <p:nvSpPr>
          <p:cNvPr id="57" name="Text Box 13"/>
          <p:cNvSpPr txBox="1">
            <a:spLocks noChangeArrowheads="1"/>
          </p:cNvSpPr>
          <p:nvPr/>
        </p:nvSpPr>
        <p:spPr bwMode="gray">
          <a:xfrm>
            <a:off x="3657600" y="4114800"/>
            <a:ext cx="1676400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CALS</a:t>
            </a:r>
            <a:endParaRPr lang="en-US" sz="40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Verdana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27BF59D3-E74E-4884-8DD1-8B52E84BEB96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321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160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142875"/>
            <a:ext cx="7632700" cy="758825"/>
          </a:xfrm>
        </p:spPr>
        <p:txBody>
          <a:bodyPr/>
          <a:lstStyle/>
          <a:p>
            <a:pPr eaLnBrk="1" hangingPunct="1"/>
            <a:r>
              <a:rPr lang="ru-RU" sz="3600" b="1" dirty="0" smtClean="0"/>
              <a:t>Поддержка ЖЦИ</a:t>
            </a:r>
            <a:r>
              <a:rPr lang="ru-RU" dirty="0" smtClean="0"/>
              <a:t> </a:t>
            </a:r>
          </a:p>
        </p:txBody>
      </p:sp>
      <p:sp>
        <p:nvSpPr>
          <p:cNvPr id="216068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250825" y="1557338"/>
            <a:ext cx="8504238" cy="5072062"/>
          </a:xfrm>
        </p:spPr>
        <p:txBody>
          <a:bodyPr/>
          <a:lstStyle/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 Сложные  технические  системы проходят жизненный  цикл, занимающий  </a:t>
            </a:r>
            <a:r>
              <a:rPr lang="ru-RU" sz="2000" dirty="0" smtClean="0">
                <a:solidFill>
                  <a:srgbClr val="FF0000"/>
                </a:solidFill>
              </a:rPr>
              <a:t>десятки  лет</a:t>
            </a:r>
            <a:r>
              <a:rPr lang="ru-RU" sz="2000" dirty="0" smtClean="0"/>
              <a:t>. 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>
                <a:solidFill>
                  <a:srgbClr val="FF0000"/>
                </a:solidFill>
              </a:rPr>
              <a:t>Управление  жизненным  циклом</a:t>
            </a:r>
            <a:r>
              <a:rPr lang="ru-RU" sz="2000" dirty="0" smtClean="0"/>
              <a:t> изделия (ЖЦИ)  таких  систем  является  стратегическим  направлением науки и технологической политики в промышленности и смежных секторах, позволяющим обеспечить сокращение: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-  затрат  на  разработку  и  производство  наукоемкой  продукции на 20…30 %; 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-  затрат,  связанных  с  браком  и  устранением  дефектов  продукции, на 15…20 %; 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-  затрат в период эксплуатации продукции на 20…25 %;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-  времени  вывода  на  рынок  новых  образцов  продукции  на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60…70 %.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27BF59D3-E74E-4884-8DD1-8B52E84BEB96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322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160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142875"/>
            <a:ext cx="7632700" cy="758825"/>
          </a:xfrm>
        </p:spPr>
        <p:txBody>
          <a:bodyPr/>
          <a:lstStyle/>
          <a:p>
            <a:pPr eaLnBrk="1" hangingPunct="1"/>
            <a:r>
              <a:rPr lang="ru-RU" sz="3600" b="1" dirty="0" smtClean="0"/>
              <a:t>Жизненный цикл</a:t>
            </a:r>
            <a:r>
              <a:rPr lang="ru-RU" dirty="0" smtClean="0"/>
              <a:t> </a:t>
            </a:r>
          </a:p>
        </p:txBody>
      </p:sp>
      <p:sp>
        <p:nvSpPr>
          <p:cNvPr id="216068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228600" y="1143000"/>
            <a:ext cx="8504238" cy="5072062"/>
          </a:xfrm>
        </p:spPr>
        <p:txBody>
          <a:bodyPr/>
          <a:lstStyle/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Жизненный цикл изделия состоит из следующих основных этапов: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-  </a:t>
            </a:r>
            <a:r>
              <a:rPr lang="ru-RU" sz="2000" dirty="0" smtClean="0">
                <a:solidFill>
                  <a:srgbClr val="FF0000"/>
                </a:solidFill>
              </a:rPr>
              <a:t>проектирование</a:t>
            </a:r>
            <a:r>
              <a:rPr lang="ru-RU" sz="2000" dirty="0" smtClean="0"/>
              <a:t> — формирование принципиального решения,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разработка геометрических моделей и чертежей, расчеты, моделирование  процессов,  оптимизация  и  т. п.;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-  </a:t>
            </a:r>
            <a:r>
              <a:rPr lang="ru-RU" sz="2000" dirty="0" smtClean="0">
                <a:solidFill>
                  <a:srgbClr val="FF0000"/>
                </a:solidFill>
              </a:rPr>
              <a:t>подготовка производства </a:t>
            </a:r>
            <a:r>
              <a:rPr lang="ru-RU" sz="2000" dirty="0" smtClean="0"/>
              <a:t>— разработка маршрутной и операционной  технологии  изготовления  деталей;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-  </a:t>
            </a:r>
            <a:r>
              <a:rPr lang="ru-RU" sz="2000" dirty="0" smtClean="0">
                <a:solidFill>
                  <a:srgbClr val="FF0000"/>
                </a:solidFill>
              </a:rPr>
              <a:t>производство</a:t>
            </a:r>
            <a:r>
              <a:rPr lang="ru-RU" sz="2000" dirty="0" smtClean="0"/>
              <a:t> —  выполнение  календарного  и  оперативного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планирования, приобретение материалов и комплектующих с их входным  контролем,  выполнение  всех  требуемых  видов  обработки,  контроля  результатов  обработки,  сборки,  испытания  и  итогового  контроля;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-  </a:t>
            </a:r>
            <a:r>
              <a:rPr lang="ru-RU" sz="2000" dirty="0" smtClean="0">
                <a:solidFill>
                  <a:srgbClr val="FF0000"/>
                </a:solidFill>
              </a:rPr>
              <a:t>эксплуатация</a:t>
            </a:r>
            <a:r>
              <a:rPr lang="ru-RU" sz="2000" dirty="0" smtClean="0"/>
              <a:t>,  предполагающая  помимо  собственно  эксплуатации также монтаж изделия у потребителя, обслуживание и ремонт;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-  </a:t>
            </a:r>
            <a:r>
              <a:rPr lang="ru-RU" sz="2000" dirty="0" smtClean="0">
                <a:solidFill>
                  <a:srgbClr val="FF0000"/>
                </a:solidFill>
              </a:rPr>
              <a:t>утилизация</a:t>
            </a:r>
            <a:r>
              <a:rPr lang="ru-RU" sz="2000" dirty="0" smtClean="0"/>
              <a:t>.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27BF59D3-E74E-4884-8DD1-8B52E84BEB96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323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160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142875"/>
            <a:ext cx="7632700" cy="758825"/>
          </a:xfrm>
        </p:spPr>
        <p:txBody>
          <a:bodyPr/>
          <a:lstStyle/>
          <a:p>
            <a:pPr eaLnBrk="1" hangingPunct="1"/>
            <a:r>
              <a:rPr lang="ru-RU" sz="3600" b="1" dirty="0" err="1" smtClean="0"/>
              <a:t>ТОиР</a:t>
            </a:r>
            <a:r>
              <a:rPr lang="ru-RU" dirty="0" smtClean="0"/>
              <a:t> </a:t>
            </a:r>
          </a:p>
        </p:txBody>
      </p:sp>
      <p:sp>
        <p:nvSpPr>
          <p:cNvPr id="216068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04800" y="1371600"/>
            <a:ext cx="8504238" cy="5072062"/>
          </a:xfrm>
        </p:spPr>
        <p:txBody>
          <a:bodyPr/>
          <a:lstStyle/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С ростом технической сложности изделий </a:t>
            </a:r>
            <a:r>
              <a:rPr lang="ru-RU" sz="2000" dirty="0" smtClean="0">
                <a:solidFill>
                  <a:srgbClr val="FF0000"/>
                </a:solidFill>
              </a:rPr>
              <a:t>большую актуальность приобрело цифровое представление изделия на стадии эксплуатации</a:t>
            </a:r>
            <a:r>
              <a:rPr lang="ru-RU" sz="2000" dirty="0" smtClean="0"/>
              <a:t> (при  выполнении  ремонтов,  технического  обслуживания,  закупки комплектующих). Таким образом, </a:t>
            </a:r>
            <a:r>
              <a:rPr lang="ru-RU" sz="2000" dirty="0" smtClean="0">
                <a:solidFill>
                  <a:srgbClr val="FF0000"/>
                </a:solidFill>
              </a:rPr>
              <a:t>возникла необходимость планирования  работ  по  техническому  обслуживанию  и  ремонту (</a:t>
            </a:r>
            <a:r>
              <a:rPr lang="ru-RU" sz="2000" dirty="0" err="1" smtClean="0">
                <a:solidFill>
                  <a:srgbClr val="FF0000"/>
                </a:solidFill>
              </a:rPr>
              <a:t>ТОиР</a:t>
            </a:r>
            <a:r>
              <a:rPr lang="ru-RU" sz="2000" dirty="0" smtClean="0">
                <a:solidFill>
                  <a:srgbClr val="FF0000"/>
                </a:solidFill>
              </a:rPr>
              <a:t>)</a:t>
            </a:r>
            <a:r>
              <a:rPr lang="ru-RU" sz="2000" dirty="0" smtClean="0"/>
              <a:t>  для обеспечения  заданного  уровня  надежности  изделия.  </a:t>
            </a:r>
            <a:r>
              <a:rPr lang="ru-RU" sz="2000" i="1" dirty="0" smtClean="0">
                <a:solidFill>
                  <a:srgbClr val="FF0000"/>
                </a:solidFill>
              </a:rPr>
              <a:t>Высокая  конкуренция на рынке потребовала от предприятий сокращать время проектирования  и  подготовки  производства  изделий,  а  также  затраты  на эксплуатацию  изделий,  которые могли  значительно  превышать  стоимость приобретения</a:t>
            </a:r>
            <a:r>
              <a:rPr lang="ru-RU" sz="2000" dirty="0" smtClean="0"/>
              <a:t>. Стало очевидно, что разнообразные потребности в  данных  об  изделии  в  цифровом формате могут  быть  обеспечены  в полной мере только на основе системного подхода к информационной поддержке жизненного цикла изделия (ПЖЦИ).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Содержимое 1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040312"/>
          </a:xfrm>
        </p:spPr>
        <p:txBody>
          <a:bodyPr/>
          <a:lstStyle/>
          <a:p>
            <a:pPr marL="107950" indent="0" eaLnBrk="1" hangingPunct="1">
              <a:buFont typeface="Wingdings 3" pitchFamily="18" charset="2"/>
              <a:buNone/>
            </a:pPr>
            <a:r>
              <a:rPr kumimoji="0" lang="ru-RU" sz="2800" b="1" dirty="0" smtClean="0">
                <a:cs typeface="Arial" pitchFamily="34" charset="0"/>
              </a:rPr>
              <a:t>К</a:t>
            </a:r>
            <a:r>
              <a:rPr kumimoji="0" lang="ru-RU" sz="2800" dirty="0" smtClean="0">
                <a:cs typeface="Arial" pitchFamily="34" charset="0"/>
              </a:rPr>
              <a:t>омплекс операций или операция по поддержанию работоспособности или исправности изделия при использовании по назначению, ожидании, хранении и транспортировке.</a:t>
            </a:r>
          </a:p>
          <a:p>
            <a:pPr marL="107950" indent="0" eaLnBrk="1" hangingPunct="1"/>
            <a:r>
              <a:rPr kumimoji="0" lang="ru-RU" sz="2800" dirty="0" smtClean="0">
                <a:solidFill>
                  <a:srgbClr val="FF0000"/>
                </a:solidFill>
                <a:cs typeface="Arial" pitchFamily="34" charset="0"/>
              </a:rPr>
              <a:t>Устранение отказов оборудования;</a:t>
            </a:r>
          </a:p>
          <a:p>
            <a:pPr marL="107950" indent="0" eaLnBrk="1" hangingPunct="1"/>
            <a:r>
              <a:rPr kumimoji="0" lang="ru-RU" sz="2800" dirty="0" smtClean="0">
                <a:solidFill>
                  <a:srgbClr val="FF0000"/>
                </a:solidFill>
                <a:cs typeface="Arial" pitchFamily="34" charset="0"/>
              </a:rPr>
              <a:t>Инспекция в определенном объеме с определенной периодичностью;</a:t>
            </a:r>
          </a:p>
          <a:p>
            <a:pPr marL="107950" indent="0" eaLnBrk="1" hangingPunct="1"/>
            <a:r>
              <a:rPr kumimoji="0" lang="ru-RU" sz="2800" dirty="0" smtClean="0">
                <a:solidFill>
                  <a:srgbClr val="FF0000"/>
                </a:solidFill>
                <a:cs typeface="Arial" pitchFamily="34" charset="0"/>
              </a:rPr>
              <a:t>Плановая замена деталей и ремонт оборудования по состоянию, наработке;</a:t>
            </a:r>
          </a:p>
          <a:p>
            <a:pPr marL="107950" indent="0" eaLnBrk="1" hangingPunct="1"/>
            <a:r>
              <a:rPr kumimoji="0" lang="ru-RU" sz="2800" dirty="0" smtClean="0">
                <a:solidFill>
                  <a:srgbClr val="FF0000"/>
                </a:solidFill>
                <a:cs typeface="Arial" pitchFamily="34" charset="0"/>
              </a:rPr>
              <a:t>Планирование ремонтов и обслуживания.</a:t>
            </a:r>
          </a:p>
          <a:p>
            <a:pPr marL="107950" indent="0" eaLnBrk="1" hangingPunct="1">
              <a:buFont typeface="Wingdings 3" pitchFamily="18" charset="2"/>
              <a:buNone/>
            </a:pPr>
            <a:endParaRPr kumimoji="0" lang="ru-RU" sz="2800" dirty="0" smtClean="0">
              <a:cs typeface="Arial" pitchFamily="34" charset="0"/>
            </a:endParaRPr>
          </a:p>
        </p:txBody>
      </p:sp>
      <p:sp>
        <p:nvSpPr>
          <p:cNvPr id="3" name="Название 2"/>
          <p:cNvSpPr>
            <a:spLocks noGrp="1"/>
          </p:cNvSpPr>
          <p:nvPr>
            <p:ph type="title"/>
          </p:nvPr>
        </p:nvSpPr>
        <p:spPr>
          <a:xfrm>
            <a:off x="228600" y="-152400"/>
            <a:ext cx="8229600" cy="1143000"/>
          </a:xfrm>
        </p:spPr>
        <p:txBody>
          <a:bodyPr>
            <a:sp3d prstMaterial="softEdge">
              <a:bevelT w="25400" h="25400"/>
            </a:sp3d>
          </a:bodyPr>
          <a:lstStyle/>
          <a:p>
            <a:pPr eaLnBrk="1" hangingPunct="1">
              <a:defRPr/>
            </a:pPr>
            <a:r>
              <a:rPr lang="ru-RU" sz="2800" dirty="0" smtClean="0">
                <a:cs typeface="+mj-cs"/>
              </a:rPr>
              <a:t>Техническое обслуживание и ремонт оборудования (</a:t>
            </a:r>
            <a:r>
              <a:rPr lang="ru-RU" sz="2800" dirty="0" err="1" smtClean="0">
                <a:cs typeface="+mj-cs"/>
              </a:rPr>
              <a:t>ТОиР</a:t>
            </a:r>
            <a:r>
              <a:rPr lang="ru-RU" sz="2800" dirty="0" smtClean="0">
                <a:cs typeface="+mj-cs"/>
              </a:rPr>
              <a:t>)</a:t>
            </a:r>
            <a:endParaRPr lang="ru-RU" sz="2800" dirty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Содержимое 1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881562"/>
          </a:xfrm>
        </p:spPr>
        <p:txBody>
          <a:bodyPr/>
          <a:lstStyle/>
          <a:p>
            <a:pPr eaLnBrk="1" hangingPunct="1">
              <a:spcBef>
                <a:spcPts val="0"/>
              </a:spcBef>
            </a:pPr>
            <a:r>
              <a:rPr kumimoji="0" lang="ru-RU" sz="2800" dirty="0" smtClean="0">
                <a:solidFill>
                  <a:srgbClr val="FF0000"/>
                </a:solidFill>
                <a:cs typeface="Arial" pitchFamily="34" charset="0"/>
              </a:rPr>
              <a:t>Обслуживание «по событию»</a:t>
            </a:r>
            <a:r>
              <a:rPr kumimoji="0" lang="ru-RU" sz="2800" dirty="0" smtClean="0">
                <a:cs typeface="Arial" pitchFamily="34" charset="0"/>
              </a:rPr>
              <a:t> (например, устранение поломки оборудования)</a:t>
            </a:r>
            <a:r>
              <a:rPr kumimoji="0" lang="en-US" sz="2800" dirty="0" smtClean="0">
                <a:cs typeface="Arial" pitchFamily="34" charset="0"/>
              </a:rPr>
              <a:t>;</a:t>
            </a:r>
            <a:endParaRPr kumimoji="0" lang="ru-RU" sz="2800" dirty="0" smtClean="0">
              <a:cs typeface="Arial" pitchFamily="34" charset="0"/>
            </a:endParaRPr>
          </a:p>
          <a:p>
            <a:pPr eaLnBrk="1" hangingPunct="1">
              <a:spcBef>
                <a:spcPts val="0"/>
              </a:spcBef>
            </a:pPr>
            <a:endParaRPr kumimoji="0" lang="ru-RU" sz="2800" dirty="0" smtClean="0">
              <a:cs typeface="Arial" pitchFamily="34" charset="0"/>
            </a:endParaRPr>
          </a:p>
          <a:p>
            <a:pPr eaLnBrk="1" hangingPunct="1">
              <a:spcBef>
                <a:spcPts val="0"/>
              </a:spcBef>
            </a:pPr>
            <a:r>
              <a:rPr kumimoji="0" lang="ru-RU" sz="2800" dirty="0" smtClean="0">
                <a:solidFill>
                  <a:srgbClr val="FF0000"/>
                </a:solidFill>
                <a:cs typeface="Arial" pitchFamily="34" charset="0"/>
              </a:rPr>
              <a:t>Регламентное обслуживание</a:t>
            </a:r>
            <a:r>
              <a:rPr kumimoji="0" lang="en-US" sz="2800" dirty="0" smtClean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kumimoji="0" lang="en-US" sz="2800" dirty="0" smtClean="0">
                <a:cs typeface="Arial" pitchFamily="34" charset="0"/>
              </a:rPr>
              <a:t>(</a:t>
            </a:r>
            <a:r>
              <a:rPr kumimoji="0" lang="ru-RU" sz="2800" dirty="0" smtClean="0">
                <a:cs typeface="Arial" pitchFamily="34" charset="0"/>
              </a:rPr>
              <a:t>в паспорте производителя описано в каком режиме и какое обслуживание необходимо выполнять для поддержания работоспособности оборудования</a:t>
            </a:r>
            <a:r>
              <a:rPr kumimoji="0" lang="en-US" sz="2800" dirty="0" smtClean="0">
                <a:cs typeface="Arial" pitchFamily="34" charset="0"/>
              </a:rPr>
              <a:t>);</a:t>
            </a:r>
            <a:endParaRPr kumimoji="0" lang="ru-RU" sz="2800" dirty="0" smtClean="0">
              <a:cs typeface="Arial" pitchFamily="34" charset="0"/>
            </a:endParaRPr>
          </a:p>
          <a:p>
            <a:pPr eaLnBrk="1" hangingPunct="1">
              <a:spcBef>
                <a:spcPts val="0"/>
              </a:spcBef>
            </a:pPr>
            <a:endParaRPr kumimoji="0" lang="ru-RU" sz="2800" dirty="0" smtClean="0">
              <a:cs typeface="Arial" pitchFamily="34" charset="0"/>
            </a:endParaRPr>
          </a:p>
          <a:p>
            <a:pPr eaLnBrk="1" hangingPunct="1">
              <a:spcBef>
                <a:spcPts val="0"/>
              </a:spcBef>
            </a:pPr>
            <a:r>
              <a:rPr kumimoji="0" lang="ru-RU" sz="2800" dirty="0" smtClean="0">
                <a:cs typeface="Arial" pitchFamily="34" charset="0"/>
              </a:rPr>
              <a:t>«</a:t>
            </a:r>
            <a:r>
              <a:rPr kumimoji="0" lang="ru-RU" sz="2800" dirty="0" smtClean="0">
                <a:solidFill>
                  <a:srgbClr val="FF0000"/>
                </a:solidFill>
                <a:cs typeface="Arial" pitchFamily="34" charset="0"/>
              </a:rPr>
              <a:t>По состоянию</a:t>
            </a:r>
            <a:r>
              <a:rPr kumimoji="0" lang="ru-RU" sz="2800" dirty="0" smtClean="0">
                <a:cs typeface="Arial" pitchFamily="34" charset="0"/>
              </a:rPr>
              <a:t>» (на основании оценки делается прогноз, когда оборудование   надо выводить в ремонт)</a:t>
            </a:r>
          </a:p>
        </p:txBody>
      </p:sp>
      <p:sp>
        <p:nvSpPr>
          <p:cNvPr id="3" name="Название 2"/>
          <p:cNvSpPr>
            <a:spLocks noGrp="1"/>
          </p:cNvSpPr>
          <p:nvPr>
            <p:ph type="title"/>
          </p:nvPr>
        </p:nvSpPr>
        <p:spPr>
          <a:xfrm>
            <a:off x="251520" y="33009"/>
            <a:ext cx="8229600" cy="1019727"/>
          </a:xfrm>
        </p:spPr>
        <p:txBody>
          <a:bodyPr>
            <a:sp3d prstMaterial="softEdge">
              <a:bevelT w="25400" h="25400"/>
            </a:sp3d>
          </a:bodyPr>
          <a:lstStyle/>
          <a:p>
            <a:pPr eaLnBrk="1" hangingPunct="1">
              <a:defRPr/>
            </a:pPr>
            <a:r>
              <a:rPr lang="ru-RU" sz="2800" dirty="0" smtClean="0">
                <a:cs typeface="+mj-cs"/>
              </a:rPr>
              <a:t>Виды </a:t>
            </a:r>
            <a:r>
              <a:rPr lang="ru-RU" sz="2800" dirty="0" err="1" smtClean="0">
                <a:cs typeface="+mj-cs"/>
              </a:rPr>
              <a:t>ТОиР</a:t>
            </a:r>
            <a:endParaRPr lang="ru-RU" sz="2800" dirty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 bwMode="auto">
          <a:xfrm>
            <a:off x="1295400" y="228600"/>
            <a:ext cx="6192688" cy="417512"/>
          </a:xfrm>
        </p:spPr>
        <p:txBody>
          <a:bodyPr>
            <a:noAutofit/>
            <a:sp3d prstMaterial="softEdge">
              <a:bevelT w="25400" h="25400"/>
            </a:sp3d>
          </a:bodyPr>
          <a:lstStyle/>
          <a:p>
            <a:pPr eaLnBrk="1" hangingPunct="1">
              <a:defRPr/>
            </a:pPr>
            <a:r>
              <a:rPr lang="ru-RU" sz="2800" dirty="0">
                <a:effectLst>
                  <a:outerShdw blurRad="38100" dist="38100" dir="2700000" algn="tl">
                    <a:srgbClr val="DDDDDD"/>
                  </a:outerShdw>
                </a:effectLst>
                <a:cs typeface="+mj-cs"/>
              </a:rPr>
              <a:t>Онтология проблемной </a:t>
            </a:r>
            <a:r>
              <a:rPr lang="ru-RU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cs typeface="+mj-cs"/>
              </a:rPr>
              <a:t>области</a:t>
            </a:r>
            <a:br>
              <a:rPr lang="ru-RU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cs typeface="+mj-cs"/>
              </a:rPr>
            </a:br>
            <a:r>
              <a:rPr lang="ru-RU" sz="2800" dirty="0" smtClean="0">
                <a:effectLst>
                  <a:outerShdw blurRad="38100" dist="38100" dir="2700000" algn="tl">
                    <a:srgbClr val="DDDDDD"/>
                  </a:outerShdw>
                </a:effectLst>
                <a:cs typeface="+mj-cs"/>
              </a:rPr>
              <a:t>ТОРО</a:t>
            </a:r>
            <a:endParaRPr lang="ru-RU" sz="2800" dirty="0">
              <a:effectLst>
                <a:outerShdw blurRad="38100" dist="38100" dir="2700000" algn="tl">
                  <a:srgbClr val="DDDDDD"/>
                </a:outerShdw>
              </a:effectLst>
              <a:cs typeface="+mj-cs"/>
            </a:endParaRP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101600" y="1320800"/>
          <a:ext cx="8942388" cy="4772025"/>
        </p:xfrm>
        <a:graphic>
          <a:graphicData uri="http://schemas.openxmlformats.org/presentationml/2006/ole">
            <p:oleObj spid="_x0000_s1566722" name="Visio" r:id="rId3" imgW="8941775" imgH="4772111" progId="Visio.Drawing.11">
              <p:embed/>
            </p:oleObj>
          </a:graphicData>
        </a:graphic>
      </p:graphicFrame>
      <p:sp>
        <p:nvSpPr>
          <p:cNvPr id="2" name="Заголовок 2"/>
          <p:cNvSpPr>
            <a:spLocks/>
          </p:cNvSpPr>
          <p:nvPr/>
        </p:nvSpPr>
        <p:spPr bwMode="auto">
          <a:xfrm>
            <a:off x="0" y="1047750"/>
            <a:ext cx="1547813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anchor="ctr"/>
          <a:lstStyle/>
          <a:p>
            <a:pPr>
              <a:defRPr/>
            </a:pPr>
            <a:r>
              <a:rPr lang="ru-RU" sz="1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Справочник изделий</a:t>
            </a:r>
          </a:p>
        </p:txBody>
      </p:sp>
      <p:sp>
        <p:nvSpPr>
          <p:cNvPr id="4" name="Заголовок 2"/>
          <p:cNvSpPr>
            <a:spLocks/>
          </p:cNvSpPr>
          <p:nvPr/>
        </p:nvSpPr>
        <p:spPr bwMode="auto">
          <a:xfrm>
            <a:off x="7740650" y="1104900"/>
            <a:ext cx="1584325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anchor="ctr"/>
          <a:lstStyle/>
          <a:p>
            <a:pPr>
              <a:defRPr/>
            </a:pPr>
            <a:r>
              <a:rPr lang="ru-RU" sz="16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Справочник работ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27BF59D3-E74E-4884-8DD1-8B52E84BEB96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327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160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142875"/>
            <a:ext cx="7632700" cy="758825"/>
          </a:xfrm>
        </p:spPr>
        <p:txBody>
          <a:bodyPr/>
          <a:lstStyle/>
          <a:p>
            <a:pPr eaLnBrk="1" hangingPunct="1"/>
            <a:r>
              <a:rPr lang="ru-RU" sz="3600" b="1" dirty="0" smtClean="0"/>
              <a:t>Управление ЖЦ</a:t>
            </a:r>
            <a:r>
              <a:rPr lang="ru-RU" dirty="0" smtClean="0"/>
              <a:t> </a:t>
            </a:r>
          </a:p>
        </p:txBody>
      </p:sp>
      <p:sp>
        <p:nvSpPr>
          <p:cNvPr id="216068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250825" y="1557338"/>
            <a:ext cx="8504238" cy="5072062"/>
          </a:xfrm>
        </p:spPr>
        <p:txBody>
          <a:bodyPr/>
          <a:lstStyle/>
          <a:p>
            <a:pPr marL="381000" indent="-381000">
              <a:buFont typeface="Wingdings 2" pitchFamily="18" charset="2"/>
              <a:buNone/>
            </a:pPr>
            <a:r>
              <a:rPr lang="ru-RU" sz="2000" dirty="0" smtClean="0">
                <a:solidFill>
                  <a:srgbClr val="FF0000"/>
                </a:solidFill>
              </a:rPr>
              <a:t>Управление ЖЦИ </a:t>
            </a:r>
            <a:r>
              <a:rPr lang="ru-RU" sz="2000" dirty="0" smtClean="0"/>
              <a:t>—  это  концепция  ведения  бизнеса  на  основе  системных решений, обеспечивающих коллективную разработку, распространение и использование технических данных об изделии, а также управление  ими,  начиная  с  создания  концептуального  прототипа  изделия  и  заканчивая  его утилизацией. Поддержка ЖЦИ обеспечивает </a:t>
            </a:r>
            <a:r>
              <a:rPr lang="ru-RU" sz="2000" dirty="0" smtClean="0">
                <a:solidFill>
                  <a:srgbClr val="FF0000"/>
                </a:solidFill>
              </a:rPr>
              <a:t>интеграцию  информации,  персонала,  бизнес-процессов,  проектных,  конструкторских,  производственных  и  управленческих  систем  на  всех этапах жизненного цикла и объединяет в комплексную систему передовые подходы и опорные технологии, включая управление данными об изделии (PDM)</a:t>
            </a:r>
            <a:r>
              <a:rPr lang="ru-RU" sz="2000" dirty="0" smtClean="0"/>
              <a:t>, коллективные разработки, визуализацию, цифровое производство, выбор стратегических поставщиков, управление соответствиями, их проверку и пр.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27BF59D3-E74E-4884-8DD1-8B52E84BEB96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328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160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142875"/>
            <a:ext cx="7632700" cy="758825"/>
          </a:xfrm>
        </p:spPr>
        <p:txBody>
          <a:bodyPr/>
          <a:lstStyle/>
          <a:p>
            <a:pPr eaLnBrk="1" hangingPunct="1"/>
            <a:r>
              <a:rPr lang="ru-RU" sz="3600" b="1" dirty="0" smtClean="0"/>
              <a:t>Архитектура управления ЖЦ</a:t>
            </a:r>
            <a:r>
              <a:rPr lang="ru-RU" dirty="0" smtClean="0"/>
              <a:t> </a:t>
            </a:r>
          </a:p>
        </p:txBody>
      </p:sp>
      <p:sp>
        <p:nvSpPr>
          <p:cNvPr id="216068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250825" y="1557338"/>
            <a:ext cx="8504238" cy="5072062"/>
          </a:xfrm>
        </p:spPr>
        <p:txBody>
          <a:bodyPr/>
          <a:lstStyle/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 Реализация  концепции  предполагает  предварительную  </a:t>
            </a:r>
            <a:r>
              <a:rPr lang="ru-RU" sz="2000" dirty="0" smtClean="0">
                <a:solidFill>
                  <a:srgbClr val="FF0000"/>
                </a:solidFill>
              </a:rPr>
              <a:t>разработку и поддержание соответствующей архитектуры сложной организационной системы</a:t>
            </a:r>
            <a:r>
              <a:rPr lang="ru-RU" sz="2000" dirty="0" smtClean="0"/>
              <a:t>, которую образуют предприятия, процессы, технологии,  ресурсы, информация и пр.,  объединенные ЖЦИ на  всех  его этапах. Такая  архитектура обеспечивает всестороннее видение сложной организационной системы и позволяет решить две главные проблемы. </a:t>
            </a:r>
          </a:p>
          <a:p>
            <a:pPr marL="381000" indent="-381000">
              <a:buFont typeface="Wingdings 2" pitchFamily="18" charset="2"/>
              <a:buNone/>
            </a:pPr>
            <a:endParaRPr lang="ru-RU" sz="2000" dirty="0" smtClean="0"/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>
                <a:solidFill>
                  <a:srgbClr val="FF0000"/>
                </a:solidFill>
              </a:rPr>
              <a:t>Первая проблема</a:t>
            </a:r>
            <a:r>
              <a:rPr lang="ru-RU" sz="2000" dirty="0" smtClean="0"/>
              <a:t> заключается в постоянном увеличении сложности организационной системы и </a:t>
            </a:r>
            <a:r>
              <a:rPr lang="ru-RU" sz="2000" dirty="0" err="1" smtClean="0"/>
              <a:t>ИТ-систем</a:t>
            </a:r>
            <a:r>
              <a:rPr lang="ru-RU" sz="2000" dirty="0" smtClean="0"/>
              <a:t>, находящихся при этом в постоянном развитии, изменении.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>
                <a:solidFill>
                  <a:srgbClr val="FF0000"/>
                </a:solidFill>
              </a:rPr>
              <a:t>Вторая</a:t>
            </a:r>
            <a:r>
              <a:rPr lang="ru-RU" sz="2000" dirty="0" smtClean="0"/>
              <a:t> вызвана тем, что со  временем  получить  реальную  отдачу  от  </a:t>
            </a:r>
            <a:r>
              <a:rPr lang="ru-RU" sz="2000" dirty="0" err="1" smtClean="0"/>
              <a:t>ИТ-систем</a:t>
            </a:r>
            <a:r>
              <a:rPr lang="ru-RU" sz="2000" dirty="0" smtClean="0"/>
              <a:t>  становится труднее.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27BF59D3-E74E-4884-8DD1-8B52E84BEB96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329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160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142875"/>
            <a:ext cx="7632700" cy="758825"/>
          </a:xfrm>
        </p:spPr>
        <p:txBody>
          <a:bodyPr/>
          <a:lstStyle/>
          <a:p>
            <a:pPr eaLnBrk="1" hangingPunct="1"/>
            <a:r>
              <a:rPr lang="en-US" sz="3600" b="1" dirty="0" smtClean="0"/>
              <a:t>PLM</a:t>
            </a:r>
            <a:r>
              <a:rPr lang="ru-RU" sz="3600" b="1" dirty="0" smtClean="0"/>
              <a:t> </a:t>
            </a:r>
            <a:r>
              <a:rPr lang="en-US" sz="3600" b="1" dirty="0" smtClean="0"/>
              <a:t>and ERP,MES</a:t>
            </a:r>
            <a:r>
              <a:rPr lang="ru-RU" dirty="0" smtClean="0"/>
              <a:t> </a:t>
            </a:r>
          </a:p>
        </p:txBody>
      </p:sp>
      <p:sp>
        <p:nvSpPr>
          <p:cNvPr id="216068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250825" y="1557338"/>
            <a:ext cx="8504238" cy="5072062"/>
          </a:xfrm>
        </p:spPr>
        <p:txBody>
          <a:bodyPr/>
          <a:lstStyle/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Управление  данными  в  едином  информационном  пространстве на  протяжении  всех  этапов  ЖЦИ  возлагается  на  систему </a:t>
            </a:r>
            <a:r>
              <a:rPr lang="ru-RU" sz="2000" dirty="0" smtClean="0">
                <a:solidFill>
                  <a:srgbClr val="FF0000"/>
                </a:solidFill>
              </a:rPr>
              <a:t>PLM (</a:t>
            </a:r>
            <a:r>
              <a:rPr lang="ru-RU" sz="2000" dirty="0" err="1" smtClean="0">
                <a:solidFill>
                  <a:srgbClr val="FF0000"/>
                </a:solidFill>
              </a:rPr>
              <a:t>Product</a:t>
            </a:r>
            <a:r>
              <a:rPr lang="ru-RU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err="1" smtClean="0">
                <a:solidFill>
                  <a:srgbClr val="FF0000"/>
                </a:solidFill>
              </a:rPr>
              <a:t>Lifecycle</a:t>
            </a:r>
            <a:r>
              <a:rPr lang="ru-RU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err="1" smtClean="0">
                <a:solidFill>
                  <a:srgbClr val="FF0000"/>
                </a:solidFill>
              </a:rPr>
              <a:t>Management</a:t>
            </a:r>
            <a:r>
              <a:rPr lang="ru-RU" sz="2000" dirty="0" smtClean="0">
                <a:solidFill>
                  <a:srgbClr val="FF0000"/>
                </a:solidFill>
              </a:rPr>
              <a:t>)</a:t>
            </a:r>
            <a:r>
              <a:rPr lang="ru-RU" sz="2000" dirty="0" smtClean="0"/>
              <a:t>. В настоящее время приходится констатировать,  что  </a:t>
            </a:r>
            <a:r>
              <a:rPr lang="ru-RU" sz="2000" dirty="0" smtClean="0">
                <a:solidFill>
                  <a:srgbClr val="FF0000"/>
                </a:solidFill>
              </a:rPr>
              <a:t>реальная  функциональность  систем  класса PLM,  позиционируемых  как  интегрированная  совокупность  автоматизированных  систем,  охватывает  лишь  этап  конструкторско-технологической подготовки производства (КТПП) изделия</a:t>
            </a:r>
            <a:r>
              <a:rPr lang="ru-RU" sz="2000" dirty="0" smtClean="0"/>
              <a:t>. Этап производства изделия, на котором  требуется решение  задач объемно-календарного и оперативно-календарного планирования, балансировки  производственных  мощностей,  оптимизации  поставок материалов и комплектующих, а также складских запасов, поддерживается  специализированными  информационными  системами  классов </a:t>
            </a:r>
            <a:r>
              <a:rPr lang="ru-RU" sz="2000" dirty="0" smtClean="0">
                <a:solidFill>
                  <a:srgbClr val="FF0000"/>
                </a:solidFill>
              </a:rPr>
              <a:t>ERP, MES</a:t>
            </a:r>
            <a:r>
              <a:rPr lang="ru-RU" sz="2000" dirty="0" smtClean="0"/>
              <a:t>.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8" y="1647"/>
              <a:ext cx="1296" cy="1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3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Правила вывода, задаваемые в онтологиях, предоставляют дополнительные возможности. Поисковая система не «понимает» в полном смысле этого слова ничего из содержащийся в них информации, но теперь уже может манипулировать терминами гораздо более эффективно.</a:t>
              </a:r>
            </a:p>
            <a:p>
              <a:pPr algn="ctr"/>
              <a:r>
                <a:rPr lang="ru-RU" sz="2300" dirty="0" smtClean="0">
                  <a:solidFill>
                    <a:srgbClr val="FF0000"/>
                  </a:solidFill>
                </a:rPr>
                <a:t>Компьютер способен разобраться со структурой документа, но не может обрабатывать его семантику.</a:t>
              </a:r>
            </a:p>
            <a:p>
              <a:pPr algn="ctr"/>
              <a:endParaRPr lang="en-US" sz="20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Развитие поисковых систем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27BF59D3-E74E-4884-8DD1-8B52E84BEB96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330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160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142875"/>
            <a:ext cx="7632700" cy="758825"/>
          </a:xfrm>
        </p:spPr>
        <p:txBody>
          <a:bodyPr/>
          <a:lstStyle/>
          <a:p>
            <a:pPr eaLnBrk="1" hangingPunct="1"/>
            <a:r>
              <a:rPr lang="en-US" sz="3600" b="1" dirty="0" smtClean="0"/>
              <a:t>CALS – </a:t>
            </a:r>
            <a:r>
              <a:rPr lang="ru-RU" sz="3600" b="1" dirty="0" smtClean="0"/>
              <a:t>информационное ядро</a:t>
            </a:r>
            <a:r>
              <a:rPr lang="ru-RU" dirty="0" smtClean="0"/>
              <a:t> </a:t>
            </a:r>
          </a:p>
        </p:txBody>
      </p:sp>
      <p:sp>
        <p:nvSpPr>
          <p:cNvPr id="216068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250825" y="1557338"/>
            <a:ext cx="8504238" cy="5072062"/>
          </a:xfrm>
        </p:spPr>
        <p:txBody>
          <a:bodyPr/>
          <a:lstStyle/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Решение было оформлено  в  виде распоряжения  заместителя министра обороны США от 24.09.1985 г. о компьютеризированной </a:t>
            </a:r>
            <a:r>
              <a:rPr lang="ru-RU" sz="2000" dirty="0" err="1" smtClean="0"/>
              <a:t>логистической</a:t>
            </a:r>
            <a:r>
              <a:rPr lang="ru-RU" sz="2000" dirty="0" smtClean="0"/>
              <a:t> поддержке (КЛП, в оригинале </a:t>
            </a:r>
            <a:r>
              <a:rPr lang="ru-RU" sz="2000" dirty="0" smtClean="0">
                <a:solidFill>
                  <a:srgbClr val="FF0000"/>
                </a:solidFill>
              </a:rPr>
              <a:t>CALS — </a:t>
            </a:r>
            <a:r>
              <a:rPr lang="ru-RU" sz="2000" dirty="0" err="1" smtClean="0">
                <a:solidFill>
                  <a:srgbClr val="FF0000"/>
                </a:solidFill>
              </a:rPr>
              <a:t>Computer-Aided</a:t>
            </a:r>
            <a:r>
              <a:rPr lang="ru-RU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err="1" smtClean="0">
                <a:solidFill>
                  <a:srgbClr val="FF0000"/>
                </a:solidFill>
              </a:rPr>
              <a:t>Logistic</a:t>
            </a:r>
            <a:r>
              <a:rPr lang="ru-RU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err="1" smtClean="0">
                <a:solidFill>
                  <a:srgbClr val="FF0000"/>
                </a:solidFill>
              </a:rPr>
              <a:t>Support</a:t>
            </a:r>
            <a:r>
              <a:rPr lang="ru-RU" sz="2000" dirty="0" smtClean="0"/>
              <a:t>),  которое  определяло  стратегию  повышения точности,  полноты,  актуальности,  подробности  </a:t>
            </a:r>
            <a:r>
              <a:rPr lang="ru-RU" sz="2000" dirty="0" err="1" smtClean="0"/>
              <a:t>логистической</a:t>
            </a:r>
            <a:r>
              <a:rPr lang="ru-RU" sz="2000" dirty="0" smtClean="0"/>
              <a:t>  технической информации и своевременности доступа к ней, учебные материалы  и  техническое  описание  изделия.  С  течением  времени  по мере накопления  знаний и  опыта  в  области  создания и  обмена  данными в цифровом формате интерпретация  аббревиатуры CALS претерпела  несколько  изменений: </a:t>
            </a:r>
            <a:r>
              <a:rPr lang="ru-RU" sz="2000" dirty="0" err="1" smtClean="0">
                <a:solidFill>
                  <a:srgbClr val="FF0000"/>
                </a:solidFill>
              </a:rPr>
              <a:t>Computer-Aided</a:t>
            </a:r>
            <a:r>
              <a:rPr lang="ru-RU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err="1" smtClean="0">
                <a:solidFill>
                  <a:srgbClr val="FF0000"/>
                </a:solidFill>
              </a:rPr>
              <a:t>Lifecycle</a:t>
            </a:r>
            <a:r>
              <a:rPr lang="ru-RU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err="1" smtClean="0">
                <a:solidFill>
                  <a:srgbClr val="FF0000"/>
                </a:solidFill>
              </a:rPr>
              <a:t>Support</a:t>
            </a:r>
            <a:r>
              <a:rPr lang="ru-RU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smtClean="0"/>
              <a:t>(компьютеризированная ПЖЦИ), </a:t>
            </a:r>
            <a:r>
              <a:rPr lang="ru-RU" sz="2000" dirty="0" err="1" smtClean="0">
                <a:solidFill>
                  <a:srgbClr val="FF0000"/>
                </a:solidFill>
              </a:rPr>
              <a:t>Continuous</a:t>
            </a:r>
            <a:r>
              <a:rPr lang="ru-RU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err="1" smtClean="0">
                <a:solidFill>
                  <a:srgbClr val="FF0000"/>
                </a:solidFill>
              </a:rPr>
              <a:t>Acquistion</a:t>
            </a:r>
            <a:r>
              <a:rPr lang="ru-RU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err="1" smtClean="0">
                <a:solidFill>
                  <a:srgbClr val="FF0000"/>
                </a:solidFill>
              </a:rPr>
              <a:t>and</a:t>
            </a:r>
            <a:r>
              <a:rPr lang="ru-RU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err="1" smtClean="0">
                <a:solidFill>
                  <a:srgbClr val="FF0000"/>
                </a:solidFill>
              </a:rPr>
              <a:t>Lifecycle</a:t>
            </a:r>
            <a:r>
              <a:rPr lang="ru-RU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err="1" smtClean="0">
                <a:solidFill>
                  <a:srgbClr val="FF0000"/>
                </a:solidFill>
              </a:rPr>
              <a:t>Support</a:t>
            </a:r>
            <a:r>
              <a:rPr lang="ru-RU" sz="2000" dirty="0" smtClean="0"/>
              <a:t> (бесперебойное снабжение и поддержка ЖЦИ), </a:t>
            </a:r>
            <a:r>
              <a:rPr lang="ru-RU" sz="2000" dirty="0" err="1" smtClean="0">
                <a:solidFill>
                  <a:srgbClr val="FF0000"/>
                </a:solidFill>
              </a:rPr>
              <a:t>Commerce</a:t>
            </a:r>
            <a:r>
              <a:rPr lang="ru-RU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err="1" smtClean="0">
                <a:solidFill>
                  <a:srgbClr val="FF0000"/>
                </a:solidFill>
              </a:rPr>
              <a:t>At</a:t>
            </a:r>
            <a:r>
              <a:rPr lang="ru-RU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err="1" smtClean="0">
                <a:solidFill>
                  <a:srgbClr val="FF0000"/>
                </a:solidFill>
              </a:rPr>
              <a:t>Light</a:t>
            </a:r>
            <a:r>
              <a:rPr lang="ru-RU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err="1" smtClean="0">
                <a:solidFill>
                  <a:srgbClr val="FF0000"/>
                </a:solidFill>
              </a:rPr>
              <a:t>Speed</a:t>
            </a:r>
            <a:r>
              <a:rPr lang="ru-RU" sz="2000" dirty="0" smtClean="0"/>
              <a:t> (бизнес со скоростью света).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27BF59D3-E74E-4884-8DD1-8B52E84BEB96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331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160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142875"/>
            <a:ext cx="7632700" cy="758825"/>
          </a:xfrm>
        </p:spPr>
        <p:txBody>
          <a:bodyPr/>
          <a:lstStyle/>
          <a:p>
            <a:pPr eaLnBrk="1" hangingPunct="1"/>
            <a:r>
              <a:rPr lang="en-US" sz="3600" b="1" dirty="0" smtClean="0"/>
              <a:t>STEP</a:t>
            </a:r>
            <a:r>
              <a:rPr lang="ru-RU" dirty="0" smtClean="0"/>
              <a:t> </a:t>
            </a:r>
          </a:p>
        </p:txBody>
      </p:sp>
      <p:sp>
        <p:nvSpPr>
          <p:cNvPr id="216068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04800" y="1371600"/>
            <a:ext cx="8504238" cy="5072062"/>
          </a:xfrm>
        </p:spPr>
        <p:txBody>
          <a:bodyPr/>
          <a:lstStyle/>
          <a:p>
            <a:pPr marL="381000" indent="-381000">
              <a:buFont typeface="Wingdings 2" pitchFamily="18" charset="2"/>
              <a:buNone/>
            </a:pPr>
            <a:r>
              <a:rPr lang="ru-RU" sz="2400" dirty="0" smtClean="0"/>
              <a:t>В  условиях  набирающей  обороты  глобализации  экономических связей,  активного  взаимодействия  предприятий  и  государственных организаций стран — членов НАТО, а также расширения НАТО стало  очевидно,  что  разработка  стандартов  и  их  апробация  должны иметь международный характер. Так, в 1987 г. в техническом комитете 184  международной  организации  по  стандартизации ISO  была создана рабочая группа, задачей которой стала разработка стандарта  </a:t>
            </a:r>
            <a:r>
              <a:rPr lang="ru-RU" sz="2400" dirty="0" smtClean="0">
                <a:solidFill>
                  <a:srgbClr val="FF0000"/>
                </a:solidFill>
              </a:rPr>
              <a:t>ISO 10303 </a:t>
            </a:r>
            <a:r>
              <a:rPr lang="ru-RU" sz="2400" dirty="0" smtClean="0"/>
              <a:t>описания данных об изделии, получившего впоследствии сокращенное  наименование </a:t>
            </a:r>
            <a:r>
              <a:rPr lang="ru-RU" sz="2400" dirty="0" smtClean="0">
                <a:solidFill>
                  <a:srgbClr val="FF0000"/>
                </a:solidFill>
              </a:rPr>
              <a:t>STEP (</a:t>
            </a:r>
            <a:r>
              <a:rPr lang="ru-RU" sz="2400" dirty="0" err="1" smtClean="0">
                <a:solidFill>
                  <a:srgbClr val="FF0000"/>
                </a:solidFill>
              </a:rPr>
              <a:t>STandard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r>
              <a:rPr lang="ru-RU" sz="2400" dirty="0" err="1" smtClean="0">
                <a:solidFill>
                  <a:srgbClr val="FF0000"/>
                </a:solidFill>
              </a:rPr>
              <a:t>for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r>
              <a:rPr lang="ru-RU" sz="2400" dirty="0" err="1" smtClean="0">
                <a:solidFill>
                  <a:srgbClr val="FF0000"/>
                </a:solidFill>
              </a:rPr>
              <a:t>Exchange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r>
              <a:rPr lang="ru-RU" sz="2400" dirty="0" err="1" smtClean="0">
                <a:solidFill>
                  <a:srgbClr val="FF0000"/>
                </a:solidFill>
              </a:rPr>
              <a:t>of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r>
              <a:rPr lang="ru-RU" sz="2400" dirty="0" err="1" smtClean="0">
                <a:solidFill>
                  <a:srgbClr val="FF0000"/>
                </a:solidFill>
              </a:rPr>
              <a:t>Product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r>
              <a:rPr lang="ru-RU" sz="2400" dirty="0" err="1" smtClean="0">
                <a:solidFill>
                  <a:srgbClr val="FF0000"/>
                </a:solidFill>
              </a:rPr>
              <a:t>model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r>
              <a:rPr lang="ru-RU" sz="2400" dirty="0" err="1" smtClean="0">
                <a:solidFill>
                  <a:srgbClr val="FF0000"/>
                </a:solidFill>
              </a:rPr>
              <a:t>data</a:t>
            </a:r>
            <a:r>
              <a:rPr lang="ru-RU" sz="2400" dirty="0" smtClean="0">
                <a:solidFill>
                  <a:srgbClr val="FF0000"/>
                </a:solidFill>
              </a:rPr>
              <a:t> — Стандарт обмена данными о моделях изделий)</a:t>
            </a:r>
            <a:r>
              <a:rPr lang="ru-RU" sz="2000" dirty="0" smtClean="0"/>
              <a:t>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27BF59D3-E74E-4884-8DD1-8B52E84BEB96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332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160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142875"/>
            <a:ext cx="7632700" cy="758825"/>
          </a:xfrm>
        </p:spPr>
        <p:txBody>
          <a:bodyPr/>
          <a:lstStyle/>
          <a:p>
            <a:pPr eaLnBrk="1" hangingPunct="1"/>
            <a:r>
              <a:rPr lang="ru-RU" dirty="0" smtClean="0"/>
              <a:t>Принципы поддержки ЖЦ </a:t>
            </a:r>
          </a:p>
        </p:txBody>
      </p:sp>
      <p:sp>
        <p:nvSpPr>
          <p:cNvPr id="216068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04800" y="1219200"/>
            <a:ext cx="8504238" cy="5486400"/>
          </a:xfrm>
        </p:spPr>
        <p:txBody>
          <a:bodyPr/>
          <a:lstStyle/>
          <a:p>
            <a:pPr marL="381000" indent="-381000">
              <a:buFont typeface="Wingdings 2" pitchFamily="18" charset="2"/>
              <a:buNone/>
            </a:pPr>
            <a:r>
              <a:rPr lang="ru-RU" sz="2400" dirty="0" smtClean="0"/>
              <a:t>1. Поддержку ЖЦИ реализуют путем создания, использования и актуализации  </a:t>
            </a:r>
            <a:r>
              <a:rPr lang="ru-RU" sz="2400" dirty="0" smtClean="0">
                <a:solidFill>
                  <a:srgbClr val="FF0000"/>
                </a:solidFill>
              </a:rPr>
              <a:t>цифрового  образа (макета)  изделия</a:t>
            </a:r>
            <a:r>
              <a:rPr lang="ru-RU" sz="2400" dirty="0" smtClean="0"/>
              <a:t>  с  подробной (пооперационной) историей его проектирования, модификации, изготовления и эксплуатации.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400" dirty="0" smtClean="0"/>
              <a:t>2. Данные  об  изделии  </a:t>
            </a:r>
            <a:r>
              <a:rPr lang="ru-RU" sz="2400" dirty="0" smtClean="0">
                <a:solidFill>
                  <a:srgbClr val="FF0000"/>
                </a:solidFill>
              </a:rPr>
              <a:t>создают  единожды</a:t>
            </a:r>
            <a:r>
              <a:rPr lang="ru-RU" sz="2400" dirty="0" smtClean="0"/>
              <a:t>,  а  </a:t>
            </a:r>
            <a:r>
              <a:rPr lang="ru-RU" sz="2400" dirty="0" smtClean="0">
                <a:solidFill>
                  <a:srgbClr val="FF0000"/>
                </a:solidFill>
              </a:rPr>
              <a:t>используют  многократно</a:t>
            </a:r>
            <a:r>
              <a:rPr lang="ru-RU" sz="2400" dirty="0" smtClean="0"/>
              <a:t>.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400" dirty="0" smtClean="0"/>
              <a:t>3. Создание данных, их обработка и обмен происходят в автоматизированном режиме с минимальным участием человека (так появилась интерпретация аббревиатуры </a:t>
            </a:r>
            <a:r>
              <a:rPr lang="ru-RU" sz="2400" dirty="0" smtClean="0">
                <a:solidFill>
                  <a:srgbClr val="FF0000"/>
                </a:solidFill>
              </a:rPr>
              <a:t>CALS: </a:t>
            </a:r>
            <a:r>
              <a:rPr lang="ru-RU" sz="2400" dirty="0" err="1" smtClean="0">
                <a:solidFill>
                  <a:srgbClr val="FF0000"/>
                </a:solidFill>
              </a:rPr>
              <a:t>Commerce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r>
              <a:rPr lang="ru-RU" sz="2400" dirty="0" err="1" smtClean="0">
                <a:solidFill>
                  <a:srgbClr val="FF0000"/>
                </a:solidFill>
              </a:rPr>
              <a:t>At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r>
              <a:rPr lang="ru-RU" sz="2400" dirty="0" err="1" smtClean="0">
                <a:solidFill>
                  <a:srgbClr val="FF0000"/>
                </a:solidFill>
              </a:rPr>
              <a:t>Light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r>
              <a:rPr lang="ru-RU" sz="2400" dirty="0" err="1" smtClean="0">
                <a:solidFill>
                  <a:srgbClr val="FF0000"/>
                </a:solidFill>
              </a:rPr>
              <a:t>Speed</a:t>
            </a:r>
            <a:r>
              <a:rPr lang="ru-RU" sz="2400" dirty="0" smtClean="0">
                <a:solidFill>
                  <a:srgbClr val="FF0000"/>
                </a:solidFill>
              </a:rPr>
              <a:t> — бизнес со скоростью света</a:t>
            </a:r>
            <a:r>
              <a:rPr lang="ru-RU" sz="2400" dirty="0" smtClean="0"/>
              <a:t>).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400" dirty="0" smtClean="0"/>
              <a:t>4. </a:t>
            </a:r>
            <a:r>
              <a:rPr lang="ru-RU" sz="2400" dirty="0" smtClean="0">
                <a:solidFill>
                  <a:srgbClr val="FF0000"/>
                </a:solidFill>
              </a:rPr>
              <a:t>Обмен  данными  </a:t>
            </a:r>
            <a:r>
              <a:rPr lang="ru-RU" sz="2400" dirty="0" smtClean="0"/>
              <a:t>осуществляется  </a:t>
            </a:r>
            <a:r>
              <a:rPr lang="ru-RU" sz="2400" dirty="0" smtClean="0">
                <a:solidFill>
                  <a:srgbClr val="FF0000"/>
                </a:solidFill>
              </a:rPr>
              <a:t>в  соответствии  с  международными стандартами</a:t>
            </a:r>
            <a:r>
              <a:rPr lang="ru-RU" sz="2400" dirty="0" smtClean="0"/>
              <a:t>.</a:t>
            </a:r>
            <a:r>
              <a:rPr lang="ru-RU" sz="2000" dirty="0" smtClean="0"/>
              <a:t>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27BF59D3-E74E-4884-8DD1-8B52E84BEB96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333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160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142875"/>
            <a:ext cx="7632700" cy="758825"/>
          </a:xfrm>
        </p:spPr>
        <p:txBody>
          <a:bodyPr/>
          <a:lstStyle/>
          <a:p>
            <a:pPr eaLnBrk="1" hangingPunct="1"/>
            <a:r>
              <a:rPr lang="ru-RU" sz="3600" b="1" dirty="0" smtClean="0"/>
              <a:t>Виртуальное предприятие</a:t>
            </a:r>
            <a:r>
              <a:rPr lang="ru-RU" dirty="0" smtClean="0"/>
              <a:t> </a:t>
            </a:r>
          </a:p>
        </p:txBody>
      </p:sp>
      <p:sp>
        <p:nvSpPr>
          <p:cNvPr id="216068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228600" y="1371600"/>
            <a:ext cx="8504238" cy="5072062"/>
          </a:xfrm>
        </p:spPr>
        <p:txBody>
          <a:bodyPr/>
          <a:lstStyle/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28600" y="1524000"/>
            <a:ext cx="838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Развитие  технологии  создания  данных  об  изделии  и  технологии их  обмена  в  цифровом формате,  а  также  автоматизация  управления взаимодействием  между  участниками ЖЦИ привели к возникновению новой организационной формы экономических связей — </a:t>
            </a:r>
            <a:r>
              <a:rPr lang="ru-RU" sz="2400" b="1" dirty="0" smtClean="0">
                <a:solidFill>
                  <a:srgbClr val="FF0000"/>
                </a:solidFill>
              </a:rPr>
              <a:t>виртуального предприятия </a:t>
            </a:r>
            <a:r>
              <a:rPr lang="ru-RU" sz="2400" dirty="0" smtClean="0"/>
              <a:t>— </a:t>
            </a:r>
            <a:r>
              <a:rPr lang="ru-RU" sz="2400" dirty="0" smtClean="0">
                <a:solidFill>
                  <a:srgbClr val="FF0000"/>
                </a:solidFill>
              </a:rPr>
              <a:t>группы участников жизненного цикла, объединенных в рамках единого информационного пространства, единой системы  управления  и  взаимодействующих  в  соответствии  с  функциональной  моделью  ЖЦИ</a:t>
            </a:r>
            <a:r>
              <a:rPr lang="ru-RU" sz="2400" dirty="0" smtClean="0"/>
              <a:t>.  Виртуальное  предприятие  существует, пока имеется потребность в поддержке соответствующего жизненного цикла.</a:t>
            </a:r>
            <a:endParaRPr lang="ru-RU" sz="24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27BF59D3-E74E-4884-8DD1-8B52E84BEB96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334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160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142875"/>
            <a:ext cx="7632700" cy="758825"/>
          </a:xfrm>
        </p:spPr>
        <p:txBody>
          <a:bodyPr/>
          <a:lstStyle/>
          <a:p>
            <a:pPr eaLnBrk="1" hangingPunct="1"/>
            <a:r>
              <a:rPr lang="en-US" sz="3600" b="1" dirty="0" smtClean="0"/>
              <a:t>TOGAF </a:t>
            </a:r>
            <a:r>
              <a:rPr lang="ru-RU" sz="3600" b="1" dirty="0" smtClean="0"/>
              <a:t>архитектура</a:t>
            </a:r>
            <a:r>
              <a:rPr lang="ru-RU" dirty="0" smtClean="0"/>
              <a:t> </a:t>
            </a:r>
          </a:p>
        </p:txBody>
      </p:sp>
      <p:sp>
        <p:nvSpPr>
          <p:cNvPr id="216068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04800" y="1219200"/>
            <a:ext cx="8504238" cy="5334000"/>
          </a:xfrm>
        </p:spPr>
        <p:txBody>
          <a:bodyPr/>
          <a:lstStyle/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Базовые требования к архитектуре  виртуального предприятия  и  процессам  ее  разработки  сформулированы в стандарте </a:t>
            </a:r>
            <a:r>
              <a:rPr lang="ru-RU" sz="2000" dirty="0" smtClean="0">
                <a:solidFill>
                  <a:srgbClr val="FF0000"/>
                </a:solidFill>
              </a:rPr>
              <a:t>TOGAF</a:t>
            </a:r>
            <a:r>
              <a:rPr lang="en-US" sz="2000" dirty="0" smtClean="0">
                <a:solidFill>
                  <a:srgbClr val="FF0000"/>
                </a:solidFill>
              </a:rPr>
              <a:t> (The Open Group Architecture Framework)</a:t>
            </a:r>
            <a:r>
              <a:rPr lang="ru-RU" sz="2000" dirty="0" smtClean="0"/>
              <a:t>, созданном консорциумом </a:t>
            </a:r>
            <a:r>
              <a:rPr lang="ru-RU" sz="2000" dirty="0" err="1" smtClean="0"/>
              <a:t>Open</a:t>
            </a:r>
            <a:r>
              <a:rPr lang="ru-RU" sz="2000" dirty="0" smtClean="0"/>
              <a:t> </a:t>
            </a:r>
            <a:r>
              <a:rPr lang="ru-RU" sz="2000" dirty="0" err="1" smtClean="0"/>
              <a:t>Group</a:t>
            </a:r>
            <a:r>
              <a:rPr lang="ru-RU" sz="2000" dirty="0" smtClean="0"/>
              <a:t>, в </a:t>
            </a:r>
            <a:r>
              <a:rPr lang="ru-RU" sz="2000" dirty="0" err="1" smtClean="0"/>
              <a:t>коллаборации</a:t>
            </a:r>
            <a:r>
              <a:rPr lang="ru-RU" sz="2000" dirty="0" smtClean="0"/>
              <a:t> с </a:t>
            </a:r>
            <a:r>
              <a:rPr lang="ru-RU" sz="2000" dirty="0" err="1" smtClean="0"/>
              <a:t>Fujitsu</a:t>
            </a:r>
            <a:r>
              <a:rPr lang="ru-RU" sz="2000" dirty="0" smtClean="0"/>
              <a:t>, </a:t>
            </a:r>
            <a:r>
              <a:rPr lang="ru-RU" sz="2000" dirty="0" err="1" smtClean="0"/>
              <a:t>Sun</a:t>
            </a:r>
            <a:r>
              <a:rPr lang="ru-RU" sz="2000" dirty="0" smtClean="0"/>
              <a:t> </a:t>
            </a:r>
            <a:r>
              <a:rPr lang="ru-RU" sz="2000" dirty="0" err="1" smtClean="0"/>
              <a:t>Microsystems</a:t>
            </a:r>
            <a:r>
              <a:rPr lang="ru-RU" sz="2000" dirty="0" smtClean="0"/>
              <a:t>, </a:t>
            </a:r>
            <a:r>
              <a:rPr lang="ru-RU" sz="2000" dirty="0" err="1" smtClean="0"/>
              <a:t>Hitachi</a:t>
            </a:r>
            <a:r>
              <a:rPr lang="ru-RU" sz="2000" dirty="0" smtClean="0"/>
              <a:t>, </a:t>
            </a:r>
            <a:r>
              <a:rPr lang="ru-RU" sz="2000" dirty="0" err="1" smtClean="0"/>
              <a:t>Hewlett-Packard</a:t>
            </a:r>
            <a:r>
              <a:rPr lang="ru-RU" sz="2000" dirty="0" smtClean="0"/>
              <a:t>, IBM, NEC и др. В модели TOGAF архитектура предприятия подразделяется на четыре категории: 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1)  </a:t>
            </a:r>
            <a:r>
              <a:rPr lang="ru-RU" sz="2000" dirty="0" smtClean="0">
                <a:solidFill>
                  <a:srgbClr val="FF0000"/>
                </a:solidFill>
              </a:rPr>
              <a:t>архитектура  бизнеса </a:t>
            </a:r>
            <a:r>
              <a:rPr lang="ru-RU" sz="2000" dirty="0" smtClean="0"/>
              <a:t>—  описывает  процессы, используемые для достижения </a:t>
            </a:r>
            <a:r>
              <a:rPr lang="ru-RU" sz="2000" dirty="0" err="1" smtClean="0"/>
              <a:t>бизнес-целей</a:t>
            </a:r>
            <a:r>
              <a:rPr lang="ru-RU" sz="2000" dirty="0" smtClean="0"/>
              <a:t>;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2) </a:t>
            </a:r>
            <a:r>
              <a:rPr lang="ru-RU" sz="2000" dirty="0" smtClean="0">
                <a:solidFill>
                  <a:srgbClr val="FF0000"/>
                </a:solidFill>
              </a:rPr>
              <a:t>архитектура приложений </a:t>
            </a:r>
            <a:r>
              <a:rPr lang="ru-RU" sz="2000" dirty="0" smtClean="0"/>
              <a:t>— описывает структуру конкретных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приложений и их взаимодействие;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3)  </a:t>
            </a:r>
            <a:r>
              <a:rPr lang="ru-RU" sz="2000" dirty="0" smtClean="0">
                <a:solidFill>
                  <a:srgbClr val="FF0000"/>
                </a:solidFill>
              </a:rPr>
              <a:t>архитектура данных </a:t>
            </a:r>
            <a:r>
              <a:rPr lang="ru-RU" sz="2000" dirty="0" smtClean="0"/>
              <a:t>—  описывает  структуру корпоративных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хранилищ данных и процедуры доступа к ним;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4) </a:t>
            </a:r>
            <a:r>
              <a:rPr lang="ru-RU" sz="2000" dirty="0" smtClean="0">
                <a:solidFill>
                  <a:srgbClr val="FF0000"/>
                </a:solidFill>
              </a:rPr>
              <a:t>технологическая  архитектура </a:t>
            </a:r>
            <a:r>
              <a:rPr lang="ru-RU" sz="2000" dirty="0" smtClean="0"/>
              <a:t>—  описывает  инфраструктуру оборудования  и  программного  обеспечения,  в  которой  запускаются и взаимодействуют приложения.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27BF59D3-E74E-4884-8DD1-8B52E84BEB96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335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160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142875"/>
            <a:ext cx="7632700" cy="758825"/>
          </a:xfrm>
        </p:spPr>
        <p:txBody>
          <a:bodyPr/>
          <a:lstStyle/>
          <a:p>
            <a:pPr eaLnBrk="1" hangingPunct="1"/>
            <a:r>
              <a:rPr lang="en-US" sz="3600" b="1" dirty="0" smtClean="0"/>
              <a:t>TOGAF </a:t>
            </a:r>
            <a:r>
              <a:rPr lang="ru-RU" sz="3600" b="1" dirty="0" smtClean="0"/>
              <a:t>(проблема)</a:t>
            </a:r>
            <a:r>
              <a:rPr lang="ru-RU" dirty="0" smtClean="0"/>
              <a:t> </a:t>
            </a:r>
          </a:p>
        </p:txBody>
      </p:sp>
      <p:sp>
        <p:nvSpPr>
          <p:cNvPr id="216068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228600" y="1828800"/>
            <a:ext cx="8504238" cy="3886200"/>
          </a:xfrm>
        </p:spPr>
        <p:txBody>
          <a:bodyPr/>
          <a:lstStyle/>
          <a:p>
            <a:pPr marL="381000" indent="-381000">
              <a:buFont typeface="Wingdings 2" pitchFamily="18" charset="2"/>
              <a:buNone/>
            </a:pPr>
            <a:r>
              <a:rPr lang="ru-RU" dirty="0" smtClean="0"/>
              <a:t>Однако </a:t>
            </a:r>
            <a:r>
              <a:rPr lang="ru-RU" dirty="0" smtClean="0">
                <a:solidFill>
                  <a:srgbClr val="FF0000"/>
                </a:solidFill>
              </a:rPr>
              <a:t>TOGAF</a:t>
            </a:r>
            <a:r>
              <a:rPr lang="ru-RU" dirty="0" smtClean="0"/>
              <a:t> — это не формальная методология, а скорее рецепт по  созданию  архитектуры. </a:t>
            </a:r>
            <a:r>
              <a:rPr lang="ru-RU" dirty="0" smtClean="0">
                <a:solidFill>
                  <a:srgbClr val="FF0000"/>
                </a:solidFill>
              </a:rPr>
              <a:t>В TOGAF описывается,  как  создать архитектуру  предприятия,  но  не  описывается,  как  создать  хорошую архитектуру</a:t>
            </a:r>
            <a:r>
              <a:rPr lang="ru-RU" dirty="0" smtClean="0"/>
              <a:t>.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27BF59D3-E74E-4884-8DD1-8B52E84BEB96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336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160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142875"/>
            <a:ext cx="7632700" cy="758825"/>
          </a:xfrm>
        </p:spPr>
        <p:txBody>
          <a:bodyPr/>
          <a:lstStyle/>
          <a:p>
            <a:pPr eaLnBrk="1" hangingPunct="1"/>
            <a:r>
              <a:rPr lang="en-US" sz="3600" b="1" dirty="0" smtClean="0"/>
              <a:t>ARIS</a:t>
            </a:r>
            <a:r>
              <a:rPr lang="ru-RU" sz="3600" b="1" dirty="0" smtClean="0"/>
              <a:t> – решение</a:t>
            </a:r>
            <a:r>
              <a:rPr lang="ru-RU" dirty="0" smtClean="0"/>
              <a:t> </a:t>
            </a:r>
          </a:p>
        </p:txBody>
      </p:sp>
      <p:sp>
        <p:nvSpPr>
          <p:cNvPr id="216068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228600" y="1447800"/>
            <a:ext cx="8504238" cy="5072062"/>
          </a:xfrm>
        </p:spPr>
        <p:txBody>
          <a:bodyPr/>
          <a:lstStyle/>
          <a:p>
            <a:pPr marL="381000" indent="-381000">
              <a:buFont typeface="Wingdings 2" pitchFamily="18" charset="2"/>
              <a:buNone/>
            </a:pPr>
            <a:r>
              <a:rPr lang="ru-RU" sz="2000" dirty="0" smtClean="0">
                <a:solidFill>
                  <a:srgbClr val="FF0000"/>
                </a:solidFill>
              </a:rPr>
              <a:t>ARIS  позволяет  построить  комплексную модель  архитектуры,  охватывающую  все  ее  аспекты</a:t>
            </a:r>
            <a:r>
              <a:rPr lang="ru-RU" sz="2000" dirty="0" smtClean="0"/>
              <a:t>.  Однако  применение  методологии ARIS ограничивается ее двумя главными  </a:t>
            </a:r>
            <a:endParaRPr lang="en-US" sz="2000" dirty="0" smtClean="0"/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err="1" smtClean="0"/>
              <a:t>н</a:t>
            </a:r>
            <a:r>
              <a:rPr lang="ru-RU" sz="2000" dirty="0" smtClean="0"/>
              <a:t> е </a:t>
            </a:r>
            <a:r>
              <a:rPr lang="ru-RU" sz="2000" dirty="0" err="1" smtClean="0"/>
              <a:t>д</a:t>
            </a:r>
            <a:r>
              <a:rPr lang="ru-RU" sz="2000" dirty="0" smtClean="0"/>
              <a:t> о с т а т к а м и: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1) </a:t>
            </a:r>
            <a:r>
              <a:rPr lang="ru-RU" sz="2000" dirty="0" smtClean="0">
                <a:solidFill>
                  <a:srgbClr val="FF0000"/>
                </a:solidFill>
              </a:rPr>
              <a:t>ARIS предоставляет возможность формального описания только  бизнес-процессов  с  заранее  определенной  последовательностью действий.</a:t>
            </a:r>
            <a:r>
              <a:rPr lang="ru-RU" sz="2000" dirty="0" smtClean="0"/>
              <a:t> По оценке агентства </a:t>
            </a:r>
            <a:r>
              <a:rPr lang="ru-RU" sz="2000" dirty="0" err="1" smtClean="0"/>
              <a:t>Gartner</a:t>
            </a:r>
            <a:r>
              <a:rPr lang="ru-RU" sz="2000" dirty="0" smtClean="0"/>
              <a:t>, доля таких бизнес-процессов не превышает 20 % общего числа бизнес-процессов на предприятии; 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000" dirty="0" smtClean="0"/>
              <a:t>2) </a:t>
            </a:r>
            <a:r>
              <a:rPr lang="ru-RU" sz="2000" dirty="0" smtClean="0">
                <a:solidFill>
                  <a:srgbClr val="FF0000"/>
                </a:solidFill>
              </a:rPr>
              <a:t>ARIS не обеспечивает возможность прямого исполнения моделей  в  системе  управления  бизнес-процессами.</a:t>
            </a:r>
            <a:r>
              <a:rPr lang="ru-RU" sz="2000" dirty="0" smtClean="0"/>
              <a:t>  Модель  бизнес</a:t>
            </a:r>
            <a:r>
              <a:rPr lang="en-US" sz="2000" dirty="0" smtClean="0"/>
              <a:t>-</a:t>
            </a:r>
            <a:r>
              <a:rPr lang="ru-RU" sz="2000" dirty="0" smtClean="0"/>
              <a:t>архитектуры, являющаяся результатом проектирования, требует ручной «доводки» программистами. Любое изменение в модели требует ручной «доводки» с нуля.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/>
              <a:t>ARIS</a:t>
            </a:r>
            <a:endParaRPr lang="ru-RU" sz="2800" b="0" dirty="0"/>
          </a:p>
        </p:txBody>
      </p:sp>
      <p:pic>
        <p:nvPicPr>
          <p:cNvPr id="19" name="Рисунок 1" descr="http://www.neuch.ru/referat/images/referat/100914-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97" y="965901"/>
            <a:ext cx="9139151" cy="5511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27BF59D3-E74E-4884-8DD1-8B52E84BEB96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338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160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142875"/>
            <a:ext cx="7632700" cy="758825"/>
          </a:xfrm>
        </p:spPr>
        <p:txBody>
          <a:bodyPr/>
          <a:lstStyle/>
          <a:p>
            <a:pPr eaLnBrk="1" hangingPunct="1"/>
            <a:r>
              <a:rPr lang="en-US" sz="3600" b="1" smtClean="0"/>
              <a:t>SAP PLM</a:t>
            </a:r>
            <a:r>
              <a:rPr lang="ru-RU" sz="3600" b="1" smtClean="0"/>
              <a:t> – решение</a:t>
            </a:r>
            <a:r>
              <a:rPr lang="ru-RU" smtClean="0"/>
              <a:t> </a:t>
            </a:r>
          </a:p>
        </p:txBody>
      </p:sp>
      <p:sp>
        <p:nvSpPr>
          <p:cNvPr id="216068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250825" y="1557338"/>
            <a:ext cx="8504238" cy="5072062"/>
          </a:xfrm>
        </p:spPr>
        <p:txBody>
          <a:bodyPr/>
          <a:lstStyle/>
          <a:p>
            <a:pPr marL="381000" indent="-381000">
              <a:buFont typeface="Wingdings 2" pitchFamily="18" charset="2"/>
              <a:buNone/>
            </a:pPr>
            <a:r>
              <a:rPr lang="ru-RU" sz="2200" b="1" i="1" smtClean="0">
                <a:solidFill>
                  <a:srgbClr val="FF3300"/>
                </a:solidFill>
              </a:rPr>
              <a:t>Основная терминология и общие принципы </a:t>
            </a:r>
            <a:r>
              <a:rPr lang="en-US" sz="2200" b="1" i="1" smtClean="0">
                <a:solidFill>
                  <a:srgbClr val="FF3300"/>
                </a:solidFill>
              </a:rPr>
              <a:t>SAP ERP</a:t>
            </a:r>
            <a:endParaRPr lang="ru-RU" sz="2200" b="1" i="1" smtClean="0">
              <a:solidFill>
                <a:srgbClr val="FF3300"/>
              </a:solidFill>
            </a:endParaRPr>
          </a:p>
          <a:p>
            <a:pPr marL="381000" indent="-381000" algn="just"/>
            <a:r>
              <a:rPr lang="ru-RU" sz="2400" b="1" i="1" smtClean="0">
                <a:solidFill>
                  <a:srgbClr val="0000FF"/>
                </a:solidFill>
              </a:rPr>
              <a:t>Основы </a:t>
            </a:r>
            <a:r>
              <a:rPr lang="en-US" sz="2400" b="1" i="1" smtClean="0">
                <a:solidFill>
                  <a:srgbClr val="0000FF"/>
                </a:solidFill>
              </a:rPr>
              <a:t>mySAP ERP</a:t>
            </a:r>
            <a:r>
              <a:rPr lang="ru-RU" sz="2400" b="1" i="1" smtClean="0">
                <a:solidFill>
                  <a:srgbClr val="0000FF"/>
                </a:solidFill>
              </a:rPr>
              <a:t>.</a:t>
            </a:r>
            <a:r>
              <a:rPr lang="ru-RU" sz="2400" b="1" i="1" smtClean="0"/>
              <a:t> </a:t>
            </a:r>
            <a:r>
              <a:rPr lang="ru-RU" sz="2400" smtClean="0"/>
              <a:t>Технологии </a:t>
            </a:r>
            <a:r>
              <a:rPr lang="en-US" sz="2400" smtClean="0"/>
              <a:t>SAP ERP</a:t>
            </a:r>
            <a:r>
              <a:rPr lang="ru-RU" sz="2400" smtClean="0"/>
              <a:t> предназначены для контроля и описания взаимодействия основных бизнес-процессов в областях управления: заготовкой и планированием материалов; данными жизненного цикла; выполнением производства; складами и запасами; заказами клиентов; основными средствами и сервисным обслуживанием; программами и проектами; человеческим капиталом; внутренней и внешней финансовой отчетностью, а также – реализации бизнес- информации и аналитики и стратегического планирования на предприятии.</a:t>
            </a:r>
            <a:r>
              <a:rPr lang="ru-RU" sz="2000" smtClean="0"/>
              <a:t>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228600"/>
            <a:ext cx="7391400" cy="563563"/>
          </a:xfrm>
        </p:spPr>
        <p:txBody>
          <a:bodyPr anchor="ctr"/>
          <a:lstStyle/>
          <a:p>
            <a:r>
              <a:rPr lang="ru-RU" sz="3100" b="1" dirty="0" smtClean="0"/>
              <a:t>Компоненты </a:t>
            </a:r>
            <a:r>
              <a:rPr lang="en-US" sz="3100" b="1" dirty="0" smtClean="0"/>
              <a:t>SAP </a:t>
            </a:r>
            <a:r>
              <a:rPr lang="en-US" sz="3100" b="1" dirty="0" err="1" smtClean="0"/>
              <a:t>NetWeaver</a:t>
            </a:r>
            <a:endParaRPr lang="en-US" sz="3100" b="1" dirty="0" smtClean="0"/>
          </a:p>
        </p:txBody>
      </p:sp>
      <p:sp>
        <p:nvSpPr>
          <p:cNvPr id="41987" name="Freeform 3"/>
          <p:cNvSpPr>
            <a:spLocks noEditPoints="1"/>
          </p:cNvSpPr>
          <p:nvPr/>
        </p:nvSpPr>
        <p:spPr bwMode="gray">
          <a:xfrm>
            <a:off x="990600" y="1905000"/>
            <a:ext cx="4191000" cy="4648200"/>
          </a:xfrm>
          <a:custGeom>
            <a:avLst/>
            <a:gdLst/>
            <a:ahLst/>
            <a:cxnLst>
              <a:cxn ang="0">
                <a:pos x="1092" y="50"/>
              </a:cxn>
              <a:cxn ang="0">
                <a:pos x="822" y="168"/>
              </a:cxn>
              <a:cxn ang="0">
                <a:pos x="594" y="300"/>
              </a:cxn>
              <a:cxn ang="0">
                <a:pos x="406" y="446"/>
              </a:cxn>
              <a:cxn ang="0">
                <a:pos x="254" y="604"/>
              </a:cxn>
              <a:cxn ang="0">
                <a:pos x="140" y="772"/>
              </a:cxn>
              <a:cxn ang="0">
                <a:pos x="60" y="944"/>
              </a:cxn>
              <a:cxn ang="0">
                <a:pos x="14" y="1122"/>
              </a:cxn>
              <a:cxn ang="0">
                <a:pos x="0" y="1300"/>
              </a:cxn>
              <a:cxn ang="0">
                <a:pos x="18" y="1476"/>
              </a:cxn>
              <a:cxn ang="0">
                <a:pos x="64" y="1650"/>
              </a:cxn>
              <a:cxn ang="0">
                <a:pos x="138" y="1818"/>
              </a:cxn>
              <a:cxn ang="0">
                <a:pos x="238" y="1978"/>
              </a:cxn>
              <a:cxn ang="0">
                <a:pos x="364" y="2126"/>
              </a:cxn>
              <a:cxn ang="0">
                <a:pos x="512" y="2262"/>
              </a:cxn>
              <a:cxn ang="0">
                <a:pos x="684" y="2382"/>
              </a:cxn>
              <a:cxn ang="0">
                <a:pos x="874" y="2484"/>
              </a:cxn>
              <a:cxn ang="0">
                <a:pos x="1086" y="2564"/>
              </a:cxn>
              <a:cxn ang="0">
                <a:pos x="1314" y="2622"/>
              </a:cxn>
              <a:cxn ang="0">
                <a:pos x="1558" y="2654"/>
              </a:cxn>
              <a:cxn ang="0">
                <a:pos x="1818" y="2658"/>
              </a:cxn>
              <a:cxn ang="0">
                <a:pos x="2090" y="2632"/>
              </a:cxn>
              <a:cxn ang="0">
                <a:pos x="2374" y="2574"/>
              </a:cxn>
              <a:cxn ang="0">
                <a:pos x="2544" y="2912"/>
              </a:cxn>
              <a:cxn ang="0">
                <a:pos x="1868" y="1552"/>
              </a:cxn>
              <a:cxn ang="0">
                <a:pos x="1956" y="1914"/>
              </a:cxn>
              <a:cxn ang="0">
                <a:pos x="1788" y="1936"/>
              </a:cxn>
              <a:cxn ang="0">
                <a:pos x="1616" y="1934"/>
              </a:cxn>
              <a:cxn ang="0">
                <a:pos x="1442" y="1912"/>
              </a:cxn>
              <a:cxn ang="0">
                <a:pos x="1272" y="1872"/>
              </a:cxn>
              <a:cxn ang="0">
                <a:pos x="1108" y="1812"/>
              </a:cxn>
              <a:cxn ang="0">
                <a:pos x="952" y="1736"/>
              </a:cxn>
              <a:cxn ang="0">
                <a:pos x="810" y="1646"/>
              </a:cxn>
              <a:cxn ang="0">
                <a:pos x="684" y="1542"/>
              </a:cxn>
              <a:cxn ang="0">
                <a:pos x="578" y="1428"/>
              </a:cxn>
              <a:cxn ang="0">
                <a:pos x="494" y="1304"/>
              </a:cxn>
              <a:cxn ang="0">
                <a:pos x="438" y="1170"/>
              </a:cxn>
              <a:cxn ang="0">
                <a:pos x="410" y="1032"/>
              </a:cxn>
              <a:cxn ang="0">
                <a:pos x="416" y="888"/>
              </a:cxn>
              <a:cxn ang="0">
                <a:pos x="460" y="742"/>
              </a:cxn>
              <a:cxn ang="0">
                <a:pos x="544" y="592"/>
              </a:cxn>
              <a:cxn ang="0">
                <a:pos x="670" y="444"/>
              </a:cxn>
              <a:cxn ang="0">
                <a:pos x="844" y="298"/>
              </a:cxn>
              <a:cxn ang="0">
                <a:pos x="1070" y="154"/>
              </a:cxn>
              <a:cxn ang="0">
                <a:pos x="1348" y="16"/>
              </a:cxn>
              <a:cxn ang="0">
                <a:pos x="1244" y="0"/>
              </a:cxn>
              <a:cxn ang="0">
                <a:pos x="2820" y="1934"/>
              </a:cxn>
              <a:cxn ang="0">
                <a:pos x="2820" y="1934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lnTo>
                  <a:pt x="1244" y="0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accent1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  <a:effectLst>
            <a:outerShdw dist="206741" dir="8249373" algn="ctr" rotWithShape="0">
              <a:srgbClr val="C1D1D3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2590800" y="1066800"/>
            <a:ext cx="1143000" cy="1066800"/>
            <a:chOff x="2016" y="1920"/>
            <a:chExt cx="1680" cy="1680"/>
          </a:xfrm>
        </p:grpSpPr>
        <p:sp>
          <p:nvSpPr>
            <p:cNvPr id="2" name="Oval 18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5490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17108" name="Freeform 19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1014 w 1321"/>
                <a:gd name="T1" fmla="*/ 89 h 712"/>
                <a:gd name="T2" fmla="*/ 1027 w 1321"/>
                <a:gd name="T3" fmla="*/ 98 h 712"/>
                <a:gd name="T4" fmla="*/ 1030 w 1321"/>
                <a:gd name="T5" fmla="*/ 106 h 712"/>
                <a:gd name="T6" fmla="*/ 1025 w 1321"/>
                <a:gd name="T7" fmla="*/ 114 h 712"/>
                <a:gd name="T8" fmla="*/ 1012 w 1321"/>
                <a:gd name="T9" fmla="*/ 120 h 712"/>
                <a:gd name="T10" fmla="*/ 992 w 1321"/>
                <a:gd name="T11" fmla="*/ 128 h 712"/>
                <a:gd name="T12" fmla="*/ 966 w 1321"/>
                <a:gd name="T13" fmla="*/ 134 h 712"/>
                <a:gd name="T14" fmla="*/ 933 w 1321"/>
                <a:gd name="T15" fmla="*/ 139 h 712"/>
                <a:gd name="T16" fmla="*/ 895 w 1321"/>
                <a:gd name="T17" fmla="*/ 144 h 712"/>
                <a:gd name="T18" fmla="*/ 852 w 1321"/>
                <a:gd name="T19" fmla="*/ 148 h 712"/>
                <a:gd name="T20" fmla="*/ 804 w 1321"/>
                <a:gd name="T21" fmla="*/ 151 h 712"/>
                <a:gd name="T22" fmla="*/ 754 w 1321"/>
                <a:gd name="T23" fmla="*/ 152 h 712"/>
                <a:gd name="T24" fmla="*/ 699 w 1321"/>
                <a:gd name="T25" fmla="*/ 156 h 712"/>
                <a:gd name="T26" fmla="*/ 643 w 1321"/>
                <a:gd name="T27" fmla="*/ 157 h 712"/>
                <a:gd name="T28" fmla="*/ 621 w 1321"/>
                <a:gd name="T29" fmla="*/ 158 h 712"/>
                <a:gd name="T30" fmla="*/ 372 w 1321"/>
                <a:gd name="T31" fmla="*/ 158 h 712"/>
                <a:gd name="T32" fmla="*/ 368 w 1321"/>
                <a:gd name="T33" fmla="*/ 158 h 712"/>
                <a:gd name="T34" fmla="*/ 319 w 1321"/>
                <a:gd name="T35" fmla="*/ 157 h 712"/>
                <a:gd name="T36" fmla="*/ 272 w 1321"/>
                <a:gd name="T37" fmla="*/ 156 h 712"/>
                <a:gd name="T38" fmla="*/ 227 w 1321"/>
                <a:gd name="T39" fmla="*/ 154 h 712"/>
                <a:gd name="T40" fmla="*/ 183 w 1321"/>
                <a:gd name="T41" fmla="*/ 151 h 712"/>
                <a:gd name="T42" fmla="*/ 146 w 1321"/>
                <a:gd name="T43" fmla="*/ 150 h 712"/>
                <a:gd name="T44" fmla="*/ 112 w 1321"/>
                <a:gd name="T45" fmla="*/ 146 h 712"/>
                <a:gd name="T46" fmla="*/ 77 w 1321"/>
                <a:gd name="T47" fmla="*/ 143 h 712"/>
                <a:gd name="T48" fmla="*/ 54 w 1321"/>
                <a:gd name="T49" fmla="*/ 140 h 712"/>
                <a:gd name="T50" fmla="*/ 26 w 1321"/>
                <a:gd name="T51" fmla="*/ 134 h 712"/>
                <a:gd name="T52" fmla="*/ 18 w 1321"/>
                <a:gd name="T53" fmla="*/ 129 h 712"/>
                <a:gd name="T54" fmla="*/ 6 w 1321"/>
                <a:gd name="T55" fmla="*/ 123 h 712"/>
                <a:gd name="T56" fmla="*/ 0 w 1321"/>
                <a:gd name="T57" fmla="*/ 116 h 712"/>
                <a:gd name="T58" fmla="*/ 0 w 1321"/>
                <a:gd name="T59" fmla="*/ 115 h 712"/>
                <a:gd name="T60" fmla="*/ 4 w 1321"/>
                <a:gd name="T61" fmla="*/ 106 h 712"/>
                <a:gd name="T62" fmla="*/ 16 w 1321"/>
                <a:gd name="T63" fmla="*/ 99 h 712"/>
                <a:gd name="T64" fmla="*/ 38 w 1321"/>
                <a:gd name="T65" fmla="*/ 82 h 712"/>
                <a:gd name="T66" fmla="*/ 73 w 1321"/>
                <a:gd name="T67" fmla="*/ 66 h 712"/>
                <a:gd name="T68" fmla="*/ 116 w 1321"/>
                <a:gd name="T69" fmla="*/ 53 h 712"/>
                <a:gd name="T70" fmla="*/ 160 w 1321"/>
                <a:gd name="T71" fmla="*/ 38 h 712"/>
                <a:gd name="T72" fmla="*/ 211 w 1321"/>
                <a:gd name="T73" fmla="*/ 27 h 712"/>
                <a:gd name="T74" fmla="*/ 267 w 1321"/>
                <a:gd name="T75" fmla="*/ 18 h 712"/>
                <a:gd name="T76" fmla="*/ 324 w 1321"/>
                <a:gd name="T77" fmla="*/ 10 h 712"/>
                <a:gd name="T78" fmla="*/ 388 w 1321"/>
                <a:gd name="T79" fmla="*/ 4 h 712"/>
                <a:gd name="T80" fmla="*/ 453 w 1321"/>
                <a:gd name="T81" fmla="*/ 4 h 712"/>
                <a:gd name="T82" fmla="*/ 521 w 1321"/>
                <a:gd name="T83" fmla="*/ 0 h 712"/>
                <a:gd name="T84" fmla="*/ 521 w 1321"/>
                <a:gd name="T85" fmla="*/ 0 h 712"/>
                <a:gd name="T86" fmla="*/ 592 w 1321"/>
                <a:gd name="T87" fmla="*/ 4 h 712"/>
                <a:gd name="T88" fmla="*/ 661 w 1321"/>
                <a:gd name="T89" fmla="*/ 4 h 712"/>
                <a:gd name="T90" fmla="*/ 727 w 1321"/>
                <a:gd name="T91" fmla="*/ 11 h 712"/>
                <a:gd name="T92" fmla="*/ 789 w 1321"/>
                <a:gd name="T93" fmla="*/ 20 h 712"/>
                <a:gd name="T94" fmla="*/ 844 w 1321"/>
                <a:gd name="T95" fmla="*/ 30 h 712"/>
                <a:gd name="T96" fmla="*/ 896 w 1321"/>
                <a:gd name="T97" fmla="*/ 43 h 712"/>
                <a:gd name="T98" fmla="*/ 942 w 1321"/>
                <a:gd name="T99" fmla="*/ 56 h 712"/>
                <a:gd name="T100" fmla="*/ 982 w 1321"/>
                <a:gd name="T101" fmla="*/ 72 h 712"/>
                <a:gd name="T102" fmla="*/ 1014 w 1321"/>
                <a:gd name="T103" fmla="*/ 89 h 712"/>
                <a:gd name="T104" fmla="*/ 1014 w 1321"/>
                <a:gd name="T105" fmla="*/ 89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ru-RU">
                <a:cs typeface="Arial" charset="0"/>
              </a:endParaRPr>
            </a:p>
          </p:txBody>
        </p:sp>
      </p:grpSp>
      <p:grpSp>
        <p:nvGrpSpPr>
          <p:cNvPr id="7" name="Group 17"/>
          <p:cNvGrpSpPr>
            <a:grpSpLocks/>
          </p:cNvGrpSpPr>
          <p:nvPr/>
        </p:nvGrpSpPr>
        <p:grpSpPr bwMode="auto">
          <a:xfrm>
            <a:off x="1258888" y="1773238"/>
            <a:ext cx="1371600" cy="1295400"/>
            <a:chOff x="2016" y="1920"/>
            <a:chExt cx="1680" cy="1680"/>
          </a:xfrm>
        </p:grpSpPr>
        <p:sp>
          <p:nvSpPr>
            <p:cNvPr id="3" name="Oval 18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5490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17106" name="Freeform 19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1014 w 1321"/>
                <a:gd name="T1" fmla="*/ 89 h 712"/>
                <a:gd name="T2" fmla="*/ 1027 w 1321"/>
                <a:gd name="T3" fmla="*/ 98 h 712"/>
                <a:gd name="T4" fmla="*/ 1030 w 1321"/>
                <a:gd name="T5" fmla="*/ 106 h 712"/>
                <a:gd name="T6" fmla="*/ 1025 w 1321"/>
                <a:gd name="T7" fmla="*/ 114 h 712"/>
                <a:gd name="T8" fmla="*/ 1012 w 1321"/>
                <a:gd name="T9" fmla="*/ 120 h 712"/>
                <a:gd name="T10" fmla="*/ 992 w 1321"/>
                <a:gd name="T11" fmla="*/ 128 h 712"/>
                <a:gd name="T12" fmla="*/ 966 w 1321"/>
                <a:gd name="T13" fmla="*/ 134 h 712"/>
                <a:gd name="T14" fmla="*/ 933 w 1321"/>
                <a:gd name="T15" fmla="*/ 139 h 712"/>
                <a:gd name="T16" fmla="*/ 895 w 1321"/>
                <a:gd name="T17" fmla="*/ 144 h 712"/>
                <a:gd name="T18" fmla="*/ 852 w 1321"/>
                <a:gd name="T19" fmla="*/ 148 h 712"/>
                <a:gd name="T20" fmla="*/ 804 w 1321"/>
                <a:gd name="T21" fmla="*/ 151 h 712"/>
                <a:gd name="T22" fmla="*/ 754 w 1321"/>
                <a:gd name="T23" fmla="*/ 152 h 712"/>
                <a:gd name="T24" fmla="*/ 699 w 1321"/>
                <a:gd name="T25" fmla="*/ 156 h 712"/>
                <a:gd name="T26" fmla="*/ 643 w 1321"/>
                <a:gd name="T27" fmla="*/ 157 h 712"/>
                <a:gd name="T28" fmla="*/ 621 w 1321"/>
                <a:gd name="T29" fmla="*/ 158 h 712"/>
                <a:gd name="T30" fmla="*/ 372 w 1321"/>
                <a:gd name="T31" fmla="*/ 158 h 712"/>
                <a:gd name="T32" fmla="*/ 368 w 1321"/>
                <a:gd name="T33" fmla="*/ 158 h 712"/>
                <a:gd name="T34" fmla="*/ 319 w 1321"/>
                <a:gd name="T35" fmla="*/ 157 h 712"/>
                <a:gd name="T36" fmla="*/ 272 w 1321"/>
                <a:gd name="T37" fmla="*/ 156 h 712"/>
                <a:gd name="T38" fmla="*/ 227 w 1321"/>
                <a:gd name="T39" fmla="*/ 154 h 712"/>
                <a:gd name="T40" fmla="*/ 183 w 1321"/>
                <a:gd name="T41" fmla="*/ 151 h 712"/>
                <a:gd name="T42" fmla="*/ 146 w 1321"/>
                <a:gd name="T43" fmla="*/ 150 h 712"/>
                <a:gd name="T44" fmla="*/ 112 w 1321"/>
                <a:gd name="T45" fmla="*/ 146 h 712"/>
                <a:gd name="T46" fmla="*/ 77 w 1321"/>
                <a:gd name="T47" fmla="*/ 143 h 712"/>
                <a:gd name="T48" fmla="*/ 54 w 1321"/>
                <a:gd name="T49" fmla="*/ 140 h 712"/>
                <a:gd name="T50" fmla="*/ 26 w 1321"/>
                <a:gd name="T51" fmla="*/ 134 h 712"/>
                <a:gd name="T52" fmla="*/ 18 w 1321"/>
                <a:gd name="T53" fmla="*/ 129 h 712"/>
                <a:gd name="T54" fmla="*/ 6 w 1321"/>
                <a:gd name="T55" fmla="*/ 123 h 712"/>
                <a:gd name="T56" fmla="*/ 0 w 1321"/>
                <a:gd name="T57" fmla="*/ 116 h 712"/>
                <a:gd name="T58" fmla="*/ 0 w 1321"/>
                <a:gd name="T59" fmla="*/ 115 h 712"/>
                <a:gd name="T60" fmla="*/ 4 w 1321"/>
                <a:gd name="T61" fmla="*/ 106 h 712"/>
                <a:gd name="T62" fmla="*/ 16 w 1321"/>
                <a:gd name="T63" fmla="*/ 99 h 712"/>
                <a:gd name="T64" fmla="*/ 38 w 1321"/>
                <a:gd name="T65" fmla="*/ 82 h 712"/>
                <a:gd name="T66" fmla="*/ 73 w 1321"/>
                <a:gd name="T67" fmla="*/ 66 h 712"/>
                <a:gd name="T68" fmla="*/ 116 w 1321"/>
                <a:gd name="T69" fmla="*/ 53 h 712"/>
                <a:gd name="T70" fmla="*/ 160 w 1321"/>
                <a:gd name="T71" fmla="*/ 38 h 712"/>
                <a:gd name="T72" fmla="*/ 211 w 1321"/>
                <a:gd name="T73" fmla="*/ 27 h 712"/>
                <a:gd name="T74" fmla="*/ 267 w 1321"/>
                <a:gd name="T75" fmla="*/ 18 h 712"/>
                <a:gd name="T76" fmla="*/ 324 w 1321"/>
                <a:gd name="T77" fmla="*/ 10 h 712"/>
                <a:gd name="T78" fmla="*/ 388 w 1321"/>
                <a:gd name="T79" fmla="*/ 4 h 712"/>
                <a:gd name="T80" fmla="*/ 453 w 1321"/>
                <a:gd name="T81" fmla="*/ 4 h 712"/>
                <a:gd name="T82" fmla="*/ 521 w 1321"/>
                <a:gd name="T83" fmla="*/ 0 h 712"/>
                <a:gd name="T84" fmla="*/ 521 w 1321"/>
                <a:gd name="T85" fmla="*/ 0 h 712"/>
                <a:gd name="T86" fmla="*/ 592 w 1321"/>
                <a:gd name="T87" fmla="*/ 4 h 712"/>
                <a:gd name="T88" fmla="*/ 661 w 1321"/>
                <a:gd name="T89" fmla="*/ 4 h 712"/>
                <a:gd name="T90" fmla="*/ 727 w 1321"/>
                <a:gd name="T91" fmla="*/ 11 h 712"/>
                <a:gd name="T92" fmla="*/ 789 w 1321"/>
                <a:gd name="T93" fmla="*/ 20 h 712"/>
                <a:gd name="T94" fmla="*/ 844 w 1321"/>
                <a:gd name="T95" fmla="*/ 30 h 712"/>
                <a:gd name="T96" fmla="*/ 896 w 1321"/>
                <a:gd name="T97" fmla="*/ 43 h 712"/>
                <a:gd name="T98" fmla="*/ 942 w 1321"/>
                <a:gd name="T99" fmla="*/ 56 h 712"/>
                <a:gd name="T100" fmla="*/ 982 w 1321"/>
                <a:gd name="T101" fmla="*/ 72 h 712"/>
                <a:gd name="T102" fmla="*/ 1014 w 1321"/>
                <a:gd name="T103" fmla="*/ 89 h 712"/>
                <a:gd name="T104" fmla="*/ 1014 w 1321"/>
                <a:gd name="T105" fmla="*/ 89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ru-RU">
                <a:cs typeface="Arial" charset="0"/>
              </a:endParaRPr>
            </a:p>
          </p:txBody>
        </p:sp>
      </p:grpSp>
      <p:grpSp>
        <p:nvGrpSpPr>
          <p:cNvPr id="8" name="Group 17"/>
          <p:cNvGrpSpPr>
            <a:grpSpLocks/>
          </p:cNvGrpSpPr>
          <p:nvPr/>
        </p:nvGrpSpPr>
        <p:grpSpPr bwMode="auto">
          <a:xfrm>
            <a:off x="468313" y="3284538"/>
            <a:ext cx="1905000" cy="1752600"/>
            <a:chOff x="2016" y="1920"/>
            <a:chExt cx="1680" cy="1680"/>
          </a:xfrm>
        </p:grpSpPr>
        <p:sp>
          <p:nvSpPr>
            <p:cNvPr id="5" name="Oval 18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5490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17104" name="Freeform 19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1014 w 1321"/>
                <a:gd name="T1" fmla="*/ 89 h 712"/>
                <a:gd name="T2" fmla="*/ 1027 w 1321"/>
                <a:gd name="T3" fmla="*/ 98 h 712"/>
                <a:gd name="T4" fmla="*/ 1030 w 1321"/>
                <a:gd name="T5" fmla="*/ 106 h 712"/>
                <a:gd name="T6" fmla="*/ 1025 w 1321"/>
                <a:gd name="T7" fmla="*/ 114 h 712"/>
                <a:gd name="T8" fmla="*/ 1012 w 1321"/>
                <a:gd name="T9" fmla="*/ 120 h 712"/>
                <a:gd name="T10" fmla="*/ 992 w 1321"/>
                <a:gd name="T11" fmla="*/ 128 h 712"/>
                <a:gd name="T12" fmla="*/ 966 w 1321"/>
                <a:gd name="T13" fmla="*/ 134 h 712"/>
                <a:gd name="T14" fmla="*/ 933 w 1321"/>
                <a:gd name="T15" fmla="*/ 139 h 712"/>
                <a:gd name="T16" fmla="*/ 895 w 1321"/>
                <a:gd name="T17" fmla="*/ 144 h 712"/>
                <a:gd name="T18" fmla="*/ 852 w 1321"/>
                <a:gd name="T19" fmla="*/ 148 h 712"/>
                <a:gd name="T20" fmla="*/ 804 w 1321"/>
                <a:gd name="T21" fmla="*/ 151 h 712"/>
                <a:gd name="T22" fmla="*/ 754 w 1321"/>
                <a:gd name="T23" fmla="*/ 152 h 712"/>
                <a:gd name="T24" fmla="*/ 699 w 1321"/>
                <a:gd name="T25" fmla="*/ 156 h 712"/>
                <a:gd name="T26" fmla="*/ 643 w 1321"/>
                <a:gd name="T27" fmla="*/ 157 h 712"/>
                <a:gd name="T28" fmla="*/ 621 w 1321"/>
                <a:gd name="T29" fmla="*/ 158 h 712"/>
                <a:gd name="T30" fmla="*/ 372 w 1321"/>
                <a:gd name="T31" fmla="*/ 158 h 712"/>
                <a:gd name="T32" fmla="*/ 368 w 1321"/>
                <a:gd name="T33" fmla="*/ 158 h 712"/>
                <a:gd name="T34" fmla="*/ 319 w 1321"/>
                <a:gd name="T35" fmla="*/ 157 h 712"/>
                <a:gd name="T36" fmla="*/ 272 w 1321"/>
                <a:gd name="T37" fmla="*/ 156 h 712"/>
                <a:gd name="T38" fmla="*/ 227 w 1321"/>
                <a:gd name="T39" fmla="*/ 154 h 712"/>
                <a:gd name="T40" fmla="*/ 183 w 1321"/>
                <a:gd name="T41" fmla="*/ 151 h 712"/>
                <a:gd name="T42" fmla="*/ 146 w 1321"/>
                <a:gd name="T43" fmla="*/ 150 h 712"/>
                <a:gd name="T44" fmla="*/ 112 w 1321"/>
                <a:gd name="T45" fmla="*/ 146 h 712"/>
                <a:gd name="T46" fmla="*/ 77 w 1321"/>
                <a:gd name="T47" fmla="*/ 143 h 712"/>
                <a:gd name="T48" fmla="*/ 54 w 1321"/>
                <a:gd name="T49" fmla="*/ 140 h 712"/>
                <a:gd name="T50" fmla="*/ 26 w 1321"/>
                <a:gd name="T51" fmla="*/ 134 h 712"/>
                <a:gd name="T52" fmla="*/ 18 w 1321"/>
                <a:gd name="T53" fmla="*/ 129 h 712"/>
                <a:gd name="T54" fmla="*/ 6 w 1321"/>
                <a:gd name="T55" fmla="*/ 123 h 712"/>
                <a:gd name="T56" fmla="*/ 0 w 1321"/>
                <a:gd name="T57" fmla="*/ 116 h 712"/>
                <a:gd name="T58" fmla="*/ 0 w 1321"/>
                <a:gd name="T59" fmla="*/ 115 h 712"/>
                <a:gd name="T60" fmla="*/ 4 w 1321"/>
                <a:gd name="T61" fmla="*/ 106 h 712"/>
                <a:gd name="T62" fmla="*/ 16 w 1321"/>
                <a:gd name="T63" fmla="*/ 99 h 712"/>
                <a:gd name="T64" fmla="*/ 38 w 1321"/>
                <a:gd name="T65" fmla="*/ 82 h 712"/>
                <a:gd name="T66" fmla="*/ 73 w 1321"/>
                <a:gd name="T67" fmla="*/ 66 h 712"/>
                <a:gd name="T68" fmla="*/ 116 w 1321"/>
                <a:gd name="T69" fmla="*/ 53 h 712"/>
                <a:gd name="T70" fmla="*/ 160 w 1321"/>
                <a:gd name="T71" fmla="*/ 38 h 712"/>
                <a:gd name="T72" fmla="*/ 211 w 1321"/>
                <a:gd name="T73" fmla="*/ 27 h 712"/>
                <a:gd name="T74" fmla="*/ 267 w 1321"/>
                <a:gd name="T75" fmla="*/ 18 h 712"/>
                <a:gd name="T76" fmla="*/ 324 w 1321"/>
                <a:gd name="T77" fmla="*/ 10 h 712"/>
                <a:gd name="T78" fmla="*/ 388 w 1321"/>
                <a:gd name="T79" fmla="*/ 4 h 712"/>
                <a:gd name="T80" fmla="*/ 453 w 1321"/>
                <a:gd name="T81" fmla="*/ 4 h 712"/>
                <a:gd name="T82" fmla="*/ 521 w 1321"/>
                <a:gd name="T83" fmla="*/ 0 h 712"/>
                <a:gd name="T84" fmla="*/ 521 w 1321"/>
                <a:gd name="T85" fmla="*/ 0 h 712"/>
                <a:gd name="T86" fmla="*/ 592 w 1321"/>
                <a:gd name="T87" fmla="*/ 4 h 712"/>
                <a:gd name="T88" fmla="*/ 661 w 1321"/>
                <a:gd name="T89" fmla="*/ 4 h 712"/>
                <a:gd name="T90" fmla="*/ 727 w 1321"/>
                <a:gd name="T91" fmla="*/ 11 h 712"/>
                <a:gd name="T92" fmla="*/ 789 w 1321"/>
                <a:gd name="T93" fmla="*/ 20 h 712"/>
                <a:gd name="T94" fmla="*/ 844 w 1321"/>
                <a:gd name="T95" fmla="*/ 30 h 712"/>
                <a:gd name="T96" fmla="*/ 896 w 1321"/>
                <a:gd name="T97" fmla="*/ 43 h 712"/>
                <a:gd name="T98" fmla="*/ 942 w 1321"/>
                <a:gd name="T99" fmla="*/ 56 h 712"/>
                <a:gd name="T100" fmla="*/ 982 w 1321"/>
                <a:gd name="T101" fmla="*/ 72 h 712"/>
                <a:gd name="T102" fmla="*/ 1014 w 1321"/>
                <a:gd name="T103" fmla="*/ 89 h 712"/>
                <a:gd name="T104" fmla="*/ 1014 w 1321"/>
                <a:gd name="T105" fmla="*/ 89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ru-RU">
                <a:cs typeface="Arial" charset="0"/>
              </a:endParaRPr>
            </a:p>
          </p:txBody>
        </p:sp>
      </p:grpSp>
      <p:sp>
        <p:nvSpPr>
          <p:cNvPr id="217095" name="Text Box 15"/>
          <p:cNvSpPr txBox="1">
            <a:spLocks noChangeArrowheads="1"/>
          </p:cNvSpPr>
          <p:nvPr/>
        </p:nvSpPr>
        <p:spPr bwMode="auto">
          <a:xfrm>
            <a:off x="3810000" y="1371600"/>
            <a:ext cx="4267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0000FF"/>
                </a:solidFill>
              </a:rPr>
              <a:t>SAP EP </a:t>
            </a:r>
            <a:r>
              <a:rPr lang="ru-RU" sz="2400" b="1">
                <a:solidFill>
                  <a:srgbClr val="0000FF"/>
                </a:solidFill>
              </a:rPr>
              <a:t>(</a:t>
            </a:r>
            <a:r>
              <a:rPr lang="en-US" sz="2400" b="1">
                <a:solidFill>
                  <a:srgbClr val="0000FF"/>
                </a:solidFill>
              </a:rPr>
              <a:t>enterprise portal</a:t>
            </a:r>
            <a:r>
              <a:rPr lang="ru-RU" sz="2400" b="1">
                <a:solidFill>
                  <a:srgbClr val="0000FF"/>
                </a:solidFill>
              </a:rPr>
              <a:t>)</a:t>
            </a:r>
            <a:endParaRPr lang="en-US" sz="2400" b="1">
              <a:solidFill>
                <a:srgbClr val="0000FF"/>
              </a:solidFill>
            </a:endParaRPr>
          </a:p>
        </p:txBody>
      </p:sp>
      <p:sp>
        <p:nvSpPr>
          <p:cNvPr id="217096" name="Text Box 16"/>
          <p:cNvSpPr txBox="1">
            <a:spLocks noChangeArrowheads="1"/>
          </p:cNvSpPr>
          <p:nvPr/>
        </p:nvSpPr>
        <p:spPr bwMode="auto">
          <a:xfrm>
            <a:off x="2771775" y="2349500"/>
            <a:ext cx="4968875" cy="82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0000FF"/>
                </a:solidFill>
              </a:rPr>
              <a:t>SAP BW </a:t>
            </a:r>
            <a:r>
              <a:rPr lang="ru-RU" sz="2400" b="1">
                <a:solidFill>
                  <a:srgbClr val="0000FF"/>
                </a:solidFill>
              </a:rPr>
              <a:t>(</a:t>
            </a:r>
            <a:r>
              <a:rPr lang="en-US" sz="2400" b="1">
                <a:solidFill>
                  <a:srgbClr val="0000FF"/>
                </a:solidFill>
              </a:rPr>
              <a:t>business information warehouse</a:t>
            </a:r>
            <a:r>
              <a:rPr lang="ru-RU" sz="2400" b="1">
                <a:solidFill>
                  <a:srgbClr val="0000FF"/>
                </a:solidFill>
              </a:rPr>
              <a:t>)</a:t>
            </a:r>
            <a:endParaRPr lang="en-US" sz="2400" b="1">
              <a:solidFill>
                <a:srgbClr val="0000FF"/>
              </a:solidFill>
            </a:endParaRPr>
          </a:p>
        </p:txBody>
      </p:sp>
      <p:sp>
        <p:nvSpPr>
          <p:cNvPr id="217097" name="Text Box 17"/>
          <p:cNvSpPr txBox="1">
            <a:spLocks noChangeArrowheads="1"/>
          </p:cNvSpPr>
          <p:nvPr/>
        </p:nvSpPr>
        <p:spPr bwMode="auto">
          <a:xfrm>
            <a:off x="2411413" y="3644900"/>
            <a:ext cx="5181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0000FF"/>
                </a:solidFill>
              </a:rPr>
              <a:t>SAP XI </a:t>
            </a:r>
            <a:r>
              <a:rPr lang="ru-RU" sz="2400" b="1">
                <a:solidFill>
                  <a:srgbClr val="0000FF"/>
                </a:solidFill>
              </a:rPr>
              <a:t>(exchange infrastructure)</a:t>
            </a:r>
            <a:endParaRPr lang="en-US" sz="2400" b="1">
              <a:solidFill>
                <a:srgbClr val="0000FF"/>
              </a:solidFill>
            </a:endParaRPr>
          </a:p>
        </p:txBody>
      </p:sp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8671FF0E-1165-4E20-9C1D-68BF3A8E1997}" type="slidenum">
              <a:rPr lang="ru-RU" sz="1600">
                <a:solidFill>
                  <a:schemeClr val="accent3">
                    <a:shade val="75000"/>
                  </a:schemeClr>
                </a:solidFill>
              </a:rPr>
              <a:pPr algn="ctr">
                <a:defRPr/>
              </a:pPr>
              <a:t>339</a:t>
            </a:fld>
            <a:endParaRPr lang="ru-RU" sz="1600">
              <a:solidFill>
                <a:schemeClr val="accent3">
                  <a:shade val="75000"/>
                </a:schemeClr>
              </a:solidFill>
            </a:endParaRPr>
          </a:p>
        </p:txBody>
      </p:sp>
      <p:grpSp>
        <p:nvGrpSpPr>
          <p:cNvPr id="9" name="Group 17"/>
          <p:cNvGrpSpPr>
            <a:grpSpLocks/>
          </p:cNvGrpSpPr>
          <p:nvPr/>
        </p:nvGrpSpPr>
        <p:grpSpPr bwMode="auto">
          <a:xfrm>
            <a:off x="2124075" y="4508500"/>
            <a:ext cx="2087563" cy="1873250"/>
            <a:chOff x="2016" y="1920"/>
            <a:chExt cx="1680" cy="1680"/>
          </a:xfrm>
        </p:grpSpPr>
        <p:sp>
          <p:nvSpPr>
            <p:cNvPr id="96274" name="Oval 18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5490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17102" name="Freeform 19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>
                <a:gd name="T0" fmla="*/ 1014 w 1321"/>
                <a:gd name="T1" fmla="*/ 89 h 712"/>
                <a:gd name="T2" fmla="*/ 1027 w 1321"/>
                <a:gd name="T3" fmla="*/ 98 h 712"/>
                <a:gd name="T4" fmla="*/ 1030 w 1321"/>
                <a:gd name="T5" fmla="*/ 106 h 712"/>
                <a:gd name="T6" fmla="*/ 1025 w 1321"/>
                <a:gd name="T7" fmla="*/ 114 h 712"/>
                <a:gd name="T8" fmla="*/ 1012 w 1321"/>
                <a:gd name="T9" fmla="*/ 120 h 712"/>
                <a:gd name="T10" fmla="*/ 992 w 1321"/>
                <a:gd name="T11" fmla="*/ 128 h 712"/>
                <a:gd name="T12" fmla="*/ 966 w 1321"/>
                <a:gd name="T13" fmla="*/ 134 h 712"/>
                <a:gd name="T14" fmla="*/ 933 w 1321"/>
                <a:gd name="T15" fmla="*/ 139 h 712"/>
                <a:gd name="T16" fmla="*/ 895 w 1321"/>
                <a:gd name="T17" fmla="*/ 144 h 712"/>
                <a:gd name="T18" fmla="*/ 852 w 1321"/>
                <a:gd name="T19" fmla="*/ 148 h 712"/>
                <a:gd name="T20" fmla="*/ 804 w 1321"/>
                <a:gd name="T21" fmla="*/ 151 h 712"/>
                <a:gd name="T22" fmla="*/ 754 w 1321"/>
                <a:gd name="T23" fmla="*/ 152 h 712"/>
                <a:gd name="T24" fmla="*/ 699 w 1321"/>
                <a:gd name="T25" fmla="*/ 156 h 712"/>
                <a:gd name="T26" fmla="*/ 643 w 1321"/>
                <a:gd name="T27" fmla="*/ 157 h 712"/>
                <a:gd name="T28" fmla="*/ 621 w 1321"/>
                <a:gd name="T29" fmla="*/ 158 h 712"/>
                <a:gd name="T30" fmla="*/ 372 w 1321"/>
                <a:gd name="T31" fmla="*/ 158 h 712"/>
                <a:gd name="T32" fmla="*/ 368 w 1321"/>
                <a:gd name="T33" fmla="*/ 158 h 712"/>
                <a:gd name="T34" fmla="*/ 319 w 1321"/>
                <a:gd name="T35" fmla="*/ 157 h 712"/>
                <a:gd name="T36" fmla="*/ 272 w 1321"/>
                <a:gd name="T37" fmla="*/ 156 h 712"/>
                <a:gd name="T38" fmla="*/ 227 w 1321"/>
                <a:gd name="T39" fmla="*/ 154 h 712"/>
                <a:gd name="T40" fmla="*/ 183 w 1321"/>
                <a:gd name="T41" fmla="*/ 151 h 712"/>
                <a:gd name="T42" fmla="*/ 146 w 1321"/>
                <a:gd name="T43" fmla="*/ 150 h 712"/>
                <a:gd name="T44" fmla="*/ 112 w 1321"/>
                <a:gd name="T45" fmla="*/ 146 h 712"/>
                <a:gd name="T46" fmla="*/ 77 w 1321"/>
                <a:gd name="T47" fmla="*/ 143 h 712"/>
                <a:gd name="T48" fmla="*/ 54 w 1321"/>
                <a:gd name="T49" fmla="*/ 140 h 712"/>
                <a:gd name="T50" fmla="*/ 26 w 1321"/>
                <a:gd name="T51" fmla="*/ 134 h 712"/>
                <a:gd name="T52" fmla="*/ 18 w 1321"/>
                <a:gd name="T53" fmla="*/ 129 h 712"/>
                <a:gd name="T54" fmla="*/ 6 w 1321"/>
                <a:gd name="T55" fmla="*/ 123 h 712"/>
                <a:gd name="T56" fmla="*/ 0 w 1321"/>
                <a:gd name="T57" fmla="*/ 116 h 712"/>
                <a:gd name="T58" fmla="*/ 0 w 1321"/>
                <a:gd name="T59" fmla="*/ 115 h 712"/>
                <a:gd name="T60" fmla="*/ 4 w 1321"/>
                <a:gd name="T61" fmla="*/ 106 h 712"/>
                <a:gd name="T62" fmla="*/ 16 w 1321"/>
                <a:gd name="T63" fmla="*/ 99 h 712"/>
                <a:gd name="T64" fmla="*/ 38 w 1321"/>
                <a:gd name="T65" fmla="*/ 82 h 712"/>
                <a:gd name="T66" fmla="*/ 73 w 1321"/>
                <a:gd name="T67" fmla="*/ 66 h 712"/>
                <a:gd name="T68" fmla="*/ 116 w 1321"/>
                <a:gd name="T69" fmla="*/ 53 h 712"/>
                <a:gd name="T70" fmla="*/ 160 w 1321"/>
                <a:gd name="T71" fmla="*/ 38 h 712"/>
                <a:gd name="T72" fmla="*/ 211 w 1321"/>
                <a:gd name="T73" fmla="*/ 27 h 712"/>
                <a:gd name="T74" fmla="*/ 267 w 1321"/>
                <a:gd name="T75" fmla="*/ 18 h 712"/>
                <a:gd name="T76" fmla="*/ 324 w 1321"/>
                <a:gd name="T77" fmla="*/ 10 h 712"/>
                <a:gd name="T78" fmla="*/ 388 w 1321"/>
                <a:gd name="T79" fmla="*/ 4 h 712"/>
                <a:gd name="T80" fmla="*/ 453 w 1321"/>
                <a:gd name="T81" fmla="*/ 4 h 712"/>
                <a:gd name="T82" fmla="*/ 521 w 1321"/>
                <a:gd name="T83" fmla="*/ 0 h 712"/>
                <a:gd name="T84" fmla="*/ 521 w 1321"/>
                <a:gd name="T85" fmla="*/ 0 h 712"/>
                <a:gd name="T86" fmla="*/ 592 w 1321"/>
                <a:gd name="T87" fmla="*/ 4 h 712"/>
                <a:gd name="T88" fmla="*/ 661 w 1321"/>
                <a:gd name="T89" fmla="*/ 4 h 712"/>
                <a:gd name="T90" fmla="*/ 727 w 1321"/>
                <a:gd name="T91" fmla="*/ 11 h 712"/>
                <a:gd name="T92" fmla="*/ 789 w 1321"/>
                <a:gd name="T93" fmla="*/ 20 h 712"/>
                <a:gd name="T94" fmla="*/ 844 w 1321"/>
                <a:gd name="T95" fmla="*/ 30 h 712"/>
                <a:gd name="T96" fmla="*/ 896 w 1321"/>
                <a:gd name="T97" fmla="*/ 43 h 712"/>
                <a:gd name="T98" fmla="*/ 942 w 1321"/>
                <a:gd name="T99" fmla="*/ 56 h 712"/>
                <a:gd name="T100" fmla="*/ 982 w 1321"/>
                <a:gd name="T101" fmla="*/ 72 h 712"/>
                <a:gd name="T102" fmla="*/ 1014 w 1321"/>
                <a:gd name="T103" fmla="*/ 89 h 712"/>
                <a:gd name="T104" fmla="*/ 1014 w 1321"/>
                <a:gd name="T105" fmla="*/ 89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0">
              <a:noFill/>
              <a:round/>
              <a:headEnd/>
              <a:tailEnd/>
            </a:ln>
          </p:spPr>
          <p:txBody>
            <a:bodyPr/>
            <a:lstStyle/>
            <a:p>
              <a:endParaRPr lang="ru-RU">
                <a:cs typeface="Arial" charset="0"/>
              </a:endParaRPr>
            </a:p>
          </p:txBody>
        </p:sp>
      </p:grpSp>
      <p:sp>
        <p:nvSpPr>
          <p:cNvPr id="217100" name="Text Box 17"/>
          <p:cNvSpPr txBox="1">
            <a:spLocks noChangeArrowheads="1"/>
          </p:cNvSpPr>
          <p:nvPr/>
        </p:nvSpPr>
        <p:spPr bwMode="auto">
          <a:xfrm>
            <a:off x="5148263" y="4941888"/>
            <a:ext cx="3168650" cy="82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0000FF"/>
                </a:solidFill>
              </a:rPr>
              <a:t>SAP Web AS </a:t>
            </a:r>
            <a:r>
              <a:rPr lang="ru-RU" sz="2400" b="1">
                <a:solidFill>
                  <a:srgbClr val="0000FF"/>
                </a:solidFill>
              </a:rPr>
              <a:t>(</a:t>
            </a:r>
            <a:r>
              <a:rPr lang="en-US" sz="2400" b="1">
                <a:solidFill>
                  <a:srgbClr val="0000FF"/>
                </a:solidFill>
              </a:rPr>
              <a:t>application server</a:t>
            </a:r>
            <a:r>
              <a:rPr lang="ru-RU" sz="2400" b="1">
                <a:solidFill>
                  <a:srgbClr val="0000FF"/>
                </a:solidFill>
              </a:rPr>
              <a:t>)</a:t>
            </a:r>
            <a:endParaRPr lang="en-US" sz="2400" b="1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682"/>
              <a:ext cx="1296" cy="175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8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Какие стандарты </a:t>
              </a:r>
              <a:r>
                <a:rPr lang="ru-RU" sz="2800" dirty="0" smtClean="0">
                  <a:solidFill>
                    <a:srgbClr val="FF0000"/>
                  </a:solidFill>
                </a:rPr>
                <a:t>устанавливают механизм структурирования информации</a:t>
              </a:r>
              <a:r>
                <a:rPr lang="ru-RU" sz="28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 в сети Интернет таким образом, что её восприятие становится доступным программам, способным выполнять </a:t>
              </a:r>
              <a:r>
                <a:rPr lang="ru-RU" sz="2800" dirty="0" smtClean="0">
                  <a:solidFill>
                    <a:srgbClr val="FF0000"/>
                  </a:solidFill>
                </a:rPr>
                <a:t>логический анализ и генерировать необходимые выводы</a:t>
              </a:r>
              <a:r>
                <a:rPr lang="ru-RU" sz="28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?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 </a:t>
              </a:r>
              <a:r>
                <a:rPr lang="ru-RU" sz="2000" dirty="0" smtClean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endParaRPr lang="en-US" sz="20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/>
              <a:t>Word Wide Web Consortium (W3C) </a:t>
            </a:r>
            <a:r>
              <a:rPr lang="ru-RU" sz="2800" dirty="0" smtClean="0"/>
              <a:t>стандарты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99E620F7-6655-472A-8415-7B00F79C6C5E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340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181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142875"/>
            <a:ext cx="7632700" cy="758825"/>
          </a:xfrm>
        </p:spPr>
        <p:txBody>
          <a:bodyPr/>
          <a:lstStyle/>
          <a:p>
            <a:pPr eaLnBrk="1" hangingPunct="1"/>
            <a:r>
              <a:rPr lang="en-US" sz="3600" b="1" smtClean="0"/>
              <a:t>SAP PLM</a:t>
            </a:r>
            <a:r>
              <a:rPr lang="ru-RU" sz="3600" b="1" smtClean="0"/>
              <a:t> – решение</a:t>
            </a:r>
            <a:r>
              <a:rPr lang="ru-RU" smtClean="0"/>
              <a:t> </a:t>
            </a:r>
          </a:p>
        </p:txBody>
      </p:sp>
      <p:sp>
        <p:nvSpPr>
          <p:cNvPr id="218116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228600" y="1143000"/>
            <a:ext cx="8504238" cy="5072062"/>
          </a:xfrm>
        </p:spPr>
        <p:txBody>
          <a:bodyPr/>
          <a:lstStyle/>
          <a:p>
            <a:pPr marL="381000" indent="-381000" algn="just">
              <a:buFont typeface="Wingdings 2" pitchFamily="18" charset="2"/>
              <a:buNone/>
            </a:pPr>
            <a:r>
              <a:rPr lang="en-US" sz="2100" dirty="0" smtClean="0"/>
              <a:t>                </a:t>
            </a:r>
            <a:r>
              <a:rPr lang="ru-RU" sz="2100" dirty="0" smtClean="0"/>
              <a:t>Для поддержки архитектуры корпоративных сервисов (</a:t>
            </a:r>
            <a:r>
              <a:rPr lang="en-US" sz="2100" dirty="0" smtClean="0">
                <a:solidFill>
                  <a:srgbClr val="0000FF"/>
                </a:solidFill>
              </a:rPr>
              <a:t>enterprise services architecture </a:t>
            </a:r>
            <a:r>
              <a:rPr lang="ru-RU" sz="2100" dirty="0" smtClean="0">
                <a:solidFill>
                  <a:srgbClr val="0000FF"/>
                </a:solidFill>
              </a:rPr>
              <a:t>– </a:t>
            </a:r>
            <a:r>
              <a:rPr lang="en-US" sz="2100" dirty="0" smtClean="0">
                <a:solidFill>
                  <a:srgbClr val="0000FF"/>
                </a:solidFill>
              </a:rPr>
              <a:t>ESA</a:t>
            </a:r>
            <a:r>
              <a:rPr lang="ru-RU" sz="2100" dirty="0" smtClean="0"/>
              <a:t>) в </a:t>
            </a:r>
            <a:r>
              <a:rPr lang="en-US" sz="2100" dirty="0" smtClean="0"/>
              <a:t>SAP</a:t>
            </a:r>
            <a:r>
              <a:rPr lang="ru-RU" sz="2100" dirty="0" smtClean="0"/>
              <a:t> применяется прикладная и интеграционная платформа </a:t>
            </a:r>
            <a:r>
              <a:rPr lang="en-US" sz="2100" b="1" dirty="0" smtClean="0">
                <a:solidFill>
                  <a:srgbClr val="0000FF"/>
                </a:solidFill>
              </a:rPr>
              <a:t>SAP </a:t>
            </a:r>
            <a:r>
              <a:rPr lang="en-US" sz="2100" b="1" dirty="0" err="1" smtClean="0">
                <a:solidFill>
                  <a:srgbClr val="0000FF"/>
                </a:solidFill>
              </a:rPr>
              <a:t>NetWeaver</a:t>
            </a:r>
            <a:r>
              <a:rPr lang="ru-RU" sz="2100" dirty="0" smtClean="0"/>
              <a:t>, построенная на основе технологии </a:t>
            </a:r>
            <a:r>
              <a:rPr lang="ru-RU" sz="2100" dirty="0" err="1" smtClean="0"/>
              <a:t>веб-сервисов</a:t>
            </a:r>
            <a:r>
              <a:rPr lang="ru-RU" sz="2100" dirty="0" smtClean="0"/>
              <a:t>. Необходимые функции для отраслевых решений предоставляют </a:t>
            </a:r>
            <a:r>
              <a:rPr lang="ru-RU" sz="2100" dirty="0" smtClean="0">
                <a:solidFill>
                  <a:srgbClr val="FF3300"/>
                </a:solidFill>
              </a:rPr>
              <a:t>четыре компонента </a:t>
            </a:r>
            <a:r>
              <a:rPr lang="en-US" sz="2100" dirty="0" smtClean="0">
                <a:solidFill>
                  <a:srgbClr val="FF3300"/>
                </a:solidFill>
              </a:rPr>
              <a:t>SAP </a:t>
            </a:r>
            <a:r>
              <a:rPr lang="en-US" sz="2100" dirty="0" err="1" smtClean="0">
                <a:solidFill>
                  <a:srgbClr val="FF3300"/>
                </a:solidFill>
              </a:rPr>
              <a:t>NetWeaver</a:t>
            </a:r>
            <a:r>
              <a:rPr lang="ru-RU" sz="2100" dirty="0" smtClean="0"/>
              <a:t>:</a:t>
            </a:r>
          </a:p>
          <a:p>
            <a:pPr marL="381000" indent="-381000" algn="just"/>
            <a:r>
              <a:rPr lang="ru-RU" sz="2100" dirty="0" smtClean="0"/>
              <a:t>1) </a:t>
            </a:r>
            <a:r>
              <a:rPr lang="en-US" sz="2100" dirty="0" smtClean="0">
                <a:solidFill>
                  <a:srgbClr val="FF0000"/>
                </a:solidFill>
              </a:rPr>
              <a:t>SAP EP </a:t>
            </a:r>
            <a:r>
              <a:rPr lang="ru-RU" sz="2100" dirty="0" smtClean="0">
                <a:solidFill>
                  <a:srgbClr val="FF0000"/>
                </a:solidFill>
              </a:rPr>
              <a:t>(</a:t>
            </a:r>
            <a:r>
              <a:rPr lang="en-US" sz="2100" dirty="0" smtClean="0">
                <a:solidFill>
                  <a:srgbClr val="FF0000"/>
                </a:solidFill>
              </a:rPr>
              <a:t>enterprise portal</a:t>
            </a:r>
            <a:r>
              <a:rPr lang="ru-RU" sz="2100" dirty="0" smtClean="0">
                <a:solidFill>
                  <a:srgbClr val="FF0000"/>
                </a:solidFill>
              </a:rPr>
              <a:t>) </a:t>
            </a:r>
            <a:r>
              <a:rPr lang="ru-RU" sz="2100" dirty="0" smtClean="0"/>
              <a:t>– интеграция трудовых ресурсов (организация многоканального доступа);</a:t>
            </a:r>
          </a:p>
          <a:p>
            <a:pPr marL="381000" indent="-381000" algn="just"/>
            <a:r>
              <a:rPr lang="ru-RU" sz="2100" dirty="0" smtClean="0"/>
              <a:t>2) </a:t>
            </a:r>
            <a:r>
              <a:rPr lang="en-US" sz="2100" dirty="0" smtClean="0">
                <a:solidFill>
                  <a:srgbClr val="FF0000"/>
                </a:solidFill>
              </a:rPr>
              <a:t>SAP BW </a:t>
            </a:r>
            <a:r>
              <a:rPr lang="ru-RU" sz="2100" dirty="0" smtClean="0">
                <a:solidFill>
                  <a:srgbClr val="FF0000"/>
                </a:solidFill>
              </a:rPr>
              <a:t>(</a:t>
            </a:r>
            <a:r>
              <a:rPr lang="en-US" sz="2100" dirty="0" smtClean="0">
                <a:solidFill>
                  <a:srgbClr val="FF0000"/>
                </a:solidFill>
              </a:rPr>
              <a:t>business information warehouse</a:t>
            </a:r>
            <a:r>
              <a:rPr lang="ru-RU" sz="2100" dirty="0" smtClean="0">
                <a:solidFill>
                  <a:srgbClr val="FF0000"/>
                </a:solidFill>
              </a:rPr>
              <a:t>)</a:t>
            </a:r>
            <a:r>
              <a:rPr lang="ru-RU" sz="2100" dirty="0" smtClean="0"/>
              <a:t> – интеграция информации (бизнес-информация и аналитика, управление знаниями);</a:t>
            </a:r>
          </a:p>
          <a:p>
            <a:pPr marL="381000" indent="-381000" algn="just"/>
            <a:r>
              <a:rPr lang="ru-RU" sz="2100" dirty="0" smtClean="0"/>
              <a:t>3) </a:t>
            </a:r>
            <a:r>
              <a:rPr lang="en-US" sz="2100" dirty="0" smtClean="0">
                <a:solidFill>
                  <a:srgbClr val="FF0000"/>
                </a:solidFill>
              </a:rPr>
              <a:t>SAP XI </a:t>
            </a:r>
            <a:r>
              <a:rPr lang="ru-RU" sz="2100" dirty="0" smtClean="0">
                <a:solidFill>
                  <a:srgbClr val="FF0000"/>
                </a:solidFill>
              </a:rPr>
              <a:t>(</a:t>
            </a:r>
            <a:r>
              <a:rPr lang="ru-RU" sz="2100" dirty="0" err="1" smtClean="0">
                <a:solidFill>
                  <a:srgbClr val="FF0000"/>
                </a:solidFill>
              </a:rPr>
              <a:t>exchange</a:t>
            </a:r>
            <a:r>
              <a:rPr lang="ru-RU" sz="2100" dirty="0" smtClean="0">
                <a:solidFill>
                  <a:srgbClr val="FF0000"/>
                </a:solidFill>
              </a:rPr>
              <a:t> </a:t>
            </a:r>
            <a:r>
              <a:rPr lang="ru-RU" sz="2100" dirty="0" err="1" smtClean="0">
                <a:solidFill>
                  <a:srgbClr val="FF0000"/>
                </a:solidFill>
              </a:rPr>
              <a:t>infrastructure</a:t>
            </a:r>
            <a:r>
              <a:rPr lang="ru-RU" sz="2100" dirty="0" smtClean="0">
                <a:solidFill>
                  <a:srgbClr val="FF0000"/>
                </a:solidFill>
              </a:rPr>
              <a:t>) </a:t>
            </a:r>
            <a:r>
              <a:rPr lang="ru-RU" sz="2100" dirty="0" smtClean="0"/>
              <a:t>– интеграция процессов (управление бизнес-процессами, инфраструктура обмена);</a:t>
            </a:r>
          </a:p>
          <a:p>
            <a:pPr marL="381000" indent="-381000" algn="just"/>
            <a:r>
              <a:rPr lang="ru-RU" sz="2100" dirty="0" smtClean="0"/>
              <a:t>4) </a:t>
            </a:r>
            <a:r>
              <a:rPr lang="en-US" sz="2100" dirty="0" smtClean="0">
                <a:solidFill>
                  <a:srgbClr val="FF0000"/>
                </a:solidFill>
              </a:rPr>
              <a:t>SAP Web AS </a:t>
            </a:r>
            <a:r>
              <a:rPr lang="ru-RU" sz="2100" dirty="0" smtClean="0">
                <a:solidFill>
                  <a:srgbClr val="FF0000"/>
                </a:solidFill>
              </a:rPr>
              <a:t>(</a:t>
            </a:r>
            <a:r>
              <a:rPr lang="en-US" sz="2100" dirty="0" smtClean="0">
                <a:solidFill>
                  <a:srgbClr val="FF0000"/>
                </a:solidFill>
              </a:rPr>
              <a:t>application server</a:t>
            </a:r>
            <a:r>
              <a:rPr lang="ru-RU" sz="2100" dirty="0" smtClean="0">
                <a:solidFill>
                  <a:srgbClr val="FF0000"/>
                </a:solidFill>
              </a:rPr>
              <a:t>)</a:t>
            </a:r>
            <a:r>
              <a:rPr lang="ru-RU" sz="2100" dirty="0" smtClean="0"/>
              <a:t> – прикладная платформа (на основе языков </a:t>
            </a:r>
            <a:r>
              <a:rPr lang="en-US" sz="2100" dirty="0" smtClean="0"/>
              <a:t>Java </a:t>
            </a:r>
            <a:r>
              <a:rPr lang="ru-RU" sz="2100" dirty="0" smtClean="0"/>
              <a:t>и </a:t>
            </a:r>
            <a:r>
              <a:rPr lang="en-US" sz="2100" dirty="0" err="1" smtClean="0"/>
              <a:t>Abap</a:t>
            </a:r>
            <a:r>
              <a:rPr lang="ru-RU" sz="2100" dirty="0" smtClean="0"/>
              <a:t>).</a:t>
            </a:r>
            <a:r>
              <a:rPr lang="ru-RU" sz="2000" dirty="0" smtClean="0"/>
              <a:t>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C0456D43-F3FD-4040-B37B-2AF413EDD95B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341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191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142875"/>
            <a:ext cx="7632700" cy="758825"/>
          </a:xfrm>
        </p:spPr>
        <p:txBody>
          <a:bodyPr/>
          <a:lstStyle/>
          <a:p>
            <a:pPr eaLnBrk="1" hangingPunct="1"/>
            <a:r>
              <a:rPr lang="en-US" sz="3600" b="1" smtClean="0"/>
              <a:t>SAP PLM</a:t>
            </a:r>
            <a:r>
              <a:rPr lang="ru-RU" sz="3600" b="1" smtClean="0"/>
              <a:t> – решение</a:t>
            </a:r>
            <a:r>
              <a:rPr lang="ru-RU" smtClean="0"/>
              <a:t> </a:t>
            </a:r>
          </a:p>
        </p:txBody>
      </p:sp>
      <p:sp>
        <p:nvSpPr>
          <p:cNvPr id="219140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228600" y="1371600"/>
            <a:ext cx="8504238" cy="5072062"/>
          </a:xfrm>
        </p:spPr>
        <p:txBody>
          <a:bodyPr/>
          <a:lstStyle/>
          <a:p>
            <a:pPr marL="381000" indent="-381000" algn="just"/>
            <a:r>
              <a:rPr lang="ru-RU" sz="2200" dirty="0" smtClean="0"/>
              <a:t>Однако, </a:t>
            </a:r>
            <a:r>
              <a:rPr lang="ru-RU" sz="2200" dirty="0" smtClean="0">
                <a:solidFill>
                  <a:srgbClr val="0000FF"/>
                </a:solidFill>
              </a:rPr>
              <a:t>не все решения </a:t>
            </a:r>
            <a:r>
              <a:rPr lang="en-US" sz="2200" dirty="0" smtClean="0">
                <a:solidFill>
                  <a:srgbClr val="0000FF"/>
                </a:solidFill>
              </a:rPr>
              <a:t>SAP</a:t>
            </a:r>
            <a:r>
              <a:rPr lang="ru-RU" sz="2200" dirty="0" smtClean="0">
                <a:solidFill>
                  <a:srgbClr val="0000FF"/>
                </a:solidFill>
              </a:rPr>
              <a:t> основаны на </a:t>
            </a:r>
            <a:r>
              <a:rPr lang="en-US" sz="2200" dirty="0" smtClean="0">
                <a:solidFill>
                  <a:srgbClr val="0000FF"/>
                </a:solidFill>
              </a:rPr>
              <a:t>SAP </a:t>
            </a:r>
            <a:r>
              <a:rPr lang="en-US" sz="2200" dirty="0" err="1" smtClean="0">
                <a:solidFill>
                  <a:srgbClr val="0000FF"/>
                </a:solidFill>
              </a:rPr>
              <a:t>NetWeaver</a:t>
            </a:r>
            <a:r>
              <a:rPr lang="ru-RU" sz="2200" dirty="0" smtClean="0"/>
              <a:t>. Существуют другие продукты, например, </a:t>
            </a:r>
            <a:r>
              <a:rPr lang="en-US" sz="2200" dirty="0" smtClean="0">
                <a:solidFill>
                  <a:srgbClr val="FF3300"/>
                </a:solidFill>
              </a:rPr>
              <a:t>SAP Business One</a:t>
            </a:r>
            <a:r>
              <a:rPr lang="ru-RU" sz="2200" dirty="0" smtClean="0"/>
              <a:t>, который связан с системной средой </a:t>
            </a:r>
            <a:r>
              <a:rPr lang="en-US" sz="2200" dirty="0" smtClean="0"/>
              <a:t>SAP </a:t>
            </a:r>
            <a:r>
              <a:rPr lang="ru-RU" sz="2200" dirty="0" smtClean="0"/>
              <a:t>посредством </a:t>
            </a:r>
            <a:r>
              <a:rPr lang="en-US" sz="2200" dirty="0" smtClean="0"/>
              <a:t>XML</a:t>
            </a:r>
            <a:r>
              <a:rPr lang="ru-RU" sz="2200" dirty="0" smtClean="0"/>
              <a:t>. Данный компонент реализован на языке С++ и может быть установлен в различных ОС </a:t>
            </a:r>
            <a:r>
              <a:rPr lang="en-US" sz="2200" dirty="0" smtClean="0"/>
              <a:t>MS Windows</a:t>
            </a:r>
            <a:r>
              <a:rPr lang="ru-RU" sz="2200" dirty="0" smtClean="0"/>
              <a:t>.  </a:t>
            </a:r>
            <a:r>
              <a:rPr lang="en-US" sz="2200" dirty="0" smtClean="0"/>
              <a:t>SAP Business One</a:t>
            </a:r>
            <a:r>
              <a:rPr lang="ru-RU" sz="2200" dirty="0" smtClean="0"/>
              <a:t> содержит в себе функции из различных областей управления бизнес-процессами (финансы; управление клиентами, закупками, складами и т.д.).</a:t>
            </a:r>
          </a:p>
          <a:p>
            <a:pPr marL="381000" indent="-381000" algn="just"/>
            <a:r>
              <a:rPr lang="ru-RU" sz="2200" dirty="0" smtClean="0"/>
              <a:t>Современный этап развития систем </a:t>
            </a:r>
            <a:r>
              <a:rPr lang="en-US" sz="2200" dirty="0" smtClean="0"/>
              <a:t>SAP</a:t>
            </a:r>
            <a:r>
              <a:rPr lang="ru-RU" sz="2200" dirty="0" smtClean="0"/>
              <a:t> начался с системы </a:t>
            </a:r>
            <a:r>
              <a:rPr lang="en-US" sz="2200" dirty="0" smtClean="0">
                <a:solidFill>
                  <a:srgbClr val="FF3300"/>
                </a:solidFill>
              </a:rPr>
              <a:t>SAP R</a:t>
            </a:r>
            <a:r>
              <a:rPr lang="ru-RU" sz="2200" dirty="0" smtClean="0">
                <a:solidFill>
                  <a:srgbClr val="FF3300"/>
                </a:solidFill>
              </a:rPr>
              <a:t>/3</a:t>
            </a:r>
            <a:r>
              <a:rPr lang="ru-RU" sz="2200" dirty="0" smtClean="0"/>
              <a:t>, </a:t>
            </a:r>
            <a:r>
              <a:rPr lang="ru-RU" sz="2200" dirty="0" smtClean="0">
                <a:solidFill>
                  <a:srgbClr val="0000FF"/>
                </a:solidFill>
              </a:rPr>
              <a:t>уже имеющей двухуровневую архитектуру (</a:t>
            </a:r>
            <a:r>
              <a:rPr lang="en-US" sz="2200" dirty="0" smtClean="0">
                <a:solidFill>
                  <a:srgbClr val="0000FF"/>
                </a:solidFill>
              </a:rPr>
              <a:t>SAP</a:t>
            </a:r>
            <a:r>
              <a:rPr lang="ru-RU" sz="2200" dirty="0" smtClean="0">
                <a:solidFill>
                  <a:srgbClr val="0000FF"/>
                </a:solidFill>
              </a:rPr>
              <a:t>-базис и SAP-приложение),</a:t>
            </a:r>
            <a:r>
              <a:rPr lang="ru-RU" sz="2200" dirty="0" smtClean="0"/>
              <a:t> которая вошла компонентом в представленную в 2003 году систему </a:t>
            </a:r>
            <a:r>
              <a:rPr lang="en-US" sz="2200" dirty="0" err="1" smtClean="0">
                <a:solidFill>
                  <a:srgbClr val="0000FF"/>
                </a:solidFill>
              </a:rPr>
              <a:t>mySAP</a:t>
            </a:r>
            <a:r>
              <a:rPr lang="en-US" sz="2200" dirty="0" smtClean="0">
                <a:solidFill>
                  <a:srgbClr val="0000FF"/>
                </a:solidFill>
              </a:rPr>
              <a:t> ERP</a:t>
            </a:r>
            <a:r>
              <a:rPr lang="ru-RU" sz="2200" dirty="0" smtClean="0">
                <a:solidFill>
                  <a:srgbClr val="0000FF"/>
                </a:solidFill>
              </a:rPr>
              <a:t> – пакет решений в составе </a:t>
            </a:r>
            <a:r>
              <a:rPr lang="en-US" sz="2200" dirty="0" err="1" smtClean="0">
                <a:solidFill>
                  <a:srgbClr val="0000FF"/>
                </a:solidFill>
              </a:rPr>
              <a:t>mySAP</a:t>
            </a:r>
            <a:r>
              <a:rPr lang="en-US" sz="2200" dirty="0" smtClean="0">
                <a:solidFill>
                  <a:srgbClr val="0000FF"/>
                </a:solidFill>
              </a:rPr>
              <a:t> Business Suite</a:t>
            </a:r>
            <a:r>
              <a:rPr lang="ru-RU" sz="2200" dirty="0" smtClean="0"/>
              <a:t> (рис.):</a:t>
            </a:r>
            <a:r>
              <a:rPr lang="ru-RU" sz="2000" dirty="0" smtClean="0"/>
              <a:t>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5FC45477-3C84-490A-A571-A66EE0352BA9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342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201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142875"/>
            <a:ext cx="7632700" cy="758825"/>
          </a:xfrm>
        </p:spPr>
        <p:txBody>
          <a:bodyPr/>
          <a:lstStyle/>
          <a:p>
            <a:pPr eaLnBrk="1" hangingPunct="1"/>
            <a:r>
              <a:rPr lang="en-US" sz="3600" b="1" dirty="0" err="1" smtClean="0"/>
              <a:t>mySAP</a:t>
            </a:r>
            <a:r>
              <a:rPr lang="en-US" sz="3600" b="1" dirty="0" smtClean="0"/>
              <a:t> Business Suite</a:t>
            </a:r>
            <a:endParaRPr lang="ru-RU" sz="3600" b="1" dirty="0" smtClean="0"/>
          </a:p>
        </p:txBody>
      </p:sp>
      <p:grpSp>
        <p:nvGrpSpPr>
          <p:cNvPr id="2" name="Group 6"/>
          <p:cNvGrpSpPr>
            <a:grpSpLocks noChangeAspect="1"/>
          </p:cNvGrpSpPr>
          <p:nvPr/>
        </p:nvGrpSpPr>
        <p:grpSpPr bwMode="auto">
          <a:xfrm>
            <a:off x="395288" y="1557338"/>
            <a:ext cx="8280400" cy="4824412"/>
            <a:chOff x="2102" y="133"/>
            <a:chExt cx="6944" cy="6988"/>
          </a:xfrm>
        </p:grpSpPr>
        <p:sp>
          <p:nvSpPr>
            <p:cNvPr id="220165" name="AutoShape 7"/>
            <p:cNvSpPr>
              <a:spLocks noChangeAspect="1" noChangeArrowheads="1"/>
            </p:cNvSpPr>
            <p:nvPr/>
          </p:nvSpPr>
          <p:spPr bwMode="auto">
            <a:xfrm>
              <a:off x="2102" y="133"/>
              <a:ext cx="6944" cy="6988"/>
            </a:xfrm>
            <a:prstGeom prst="rect">
              <a:avLst/>
            </a:prstGeom>
            <a:solidFill>
              <a:srgbClr val="CCFFCC">
                <a:alpha val="89018"/>
              </a:srgbClr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20166" name="Text Box 8"/>
            <p:cNvSpPr txBox="1">
              <a:spLocks noChangeArrowheads="1"/>
            </p:cNvSpPr>
            <p:nvPr/>
          </p:nvSpPr>
          <p:spPr bwMode="auto">
            <a:xfrm>
              <a:off x="6474" y="641"/>
              <a:ext cx="2186" cy="50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r>
                <a:rPr lang="en-US" sz="2200" b="1" i="1">
                  <a:solidFill>
                    <a:srgbClr val="000000"/>
                  </a:solidFill>
                </a:rPr>
                <a:t>SAP</a:t>
              </a:r>
              <a:r>
                <a:rPr lang="ru-RU" sz="2200" b="1" i="1">
                  <a:solidFill>
                    <a:srgbClr val="000000"/>
                  </a:solidFill>
                </a:rPr>
                <a:t> </a:t>
              </a:r>
              <a:r>
                <a:rPr lang="en-US" sz="2200" b="1" i="1">
                  <a:solidFill>
                    <a:srgbClr val="000000"/>
                  </a:solidFill>
                </a:rPr>
                <a:t>NetWeaver</a:t>
              </a:r>
              <a:endParaRPr lang="ru-RU"/>
            </a:p>
          </p:txBody>
        </p:sp>
        <p:sp>
          <p:nvSpPr>
            <p:cNvPr id="220167" name="AutoShape 9"/>
            <p:cNvSpPr>
              <a:spLocks noChangeArrowheads="1"/>
            </p:cNvSpPr>
            <p:nvPr/>
          </p:nvSpPr>
          <p:spPr bwMode="auto">
            <a:xfrm>
              <a:off x="4803" y="1276"/>
              <a:ext cx="1543" cy="1146"/>
            </a:xfrm>
            <a:custGeom>
              <a:avLst/>
              <a:gdLst>
                <a:gd name="T0" fmla="*/ 110 w 21600"/>
                <a:gd name="T1" fmla="*/ 30 h 21600"/>
                <a:gd name="T2" fmla="*/ 55 w 21600"/>
                <a:gd name="T3" fmla="*/ 61 h 21600"/>
                <a:gd name="T4" fmla="*/ 0 w 21600"/>
                <a:gd name="T5" fmla="*/ 30 h 21600"/>
                <a:gd name="T6" fmla="*/ 55 w 21600"/>
                <a:gd name="T7" fmla="*/ 0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  <a:gd name="T12" fmla="*/ 2156 w 21600"/>
                <a:gd name="T13" fmla="*/ 8632 h 21600"/>
                <a:gd name="T14" fmla="*/ 19444 w 21600"/>
                <a:gd name="T15" fmla="*/ 1296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800" y="0"/>
                  </a:moveTo>
                  <a:lnTo>
                    <a:pt x="6480" y="4320"/>
                  </a:lnTo>
                  <a:lnTo>
                    <a:pt x="8640" y="4320"/>
                  </a:lnTo>
                  <a:lnTo>
                    <a:pt x="8640" y="8640"/>
                  </a:lnTo>
                  <a:lnTo>
                    <a:pt x="4320" y="8640"/>
                  </a:lnTo>
                  <a:lnTo>
                    <a:pt x="4320" y="6480"/>
                  </a:lnTo>
                  <a:lnTo>
                    <a:pt x="0" y="10800"/>
                  </a:lnTo>
                  <a:lnTo>
                    <a:pt x="4320" y="15120"/>
                  </a:lnTo>
                  <a:lnTo>
                    <a:pt x="4320" y="12960"/>
                  </a:lnTo>
                  <a:lnTo>
                    <a:pt x="8640" y="12960"/>
                  </a:lnTo>
                  <a:lnTo>
                    <a:pt x="8640" y="17280"/>
                  </a:lnTo>
                  <a:lnTo>
                    <a:pt x="6480" y="17280"/>
                  </a:lnTo>
                  <a:lnTo>
                    <a:pt x="10800" y="21600"/>
                  </a:lnTo>
                  <a:lnTo>
                    <a:pt x="15120" y="17280"/>
                  </a:lnTo>
                  <a:lnTo>
                    <a:pt x="12960" y="17280"/>
                  </a:lnTo>
                  <a:lnTo>
                    <a:pt x="12960" y="12960"/>
                  </a:lnTo>
                  <a:lnTo>
                    <a:pt x="17280" y="12960"/>
                  </a:lnTo>
                  <a:lnTo>
                    <a:pt x="17280" y="15120"/>
                  </a:lnTo>
                  <a:lnTo>
                    <a:pt x="21600" y="10800"/>
                  </a:lnTo>
                  <a:lnTo>
                    <a:pt x="17280" y="6480"/>
                  </a:lnTo>
                  <a:lnTo>
                    <a:pt x="17280" y="8640"/>
                  </a:lnTo>
                  <a:lnTo>
                    <a:pt x="12960" y="8640"/>
                  </a:lnTo>
                  <a:lnTo>
                    <a:pt x="12960" y="4320"/>
                  </a:lnTo>
                  <a:lnTo>
                    <a:pt x="15120" y="4320"/>
                  </a:lnTo>
                  <a:close/>
                </a:path>
              </a:pathLst>
            </a:custGeom>
            <a:gradFill rotWithShape="1">
              <a:gsLst>
                <a:gs pos="0">
                  <a:srgbClr val="CC99FF"/>
                </a:gs>
                <a:gs pos="100000">
                  <a:srgbClr val="5E4776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20168" name="Text Box 10"/>
            <p:cNvSpPr txBox="1">
              <a:spLocks noChangeArrowheads="1"/>
            </p:cNvSpPr>
            <p:nvPr/>
          </p:nvSpPr>
          <p:spPr bwMode="auto">
            <a:xfrm>
              <a:off x="4803" y="768"/>
              <a:ext cx="1540" cy="381"/>
            </a:xfrm>
            <a:prstGeom prst="rect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00"/>
                  </a:solidFill>
                </a:rPr>
                <a:t>SAP</a:t>
              </a:r>
              <a:r>
                <a:rPr lang="ru-RU" sz="1600" b="1">
                  <a:solidFill>
                    <a:srgbClr val="000000"/>
                  </a:solidFill>
                </a:rPr>
                <a:t> </a:t>
              </a:r>
              <a:r>
                <a:rPr lang="en-US" sz="1600" b="1">
                  <a:solidFill>
                    <a:srgbClr val="000000"/>
                  </a:solidFill>
                </a:rPr>
                <a:t>EP</a:t>
              </a:r>
              <a:endParaRPr lang="ru-RU"/>
            </a:p>
          </p:txBody>
        </p:sp>
        <p:sp>
          <p:nvSpPr>
            <p:cNvPr id="220169" name="Text Box 11"/>
            <p:cNvSpPr txBox="1">
              <a:spLocks noChangeArrowheads="1"/>
            </p:cNvSpPr>
            <p:nvPr/>
          </p:nvSpPr>
          <p:spPr bwMode="auto">
            <a:xfrm>
              <a:off x="3260" y="1658"/>
              <a:ext cx="1413" cy="379"/>
            </a:xfrm>
            <a:prstGeom prst="rect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/>
            <a:lstStyle/>
            <a:p>
              <a:pPr algn="ctr"/>
              <a:r>
                <a:rPr lang="en-US" sz="1600" b="1">
                  <a:solidFill>
                    <a:srgbClr val="000000"/>
                  </a:solidFill>
                </a:rPr>
                <a:t>SAP</a:t>
              </a:r>
              <a:r>
                <a:rPr lang="ru-RU" sz="1600" b="1">
                  <a:solidFill>
                    <a:srgbClr val="000000"/>
                  </a:solidFill>
                </a:rPr>
                <a:t> </a:t>
              </a:r>
              <a:r>
                <a:rPr lang="en-US" sz="1600" b="1">
                  <a:solidFill>
                    <a:srgbClr val="000000"/>
                  </a:solidFill>
                </a:rPr>
                <a:t>Web AS</a:t>
              </a:r>
              <a:endParaRPr lang="ru-RU"/>
            </a:p>
          </p:txBody>
        </p:sp>
        <p:sp>
          <p:nvSpPr>
            <p:cNvPr id="220170" name="Text Box 12"/>
            <p:cNvSpPr txBox="1">
              <a:spLocks noChangeArrowheads="1"/>
            </p:cNvSpPr>
            <p:nvPr/>
          </p:nvSpPr>
          <p:spPr bwMode="auto">
            <a:xfrm>
              <a:off x="4803" y="2547"/>
              <a:ext cx="1540" cy="380"/>
            </a:xfrm>
            <a:prstGeom prst="rect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00"/>
                  </a:solidFill>
                </a:rPr>
                <a:t>SAP</a:t>
              </a:r>
              <a:r>
                <a:rPr lang="ru-RU" sz="1600" b="1">
                  <a:solidFill>
                    <a:srgbClr val="000000"/>
                  </a:solidFill>
                </a:rPr>
                <a:t> </a:t>
              </a:r>
              <a:r>
                <a:rPr lang="en-US" sz="1600" b="1">
                  <a:solidFill>
                    <a:srgbClr val="000000"/>
                  </a:solidFill>
                </a:rPr>
                <a:t>XI</a:t>
              </a:r>
              <a:endParaRPr lang="ru-RU"/>
            </a:p>
          </p:txBody>
        </p:sp>
        <p:sp>
          <p:nvSpPr>
            <p:cNvPr id="220171" name="Text Box 13"/>
            <p:cNvSpPr txBox="1">
              <a:spLocks noChangeArrowheads="1"/>
            </p:cNvSpPr>
            <p:nvPr/>
          </p:nvSpPr>
          <p:spPr bwMode="auto">
            <a:xfrm>
              <a:off x="6474" y="1658"/>
              <a:ext cx="1542" cy="379"/>
            </a:xfrm>
            <a:prstGeom prst="rect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1">
                  <a:solidFill>
                    <a:srgbClr val="000000"/>
                  </a:solidFill>
                </a:rPr>
                <a:t>SAP</a:t>
              </a:r>
              <a:r>
                <a:rPr lang="ru-RU" sz="1600" b="1">
                  <a:solidFill>
                    <a:srgbClr val="000000"/>
                  </a:solidFill>
                </a:rPr>
                <a:t> </a:t>
              </a:r>
              <a:r>
                <a:rPr lang="en-US" sz="1600" b="1">
                  <a:solidFill>
                    <a:srgbClr val="000000"/>
                  </a:solidFill>
                </a:rPr>
                <a:t>BW</a:t>
              </a:r>
              <a:endParaRPr lang="ru-RU"/>
            </a:p>
          </p:txBody>
        </p:sp>
        <p:sp>
          <p:nvSpPr>
            <p:cNvPr id="220172" name="AutoShape 14"/>
            <p:cNvSpPr>
              <a:spLocks noChangeArrowheads="1"/>
            </p:cNvSpPr>
            <p:nvPr/>
          </p:nvSpPr>
          <p:spPr bwMode="auto">
            <a:xfrm>
              <a:off x="4159" y="4453"/>
              <a:ext cx="2830" cy="1016"/>
            </a:xfrm>
            <a:prstGeom prst="leftRightArrowCallout">
              <a:avLst>
                <a:gd name="adj1" fmla="val 25000"/>
                <a:gd name="adj2" fmla="val 25000"/>
                <a:gd name="adj3" fmla="val 34818"/>
                <a:gd name="adj4" fmla="val 50000"/>
              </a:avLst>
            </a:prstGeom>
            <a:gradFill rotWithShape="1">
              <a:gsLst>
                <a:gs pos="0">
                  <a:srgbClr val="CCFFFF"/>
                </a:gs>
                <a:gs pos="50000">
                  <a:srgbClr val="5E7676"/>
                </a:gs>
                <a:gs pos="100000">
                  <a:srgbClr val="CCFFFF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20173" name="AutoShape 15"/>
            <p:cNvSpPr>
              <a:spLocks noChangeArrowheads="1"/>
            </p:cNvSpPr>
            <p:nvPr/>
          </p:nvSpPr>
          <p:spPr bwMode="auto">
            <a:xfrm>
              <a:off x="4674" y="3817"/>
              <a:ext cx="1800" cy="2291"/>
            </a:xfrm>
            <a:prstGeom prst="upDownArrowCallout">
              <a:avLst>
                <a:gd name="adj1" fmla="val 25000"/>
                <a:gd name="adj2" fmla="val 25000"/>
                <a:gd name="adj3" fmla="val 15910"/>
                <a:gd name="adj4" fmla="val 50000"/>
              </a:avLst>
            </a:prstGeom>
            <a:gradFill rotWithShape="1">
              <a:gsLst>
                <a:gs pos="0">
                  <a:srgbClr val="CCFFFF"/>
                </a:gs>
                <a:gs pos="100000">
                  <a:srgbClr val="5E7676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20174" name="Text Box 16"/>
            <p:cNvSpPr txBox="1">
              <a:spLocks noChangeArrowheads="1"/>
            </p:cNvSpPr>
            <p:nvPr/>
          </p:nvSpPr>
          <p:spPr bwMode="auto">
            <a:xfrm>
              <a:off x="4674" y="3309"/>
              <a:ext cx="1800" cy="506"/>
            </a:xfrm>
            <a:prstGeom prst="rect">
              <a:avLst/>
            </a:prstGeom>
            <a:gradFill rotWithShape="1">
              <a:gsLst>
                <a:gs pos="0">
                  <a:srgbClr val="5E7676"/>
                </a:gs>
                <a:gs pos="50000">
                  <a:srgbClr val="CCFFFF"/>
                </a:gs>
                <a:gs pos="100000">
                  <a:srgbClr val="5E767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900" b="1">
                  <a:solidFill>
                    <a:srgbClr val="000000"/>
                  </a:solidFill>
                </a:rPr>
                <a:t>mySAP CRM</a:t>
              </a:r>
              <a:endParaRPr lang="ru-RU"/>
            </a:p>
          </p:txBody>
        </p:sp>
        <p:sp>
          <p:nvSpPr>
            <p:cNvPr id="220175" name="Text Box 17"/>
            <p:cNvSpPr txBox="1">
              <a:spLocks noChangeArrowheads="1"/>
            </p:cNvSpPr>
            <p:nvPr/>
          </p:nvSpPr>
          <p:spPr bwMode="auto">
            <a:xfrm>
              <a:off x="4802" y="4707"/>
              <a:ext cx="1544" cy="50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r>
                <a:rPr lang="en-US" sz="1900" b="1">
                  <a:solidFill>
                    <a:srgbClr val="000000"/>
                  </a:solidFill>
                </a:rPr>
                <a:t>mySAP ERP</a:t>
              </a:r>
              <a:endParaRPr lang="ru-RU"/>
            </a:p>
          </p:txBody>
        </p:sp>
        <p:sp>
          <p:nvSpPr>
            <p:cNvPr id="220176" name="Text Box 18"/>
            <p:cNvSpPr txBox="1">
              <a:spLocks noChangeArrowheads="1"/>
            </p:cNvSpPr>
            <p:nvPr/>
          </p:nvSpPr>
          <p:spPr bwMode="auto">
            <a:xfrm>
              <a:off x="4674" y="6104"/>
              <a:ext cx="1800" cy="506"/>
            </a:xfrm>
            <a:prstGeom prst="rect">
              <a:avLst/>
            </a:prstGeom>
            <a:gradFill rotWithShape="1">
              <a:gsLst>
                <a:gs pos="0">
                  <a:srgbClr val="5E7676"/>
                </a:gs>
                <a:gs pos="50000">
                  <a:srgbClr val="CCFFFF"/>
                </a:gs>
                <a:gs pos="100000">
                  <a:srgbClr val="5E767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900" b="1">
                  <a:solidFill>
                    <a:srgbClr val="000000"/>
                  </a:solidFill>
                </a:rPr>
                <a:t>mySAP SRM</a:t>
              </a:r>
              <a:endParaRPr lang="ru-RU"/>
            </a:p>
          </p:txBody>
        </p:sp>
        <p:sp>
          <p:nvSpPr>
            <p:cNvPr id="220177" name="Text Box 19"/>
            <p:cNvSpPr txBox="1">
              <a:spLocks noChangeArrowheads="1"/>
            </p:cNvSpPr>
            <p:nvPr/>
          </p:nvSpPr>
          <p:spPr bwMode="auto">
            <a:xfrm>
              <a:off x="6989" y="4707"/>
              <a:ext cx="1799" cy="505"/>
            </a:xfrm>
            <a:prstGeom prst="rect">
              <a:avLst/>
            </a:prstGeom>
            <a:gradFill rotWithShape="1">
              <a:gsLst>
                <a:gs pos="0">
                  <a:srgbClr val="5E7676"/>
                </a:gs>
                <a:gs pos="50000">
                  <a:srgbClr val="CCFFFF"/>
                </a:gs>
                <a:gs pos="100000">
                  <a:srgbClr val="5E767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900" b="1">
                  <a:solidFill>
                    <a:srgbClr val="000000"/>
                  </a:solidFill>
                </a:rPr>
                <a:t>mySAP PLM</a:t>
              </a:r>
              <a:endParaRPr lang="ru-RU"/>
            </a:p>
          </p:txBody>
        </p:sp>
        <p:sp>
          <p:nvSpPr>
            <p:cNvPr id="220178" name="Text Box 20"/>
            <p:cNvSpPr txBox="1">
              <a:spLocks noChangeArrowheads="1"/>
            </p:cNvSpPr>
            <p:nvPr/>
          </p:nvSpPr>
          <p:spPr bwMode="auto">
            <a:xfrm>
              <a:off x="2359" y="4707"/>
              <a:ext cx="1800" cy="505"/>
            </a:xfrm>
            <a:prstGeom prst="rect">
              <a:avLst/>
            </a:prstGeom>
            <a:gradFill rotWithShape="1">
              <a:gsLst>
                <a:gs pos="0">
                  <a:srgbClr val="5E7676"/>
                </a:gs>
                <a:gs pos="50000">
                  <a:srgbClr val="CCFFFF"/>
                </a:gs>
                <a:gs pos="100000">
                  <a:srgbClr val="5E767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900" b="1">
                  <a:solidFill>
                    <a:srgbClr val="000000"/>
                  </a:solidFill>
                </a:rPr>
                <a:t>mySAP SCM</a:t>
              </a:r>
              <a:endParaRPr lang="ru-RU"/>
            </a:p>
          </p:txBody>
        </p:sp>
        <p:sp>
          <p:nvSpPr>
            <p:cNvPr id="220179" name="Rectangle 21"/>
            <p:cNvSpPr>
              <a:spLocks noChangeArrowheads="1"/>
            </p:cNvSpPr>
            <p:nvPr/>
          </p:nvSpPr>
          <p:spPr bwMode="auto">
            <a:xfrm>
              <a:off x="2231" y="641"/>
              <a:ext cx="6686" cy="6353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20180" name="Text Box 22"/>
            <p:cNvSpPr txBox="1">
              <a:spLocks noChangeArrowheads="1"/>
            </p:cNvSpPr>
            <p:nvPr/>
          </p:nvSpPr>
          <p:spPr bwMode="auto">
            <a:xfrm>
              <a:off x="2231" y="133"/>
              <a:ext cx="3214" cy="50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r>
                <a:rPr lang="en-US" sz="2200" b="1" i="1">
                  <a:solidFill>
                    <a:srgbClr val="000000"/>
                  </a:solidFill>
                </a:rPr>
                <a:t>mySAP</a:t>
              </a:r>
              <a:r>
                <a:rPr lang="ru-RU" sz="2200" b="1" i="1">
                  <a:solidFill>
                    <a:srgbClr val="000000"/>
                  </a:solidFill>
                </a:rPr>
                <a:t> </a:t>
              </a:r>
              <a:r>
                <a:rPr lang="en-US" sz="2200" b="1" i="1">
                  <a:solidFill>
                    <a:srgbClr val="000000"/>
                  </a:solidFill>
                </a:rPr>
                <a:t>Business Suite</a:t>
              </a:r>
              <a:endParaRPr lang="ru-RU"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1EC46B1A-E413-4FD3-BD65-BC5A674786A7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343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211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142875"/>
            <a:ext cx="7632700" cy="758825"/>
          </a:xfrm>
        </p:spPr>
        <p:txBody>
          <a:bodyPr/>
          <a:lstStyle/>
          <a:p>
            <a:pPr eaLnBrk="1" hangingPunct="1"/>
            <a:r>
              <a:rPr lang="en-US" sz="3600" b="1" dirty="0" err="1" smtClean="0"/>
              <a:t>mySAP</a:t>
            </a:r>
            <a:r>
              <a:rPr lang="en-US" sz="3600" b="1" dirty="0" smtClean="0"/>
              <a:t> ERP</a:t>
            </a:r>
            <a:endParaRPr lang="ru-RU" sz="3600" b="1" dirty="0" smtClean="0"/>
          </a:p>
        </p:txBody>
      </p:sp>
      <p:sp>
        <p:nvSpPr>
          <p:cNvPr id="221188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250825" y="1484313"/>
            <a:ext cx="8504238" cy="5072062"/>
          </a:xfrm>
        </p:spPr>
        <p:txBody>
          <a:bodyPr/>
          <a:lstStyle/>
          <a:p>
            <a:pPr marL="381000" indent="-381000" algn="ctr">
              <a:buFont typeface="Wingdings 2" pitchFamily="18" charset="2"/>
              <a:buNone/>
            </a:pPr>
            <a:r>
              <a:rPr lang="en-US" sz="2800" b="1" dirty="0" err="1" smtClean="0">
                <a:solidFill>
                  <a:srgbClr val="FF3300"/>
                </a:solidFill>
              </a:rPr>
              <a:t>mySAP</a:t>
            </a:r>
            <a:r>
              <a:rPr lang="en-US" sz="2800" b="1" dirty="0" smtClean="0">
                <a:solidFill>
                  <a:srgbClr val="FF3300"/>
                </a:solidFill>
              </a:rPr>
              <a:t> ERP (enterprise resource planning) – </a:t>
            </a:r>
            <a:r>
              <a:rPr lang="ru-RU" sz="2800" b="1" dirty="0" smtClean="0">
                <a:solidFill>
                  <a:srgbClr val="FF3300"/>
                </a:solidFill>
              </a:rPr>
              <a:t>планирование</a:t>
            </a:r>
            <a:r>
              <a:rPr lang="en-US" sz="2800" b="1" dirty="0" smtClean="0">
                <a:solidFill>
                  <a:srgbClr val="FF3300"/>
                </a:solidFill>
              </a:rPr>
              <a:t> </a:t>
            </a:r>
            <a:r>
              <a:rPr lang="ru-RU" sz="2800" b="1" dirty="0" smtClean="0">
                <a:solidFill>
                  <a:srgbClr val="FF3300"/>
                </a:solidFill>
              </a:rPr>
              <a:t>ресурсов</a:t>
            </a:r>
            <a:r>
              <a:rPr lang="en-US" sz="2800" b="1" dirty="0" smtClean="0">
                <a:solidFill>
                  <a:srgbClr val="FF3300"/>
                </a:solidFill>
              </a:rPr>
              <a:t> </a:t>
            </a:r>
            <a:r>
              <a:rPr lang="ru-RU" sz="2800" b="1" dirty="0" smtClean="0">
                <a:solidFill>
                  <a:srgbClr val="FF3300"/>
                </a:solidFill>
              </a:rPr>
              <a:t>предприятия</a:t>
            </a:r>
            <a:endParaRPr lang="en-US" sz="2800" b="1" dirty="0" smtClean="0">
              <a:solidFill>
                <a:srgbClr val="FF3300"/>
              </a:solidFill>
            </a:endParaRPr>
          </a:p>
          <a:p>
            <a:pPr marL="381000" indent="-381000" algn="just"/>
            <a:r>
              <a:rPr lang="en-US" sz="2400" b="1" dirty="0" err="1" smtClean="0">
                <a:solidFill>
                  <a:srgbClr val="FF0000"/>
                </a:solidFill>
              </a:rPr>
              <a:t>mySAP</a:t>
            </a:r>
            <a:r>
              <a:rPr lang="en-US" sz="2400" b="1" dirty="0" smtClean="0">
                <a:solidFill>
                  <a:srgbClr val="FF0000"/>
                </a:solidFill>
              </a:rPr>
              <a:t> CRM </a:t>
            </a:r>
            <a:r>
              <a:rPr lang="en-US" sz="2400" b="1" dirty="0" smtClean="0">
                <a:solidFill>
                  <a:srgbClr val="0000FF"/>
                </a:solidFill>
              </a:rPr>
              <a:t>(customer relationship management)</a:t>
            </a:r>
            <a:r>
              <a:rPr lang="en-US" sz="2400" dirty="0" smtClean="0">
                <a:solidFill>
                  <a:srgbClr val="0000FF"/>
                </a:solidFill>
              </a:rPr>
              <a:t> – </a:t>
            </a:r>
            <a:r>
              <a:rPr lang="ru-RU" sz="2400" dirty="0" smtClean="0">
                <a:solidFill>
                  <a:srgbClr val="0000FF"/>
                </a:solidFill>
              </a:rPr>
              <a:t>управление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ru-RU" sz="2400" dirty="0" smtClean="0">
                <a:solidFill>
                  <a:srgbClr val="0000FF"/>
                </a:solidFill>
              </a:rPr>
              <a:t>связями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ru-RU" sz="2400" dirty="0" smtClean="0">
                <a:solidFill>
                  <a:srgbClr val="0000FF"/>
                </a:solidFill>
              </a:rPr>
              <a:t>с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ru-RU" sz="2400" dirty="0" smtClean="0">
                <a:solidFill>
                  <a:srgbClr val="0000FF"/>
                </a:solidFill>
              </a:rPr>
              <a:t>клиентами</a:t>
            </a:r>
            <a:r>
              <a:rPr lang="en-US" sz="2400" dirty="0" smtClean="0">
                <a:solidFill>
                  <a:srgbClr val="0000FF"/>
                </a:solidFill>
              </a:rPr>
              <a:t>;</a:t>
            </a:r>
          </a:p>
          <a:p>
            <a:pPr marL="381000" indent="-381000" algn="just"/>
            <a:r>
              <a:rPr lang="en-US" sz="2400" b="1" dirty="0" err="1" smtClean="0">
                <a:solidFill>
                  <a:srgbClr val="FF0000"/>
                </a:solidFill>
              </a:rPr>
              <a:t>mySAP</a:t>
            </a:r>
            <a:r>
              <a:rPr lang="en-US" sz="2400" b="1" dirty="0" smtClean="0">
                <a:solidFill>
                  <a:srgbClr val="FF0000"/>
                </a:solidFill>
              </a:rPr>
              <a:t> PLM</a:t>
            </a:r>
            <a:r>
              <a:rPr lang="en-US" sz="2400" b="1" dirty="0" smtClean="0">
                <a:solidFill>
                  <a:srgbClr val="0000FF"/>
                </a:solidFill>
              </a:rPr>
              <a:t> (product lifecycle management)</a:t>
            </a:r>
            <a:r>
              <a:rPr lang="en-US" sz="2400" dirty="0" smtClean="0">
                <a:solidFill>
                  <a:srgbClr val="0000FF"/>
                </a:solidFill>
              </a:rPr>
              <a:t> – </a:t>
            </a:r>
            <a:r>
              <a:rPr lang="ru-RU" sz="2400" dirty="0" smtClean="0">
                <a:solidFill>
                  <a:srgbClr val="0000FF"/>
                </a:solidFill>
              </a:rPr>
              <a:t>управление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ru-RU" sz="2400" dirty="0" smtClean="0">
                <a:solidFill>
                  <a:srgbClr val="0000FF"/>
                </a:solidFill>
              </a:rPr>
              <a:t>жизненным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ru-RU" sz="2400" dirty="0" smtClean="0">
                <a:solidFill>
                  <a:srgbClr val="0000FF"/>
                </a:solidFill>
              </a:rPr>
              <a:t>циклом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ru-RU" sz="2400" dirty="0" smtClean="0">
                <a:solidFill>
                  <a:srgbClr val="0000FF"/>
                </a:solidFill>
              </a:rPr>
              <a:t>продукта</a:t>
            </a:r>
            <a:r>
              <a:rPr lang="en-US" sz="2400" dirty="0" smtClean="0">
                <a:solidFill>
                  <a:srgbClr val="0000FF"/>
                </a:solidFill>
              </a:rPr>
              <a:t>;</a:t>
            </a:r>
          </a:p>
          <a:p>
            <a:pPr marL="381000" indent="-381000" algn="just"/>
            <a:r>
              <a:rPr lang="en-US" sz="2400" b="1" dirty="0" err="1" smtClean="0">
                <a:solidFill>
                  <a:srgbClr val="FF0000"/>
                </a:solidFill>
              </a:rPr>
              <a:t>mySAP</a:t>
            </a:r>
            <a:r>
              <a:rPr lang="en-US" sz="2400" b="1" dirty="0" smtClean="0">
                <a:solidFill>
                  <a:srgbClr val="FF0000"/>
                </a:solidFill>
              </a:rPr>
              <a:t> SRM </a:t>
            </a:r>
            <a:r>
              <a:rPr lang="en-US" sz="2400" b="1" dirty="0" smtClean="0">
                <a:solidFill>
                  <a:srgbClr val="0000FF"/>
                </a:solidFill>
              </a:rPr>
              <a:t>(supplier relationship management)</a:t>
            </a:r>
            <a:r>
              <a:rPr lang="en-US" sz="2400" dirty="0" smtClean="0">
                <a:solidFill>
                  <a:srgbClr val="0000FF"/>
                </a:solidFill>
              </a:rPr>
              <a:t> – </a:t>
            </a:r>
            <a:r>
              <a:rPr lang="ru-RU" sz="2400" dirty="0" smtClean="0">
                <a:solidFill>
                  <a:srgbClr val="0000FF"/>
                </a:solidFill>
              </a:rPr>
              <a:t>управление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ru-RU" sz="2400" dirty="0" smtClean="0">
                <a:solidFill>
                  <a:srgbClr val="0000FF"/>
                </a:solidFill>
              </a:rPr>
              <a:t>отношениями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ru-RU" sz="2400" dirty="0" smtClean="0">
                <a:solidFill>
                  <a:srgbClr val="0000FF"/>
                </a:solidFill>
              </a:rPr>
              <a:t>с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ru-RU" sz="2400" dirty="0" smtClean="0">
                <a:solidFill>
                  <a:srgbClr val="0000FF"/>
                </a:solidFill>
              </a:rPr>
              <a:t>поставщиками</a:t>
            </a:r>
            <a:r>
              <a:rPr lang="en-US" sz="2400" dirty="0" smtClean="0">
                <a:solidFill>
                  <a:srgbClr val="0000FF"/>
                </a:solidFill>
              </a:rPr>
              <a:t>;</a:t>
            </a:r>
          </a:p>
          <a:p>
            <a:pPr marL="381000" indent="-381000" algn="just"/>
            <a:r>
              <a:rPr lang="en-US" sz="2400" b="1" dirty="0" err="1" smtClean="0">
                <a:solidFill>
                  <a:srgbClr val="FF0000"/>
                </a:solidFill>
              </a:rPr>
              <a:t>mySAP</a:t>
            </a:r>
            <a:r>
              <a:rPr lang="en-US" sz="2400" b="1" dirty="0" smtClean="0">
                <a:solidFill>
                  <a:srgbClr val="FF0000"/>
                </a:solidFill>
              </a:rPr>
              <a:t> SCM </a:t>
            </a:r>
            <a:r>
              <a:rPr lang="en-US" sz="2400" b="1" dirty="0" smtClean="0">
                <a:solidFill>
                  <a:srgbClr val="0000FF"/>
                </a:solidFill>
              </a:rPr>
              <a:t>(supply chain management)</a:t>
            </a:r>
            <a:r>
              <a:rPr lang="en-US" sz="2400" dirty="0" smtClean="0">
                <a:solidFill>
                  <a:srgbClr val="0000FF"/>
                </a:solidFill>
              </a:rPr>
              <a:t> – </a:t>
            </a:r>
            <a:r>
              <a:rPr lang="ru-RU" sz="2400" dirty="0" smtClean="0">
                <a:solidFill>
                  <a:srgbClr val="0000FF"/>
                </a:solidFill>
              </a:rPr>
              <a:t>управление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ru-RU" sz="2400" dirty="0" err="1" smtClean="0">
                <a:solidFill>
                  <a:srgbClr val="0000FF"/>
                </a:solidFill>
              </a:rPr>
              <a:t>логистической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ru-RU" sz="2400" dirty="0" smtClean="0">
                <a:solidFill>
                  <a:srgbClr val="0000FF"/>
                </a:solidFill>
              </a:rPr>
              <a:t>цепочкой</a:t>
            </a:r>
            <a:r>
              <a:rPr lang="en-US" sz="2400" dirty="0" smtClean="0">
                <a:solidFill>
                  <a:srgbClr val="0000FF"/>
                </a:solidFill>
              </a:rPr>
              <a:t>.</a:t>
            </a:r>
            <a:r>
              <a:rPr lang="ru-RU" sz="2400" dirty="0" smtClean="0">
                <a:solidFill>
                  <a:srgbClr val="0000FF"/>
                </a:solidFill>
              </a:rPr>
              <a:t>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DB3B819F-810D-40F3-8E32-3B8634C847D3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344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222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0"/>
            <a:ext cx="7632700" cy="758825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SAP PLM</a:t>
            </a:r>
            <a:r>
              <a:rPr lang="ru-RU" sz="2800" b="1" dirty="0" smtClean="0"/>
              <a:t> – решение</a:t>
            </a:r>
            <a:r>
              <a:rPr lang="ru-RU" sz="2800" dirty="0" smtClean="0"/>
              <a:t> </a:t>
            </a:r>
            <a:br>
              <a:rPr lang="ru-RU" sz="2800" dirty="0" smtClean="0"/>
            </a:br>
            <a:r>
              <a:rPr lang="ru-RU" sz="2800" b="1" i="1" dirty="0" smtClean="0"/>
              <a:t>Организационные уровни</a:t>
            </a:r>
            <a:r>
              <a:rPr lang="ru-RU" sz="2800" dirty="0" smtClean="0"/>
              <a:t> </a:t>
            </a:r>
          </a:p>
        </p:txBody>
      </p:sp>
      <p:sp>
        <p:nvSpPr>
          <p:cNvPr id="222212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228600" y="1447800"/>
            <a:ext cx="8504238" cy="5072062"/>
          </a:xfrm>
        </p:spPr>
        <p:txBody>
          <a:bodyPr/>
          <a:lstStyle/>
          <a:p>
            <a:pPr marL="381000" indent="-381000" algn="just"/>
            <a:r>
              <a:rPr lang="ru-RU" sz="2400" b="1" i="1" dirty="0" smtClean="0">
                <a:solidFill>
                  <a:srgbClr val="0000FF"/>
                </a:solidFill>
              </a:rPr>
              <a:t>Организационные уровни.</a:t>
            </a:r>
            <a:r>
              <a:rPr lang="ru-RU" sz="2000" dirty="0" smtClean="0"/>
              <a:t> В приложениях </a:t>
            </a:r>
            <a:r>
              <a:rPr lang="en-US" sz="2000" dirty="0" smtClean="0"/>
              <a:t>SAP </a:t>
            </a:r>
            <a:r>
              <a:rPr lang="ru-RU" sz="2000" i="1" dirty="0" smtClean="0">
                <a:solidFill>
                  <a:srgbClr val="FF3300"/>
                </a:solidFill>
              </a:rPr>
              <a:t>организационные единицы</a:t>
            </a:r>
            <a:r>
              <a:rPr lang="ru-RU" sz="2000" i="1" dirty="0" smtClean="0"/>
              <a:t> </a:t>
            </a:r>
            <a:r>
              <a:rPr lang="ru-RU" sz="2000" dirty="0" smtClean="0"/>
              <a:t>отражают структуру предприятия. Организационными элементами являются самостоятельные объекты (заводы, склады, пункты продаж, места возникновения прибыли). </a:t>
            </a:r>
            <a:r>
              <a:rPr lang="ru-RU" sz="2000" b="1" i="1" dirty="0" smtClean="0">
                <a:solidFill>
                  <a:srgbClr val="FF0000"/>
                </a:solidFill>
              </a:rPr>
              <a:t>Мандант (</a:t>
            </a:r>
            <a:r>
              <a:rPr lang="en-US" sz="2000" b="1" i="1" dirty="0" smtClean="0">
                <a:solidFill>
                  <a:srgbClr val="FF0000"/>
                </a:solidFill>
              </a:rPr>
              <a:t>client</a:t>
            </a:r>
            <a:r>
              <a:rPr lang="ru-RU" sz="2000" b="1" i="1" dirty="0" smtClean="0">
                <a:solidFill>
                  <a:srgbClr val="FF0000"/>
                </a:solidFill>
              </a:rPr>
              <a:t>)</a:t>
            </a:r>
            <a:r>
              <a:rPr lang="ru-RU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smtClean="0"/>
              <a:t>– виртуальное предприятие (группа предприятий), которое представляет собой единицу верхнего уровня иерархии всех организационных элементов. В баланс данного предприятия включается центральный организационный элемент финансовой отчетности – </a:t>
            </a:r>
            <a:r>
              <a:rPr lang="ru-RU" sz="2000" b="1" i="1" dirty="0" smtClean="0">
                <a:solidFill>
                  <a:srgbClr val="FF0000"/>
                </a:solidFill>
              </a:rPr>
              <a:t>балансовая единица (</a:t>
            </a:r>
            <a:r>
              <a:rPr lang="en-US" sz="2000" b="1" i="1" dirty="0" smtClean="0">
                <a:solidFill>
                  <a:srgbClr val="FF0000"/>
                </a:solidFill>
              </a:rPr>
              <a:t>company code</a:t>
            </a:r>
            <a:r>
              <a:rPr lang="ru-RU" sz="2000" b="1" i="1" dirty="0" smtClean="0">
                <a:solidFill>
                  <a:srgbClr val="FF0000"/>
                </a:solidFill>
              </a:rPr>
              <a:t>)</a:t>
            </a:r>
            <a:r>
              <a:rPr lang="ru-RU" sz="2000" b="1" dirty="0" smtClean="0">
                <a:solidFill>
                  <a:srgbClr val="FF0000"/>
                </a:solidFill>
              </a:rPr>
              <a:t>.</a:t>
            </a:r>
            <a:r>
              <a:rPr lang="ru-RU" sz="2000" dirty="0" smtClean="0">
                <a:solidFill>
                  <a:srgbClr val="FF0000"/>
                </a:solidFill>
              </a:rPr>
              <a:t> </a:t>
            </a:r>
            <a:r>
              <a:rPr lang="ru-RU" sz="2000" dirty="0" smtClean="0"/>
              <a:t>В рамках виртуального предприятия балансовых единиц может быть несколько, каждая из которых будет отображать конкретное </a:t>
            </a:r>
            <a:r>
              <a:rPr lang="ru-RU" sz="2000" dirty="0" smtClean="0">
                <a:solidFill>
                  <a:srgbClr val="FF0000"/>
                </a:solidFill>
              </a:rPr>
              <a:t>предприятие (</a:t>
            </a:r>
            <a:r>
              <a:rPr lang="en-US" sz="2000" dirty="0" smtClean="0">
                <a:solidFill>
                  <a:srgbClr val="FF0000"/>
                </a:solidFill>
              </a:rPr>
              <a:t>enterprise</a:t>
            </a:r>
            <a:r>
              <a:rPr lang="ru-RU" sz="2000" dirty="0" smtClean="0">
                <a:solidFill>
                  <a:srgbClr val="FF0000"/>
                </a:solidFill>
              </a:rPr>
              <a:t>), компанию (</a:t>
            </a:r>
            <a:r>
              <a:rPr lang="en-US" sz="2000" dirty="0" smtClean="0">
                <a:solidFill>
                  <a:srgbClr val="FF0000"/>
                </a:solidFill>
              </a:rPr>
              <a:t>company</a:t>
            </a:r>
            <a:r>
              <a:rPr lang="ru-RU" sz="2000" dirty="0" smtClean="0">
                <a:solidFill>
                  <a:srgbClr val="FF0000"/>
                </a:solidFill>
              </a:rPr>
              <a:t>) и дочернюю компанию (</a:t>
            </a:r>
            <a:r>
              <a:rPr lang="en-US" sz="2000" dirty="0" smtClean="0">
                <a:solidFill>
                  <a:srgbClr val="FF0000"/>
                </a:solidFill>
              </a:rPr>
              <a:t>subsidiary</a:t>
            </a:r>
            <a:r>
              <a:rPr lang="ru-RU" sz="2000" dirty="0" smtClean="0">
                <a:solidFill>
                  <a:srgbClr val="FF0000"/>
                </a:solidFill>
              </a:rPr>
              <a:t>).</a:t>
            </a:r>
            <a:r>
              <a:rPr lang="ru-RU" sz="2000" dirty="0" smtClean="0"/>
              <a:t> Для планирования </a:t>
            </a:r>
            <a:r>
              <a:rPr lang="ru-RU" sz="2000" dirty="0" smtClean="0">
                <a:solidFill>
                  <a:srgbClr val="FF0000"/>
                </a:solidFill>
              </a:rPr>
              <a:t>производства (</a:t>
            </a:r>
            <a:r>
              <a:rPr lang="en-US" sz="2000" dirty="0" smtClean="0">
                <a:solidFill>
                  <a:srgbClr val="FF0000"/>
                </a:solidFill>
              </a:rPr>
              <a:t>factory</a:t>
            </a:r>
            <a:r>
              <a:rPr lang="ru-RU" sz="2000" dirty="0" smtClean="0">
                <a:solidFill>
                  <a:srgbClr val="FF0000"/>
                </a:solidFill>
              </a:rPr>
              <a:t>) </a:t>
            </a:r>
            <a:r>
              <a:rPr lang="ru-RU" sz="2000" dirty="0" smtClean="0"/>
              <a:t>центральной организационной единицей логистики является </a:t>
            </a:r>
            <a:r>
              <a:rPr lang="ru-RU" sz="2000" i="1" dirty="0" smtClean="0">
                <a:solidFill>
                  <a:srgbClr val="FF0000"/>
                </a:solidFill>
              </a:rPr>
              <a:t>завод (</a:t>
            </a:r>
            <a:r>
              <a:rPr lang="en-US" sz="2000" i="1" dirty="0" smtClean="0">
                <a:solidFill>
                  <a:srgbClr val="FF0000"/>
                </a:solidFill>
              </a:rPr>
              <a:t>plant</a:t>
            </a:r>
            <a:r>
              <a:rPr lang="ru-RU" sz="2000" i="1" dirty="0" smtClean="0">
                <a:solidFill>
                  <a:srgbClr val="FF0000"/>
                </a:solidFill>
              </a:rPr>
              <a:t>)</a:t>
            </a:r>
            <a:r>
              <a:rPr lang="ru-RU" sz="2000" dirty="0" smtClean="0">
                <a:solidFill>
                  <a:srgbClr val="FF0000"/>
                </a:solidFill>
              </a:rPr>
              <a:t>.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1288E1AA-DDFD-45CC-A4A5-BA755CE57708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345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232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632700" cy="758825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SAP PLM</a:t>
            </a:r>
            <a:r>
              <a:rPr lang="ru-RU" sz="2800" b="1" dirty="0" smtClean="0"/>
              <a:t> – решение</a:t>
            </a:r>
            <a:r>
              <a:rPr lang="ru-RU" sz="2800" dirty="0" smtClean="0"/>
              <a:t> </a:t>
            </a:r>
            <a:br>
              <a:rPr lang="ru-RU" sz="2800" dirty="0" smtClean="0"/>
            </a:br>
            <a:r>
              <a:rPr lang="ru-RU" sz="2800" b="1" i="1" dirty="0" smtClean="0"/>
              <a:t>Организационные уровни</a:t>
            </a:r>
            <a:r>
              <a:rPr lang="ru-RU" sz="2900" dirty="0" smtClean="0"/>
              <a:t> </a:t>
            </a:r>
          </a:p>
        </p:txBody>
      </p:sp>
      <p:sp>
        <p:nvSpPr>
          <p:cNvPr id="223236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228600" y="1066800"/>
            <a:ext cx="8504238" cy="5072062"/>
          </a:xfrm>
        </p:spPr>
        <p:txBody>
          <a:bodyPr/>
          <a:lstStyle/>
          <a:p>
            <a:pPr marL="381000" indent="-381000" algn="just"/>
            <a:r>
              <a:rPr lang="ru-RU" sz="2400" b="1" dirty="0" smtClean="0"/>
              <a:t>Одна </a:t>
            </a:r>
            <a:r>
              <a:rPr lang="ru-RU" sz="2400" b="1" dirty="0" smtClean="0">
                <a:solidFill>
                  <a:srgbClr val="FF0000"/>
                </a:solidFill>
              </a:rPr>
              <a:t>балансовая единица (</a:t>
            </a:r>
            <a:r>
              <a:rPr lang="en-US" sz="2400" b="1" dirty="0" smtClean="0">
                <a:solidFill>
                  <a:srgbClr val="FF0000"/>
                </a:solidFill>
              </a:rPr>
              <a:t>company code</a:t>
            </a:r>
            <a:r>
              <a:rPr lang="ru-RU" sz="2400" b="1" dirty="0" smtClean="0">
                <a:solidFill>
                  <a:srgbClr val="FF0000"/>
                </a:solidFill>
              </a:rPr>
              <a:t>)</a:t>
            </a:r>
            <a:r>
              <a:rPr lang="ru-RU" sz="2400" dirty="0" smtClean="0"/>
              <a:t> </a:t>
            </a:r>
            <a:r>
              <a:rPr lang="ru-RU" sz="2400" b="1" dirty="0" smtClean="0"/>
              <a:t>может иметь в подчинении несколько заводов, присваиваемых ей в настройке.</a:t>
            </a:r>
            <a:r>
              <a:rPr lang="ru-RU" sz="2400" dirty="0" smtClean="0"/>
              <a:t> Условиями продаж клиенту управляет элемент – </a:t>
            </a:r>
            <a:r>
              <a:rPr lang="ru-RU" sz="2400" i="1" dirty="0" smtClean="0">
                <a:solidFill>
                  <a:srgbClr val="FF0000"/>
                </a:solidFill>
              </a:rPr>
              <a:t>сбытовая организация (</a:t>
            </a:r>
            <a:r>
              <a:rPr lang="en-US" sz="2400" i="1" dirty="0" smtClean="0">
                <a:solidFill>
                  <a:srgbClr val="FF0000"/>
                </a:solidFill>
              </a:rPr>
              <a:t>sales organization</a:t>
            </a:r>
            <a:r>
              <a:rPr lang="ru-RU" sz="2400" i="1" dirty="0" smtClean="0">
                <a:solidFill>
                  <a:srgbClr val="FF0000"/>
                </a:solidFill>
              </a:rPr>
              <a:t>)</a:t>
            </a:r>
            <a:r>
              <a:rPr lang="ru-RU" sz="2400" dirty="0" smtClean="0">
                <a:solidFill>
                  <a:srgbClr val="0000FF"/>
                </a:solidFill>
              </a:rPr>
              <a:t>,</a:t>
            </a:r>
            <a:r>
              <a:rPr lang="ru-RU" sz="2400" dirty="0" smtClean="0"/>
              <a:t> имеющая нижним уровнем своей иерархии для представления линеек товаров </a:t>
            </a:r>
            <a:r>
              <a:rPr lang="ru-RU" sz="2400" dirty="0" smtClean="0">
                <a:solidFill>
                  <a:srgbClr val="FF0000"/>
                </a:solidFill>
              </a:rPr>
              <a:t>отделы (</a:t>
            </a:r>
            <a:r>
              <a:rPr lang="en-US" sz="2400" dirty="0" smtClean="0">
                <a:solidFill>
                  <a:srgbClr val="FF0000"/>
                </a:solidFill>
              </a:rPr>
              <a:t>departments</a:t>
            </a:r>
            <a:r>
              <a:rPr lang="ru-RU" sz="2400" dirty="0" smtClean="0">
                <a:solidFill>
                  <a:srgbClr val="FF0000"/>
                </a:solidFill>
              </a:rPr>
              <a:t>)</a:t>
            </a:r>
            <a:r>
              <a:rPr lang="ru-RU" sz="2400" dirty="0" smtClean="0">
                <a:solidFill>
                  <a:srgbClr val="0000FF"/>
                </a:solidFill>
              </a:rPr>
              <a:t>,</a:t>
            </a:r>
            <a:r>
              <a:rPr lang="ru-RU" sz="2400" dirty="0" smtClean="0"/>
              <a:t> </a:t>
            </a:r>
            <a:r>
              <a:rPr lang="ru-RU" sz="2400" dirty="0" smtClean="0">
                <a:solidFill>
                  <a:srgbClr val="FF0000"/>
                </a:solidFill>
              </a:rPr>
              <a:t>сектора (</a:t>
            </a:r>
            <a:r>
              <a:rPr lang="en-US" sz="2400" dirty="0" smtClean="0">
                <a:solidFill>
                  <a:srgbClr val="FF0000"/>
                </a:solidFill>
              </a:rPr>
              <a:t>divisions</a:t>
            </a:r>
            <a:r>
              <a:rPr lang="ru-RU" sz="2400" dirty="0" smtClean="0">
                <a:solidFill>
                  <a:srgbClr val="FF0000"/>
                </a:solidFill>
              </a:rPr>
              <a:t>)</a:t>
            </a:r>
            <a:r>
              <a:rPr lang="ru-RU" sz="2400" dirty="0" smtClean="0">
                <a:solidFill>
                  <a:srgbClr val="0000FF"/>
                </a:solidFill>
              </a:rPr>
              <a:t>,</a:t>
            </a:r>
            <a:r>
              <a:rPr lang="ru-RU" sz="2400" dirty="0" smtClean="0"/>
              <a:t> </a:t>
            </a:r>
            <a:r>
              <a:rPr lang="ru-RU" sz="2400" dirty="0" smtClean="0">
                <a:solidFill>
                  <a:srgbClr val="FF0000"/>
                </a:solidFill>
              </a:rPr>
              <a:t>бизнес сферы (</a:t>
            </a:r>
            <a:r>
              <a:rPr lang="en-US" sz="2400" dirty="0" smtClean="0">
                <a:solidFill>
                  <a:srgbClr val="FF0000"/>
                </a:solidFill>
              </a:rPr>
              <a:t>business areas</a:t>
            </a:r>
            <a:r>
              <a:rPr lang="ru-RU" sz="2400" dirty="0" smtClean="0">
                <a:solidFill>
                  <a:srgbClr val="FF0000"/>
                </a:solidFill>
              </a:rPr>
              <a:t>)</a:t>
            </a:r>
            <a:r>
              <a:rPr lang="ru-RU" sz="2400" dirty="0" smtClean="0"/>
              <a:t> объединенные организационным элементом – </a:t>
            </a:r>
            <a:r>
              <a:rPr lang="ru-RU" sz="2400" i="1" dirty="0" smtClean="0">
                <a:solidFill>
                  <a:srgbClr val="FF0000"/>
                </a:solidFill>
              </a:rPr>
              <a:t>сектор (</a:t>
            </a:r>
            <a:r>
              <a:rPr lang="en-US" sz="2400" i="1" dirty="0" smtClean="0">
                <a:solidFill>
                  <a:srgbClr val="FF0000"/>
                </a:solidFill>
              </a:rPr>
              <a:t>division</a:t>
            </a:r>
            <a:r>
              <a:rPr lang="ru-RU" sz="2400" i="1" dirty="0" smtClean="0">
                <a:solidFill>
                  <a:srgbClr val="FF0000"/>
                </a:solidFill>
              </a:rPr>
              <a:t>)</a:t>
            </a:r>
            <a:r>
              <a:rPr lang="ru-RU" sz="2400" dirty="0" smtClean="0">
                <a:solidFill>
                  <a:srgbClr val="0000FF"/>
                </a:solidFill>
              </a:rPr>
              <a:t>.</a:t>
            </a:r>
            <a:r>
              <a:rPr lang="ru-RU" sz="2400" dirty="0" smtClean="0"/>
              <a:t> При описании возможных многочисленных </a:t>
            </a:r>
            <a:r>
              <a:rPr lang="ru-RU" sz="2400" dirty="0" smtClean="0">
                <a:solidFill>
                  <a:srgbClr val="FF0000"/>
                </a:solidFill>
              </a:rPr>
              <a:t>складов (</a:t>
            </a:r>
            <a:r>
              <a:rPr lang="en-US" sz="2400" dirty="0" smtClean="0">
                <a:solidFill>
                  <a:srgbClr val="FF0000"/>
                </a:solidFill>
              </a:rPr>
              <a:t>warehouses</a:t>
            </a:r>
            <a:r>
              <a:rPr lang="ru-RU" sz="2400" dirty="0" smtClean="0">
                <a:solidFill>
                  <a:srgbClr val="FF0000"/>
                </a:solidFill>
              </a:rPr>
              <a:t>) </a:t>
            </a:r>
            <a:r>
              <a:rPr lang="ru-RU" sz="2400" dirty="0" smtClean="0"/>
              <a:t>используется элемент – </a:t>
            </a:r>
            <a:r>
              <a:rPr lang="ru-RU" sz="2400" i="1" dirty="0" smtClean="0">
                <a:solidFill>
                  <a:srgbClr val="FF0000"/>
                </a:solidFill>
              </a:rPr>
              <a:t>склады (</a:t>
            </a:r>
            <a:r>
              <a:rPr lang="en-US" sz="2400" i="1" dirty="0" smtClean="0">
                <a:solidFill>
                  <a:srgbClr val="FF0000"/>
                </a:solidFill>
              </a:rPr>
              <a:t>storage locations</a:t>
            </a:r>
            <a:r>
              <a:rPr lang="ru-RU" sz="2400" i="1" dirty="0" smtClean="0">
                <a:solidFill>
                  <a:srgbClr val="FF0000"/>
                </a:solidFill>
              </a:rPr>
              <a:t>)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r>
              <a:rPr lang="ru-RU" sz="2400" dirty="0" smtClean="0"/>
              <a:t>(таблица). Все организационные единицы присваиваются одному или нескольким приложениям системы.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F12730DD-4313-4F73-851B-7DA465619968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346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242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632700" cy="758825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SAP PLM</a:t>
            </a:r>
            <a:r>
              <a:rPr lang="ru-RU" sz="2800" b="1" dirty="0" smtClean="0"/>
              <a:t> – решение</a:t>
            </a:r>
            <a:r>
              <a:rPr lang="ru-RU" sz="2800" dirty="0" smtClean="0"/>
              <a:t> </a:t>
            </a:r>
            <a:br>
              <a:rPr lang="ru-RU" sz="2800" dirty="0" smtClean="0"/>
            </a:br>
            <a:r>
              <a:rPr lang="ru-RU" sz="2800" b="1" i="1" dirty="0" smtClean="0"/>
              <a:t>Организационные уровни</a:t>
            </a:r>
            <a:r>
              <a:rPr lang="ru-RU" sz="2900" dirty="0" smtClean="0"/>
              <a:t> </a:t>
            </a:r>
          </a:p>
        </p:txBody>
      </p:sp>
      <p:graphicFrame>
        <p:nvGraphicFramePr>
          <p:cNvPr id="237658" name="Group 90"/>
          <p:cNvGraphicFramePr>
            <a:graphicFrameLocks noGrp="1"/>
          </p:cNvGraphicFramePr>
          <p:nvPr/>
        </p:nvGraphicFramePr>
        <p:xfrm>
          <a:off x="250825" y="1484313"/>
          <a:ext cx="8713788" cy="4681539"/>
        </p:xfrm>
        <a:graphic>
          <a:graphicData uri="http://schemas.openxmlformats.org/drawingml/2006/table">
            <a:tbl>
              <a:tblPr/>
              <a:tblGrid>
                <a:gridCol w="4357688"/>
                <a:gridCol w="4356100"/>
              </a:tblGrid>
              <a:tr h="4746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Организационные уровни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Терминология </a:t>
                      </a: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SAP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Предприятие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enterprise)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Мандант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client)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Компания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company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),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дочерняя компания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subsidiary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Балансовая единица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(company code)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Производство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factory)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Завод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plant)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43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Сбытовая организация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sales organization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Сбытовая организация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sales organization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525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Отделы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(departments),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сектора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(divisions),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бизнес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сферы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(business areas)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Сектор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division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46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Склады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warehouses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Склады 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storage locations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B4FC3937-9191-43C5-A3B4-5C678249F673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347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334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632700" cy="758825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SAP PLM</a:t>
            </a:r>
            <a:r>
              <a:rPr lang="ru-RU" sz="2800" b="1" dirty="0" smtClean="0"/>
              <a:t> – решение</a:t>
            </a:r>
            <a:r>
              <a:rPr lang="ru-RU" sz="2800" dirty="0" smtClean="0"/>
              <a:t> </a:t>
            </a:r>
            <a:br>
              <a:rPr lang="ru-RU" sz="2800" dirty="0" smtClean="0"/>
            </a:br>
            <a:r>
              <a:rPr lang="ru-RU" sz="2800" b="1" i="1" dirty="0" smtClean="0"/>
              <a:t>Основные данные</a:t>
            </a:r>
            <a:r>
              <a:rPr lang="ru-RU" sz="2900" dirty="0" smtClean="0"/>
              <a:t> </a:t>
            </a:r>
          </a:p>
        </p:txBody>
      </p:sp>
      <p:sp>
        <p:nvSpPr>
          <p:cNvPr id="233476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152400" y="1066800"/>
            <a:ext cx="8504237" cy="4464050"/>
          </a:xfrm>
        </p:spPr>
        <p:txBody>
          <a:bodyPr/>
          <a:lstStyle/>
          <a:p>
            <a:pPr marL="381000" indent="-381000" algn="just"/>
            <a:r>
              <a:rPr lang="ru-RU" sz="2200" i="1" dirty="0" smtClean="0">
                <a:solidFill>
                  <a:srgbClr val="FF3300"/>
                </a:solidFill>
              </a:rPr>
              <a:t>Принципы анализа и составления отчетов.</a:t>
            </a:r>
            <a:r>
              <a:rPr lang="ru-RU" sz="2200" dirty="0" smtClean="0"/>
              <a:t> При выполнении приложениями транзакций обрабатываемые данные обновляются в </a:t>
            </a:r>
            <a:r>
              <a:rPr lang="ru-RU" sz="2200" i="1" dirty="0" smtClean="0">
                <a:solidFill>
                  <a:srgbClr val="FF0000"/>
                </a:solidFill>
              </a:rPr>
              <a:t>информационной системе логистики (ИСЛ)(</a:t>
            </a:r>
            <a:r>
              <a:rPr lang="en-US" sz="2200" i="1" dirty="0" smtClean="0">
                <a:solidFill>
                  <a:srgbClr val="FF0000"/>
                </a:solidFill>
              </a:rPr>
              <a:t>Logistic information system</a:t>
            </a:r>
            <a:r>
              <a:rPr lang="ru-RU" sz="2200" i="1" dirty="0" smtClean="0">
                <a:solidFill>
                  <a:srgbClr val="FF0000"/>
                </a:solidFill>
              </a:rPr>
              <a:t> (</a:t>
            </a:r>
            <a:r>
              <a:rPr lang="en-US" sz="2200" i="1" dirty="0" smtClean="0">
                <a:solidFill>
                  <a:srgbClr val="FF0000"/>
                </a:solidFill>
              </a:rPr>
              <a:t>LIS</a:t>
            </a:r>
            <a:r>
              <a:rPr lang="ru-RU" sz="2200" i="1" dirty="0" smtClean="0">
                <a:solidFill>
                  <a:srgbClr val="FF0000"/>
                </a:solidFill>
              </a:rPr>
              <a:t>))</a:t>
            </a:r>
            <a:r>
              <a:rPr lang="ru-RU" sz="2200" dirty="0" smtClean="0">
                <a:solidFill>
                  <a:srgbClr val="0000FF"/>
                </a:solidFill>
              </a:rPr>
              <a:t>. </a:t>
            </a:r>
            <a:r>
              <a:rPr lang="ru-RU" sz="2200" dirty="0" smtClean="0"/>
              <a:t>Данная система отвечает за агрегирование и сохранение информации, анализируемой потом в </a:t>
            </a:r>
            <a:r>
              <a:rPr lang="ru-RU" sz="2200" i="1" dirty="0" smtClean="0">
                <a:solidFill>
                  <a:srgbClr val="FF0000"/>
                </a:solidFill>
              </a:rPr>
              <a:t>информационной системе сбыта (ИСС) (</a:t>
            </a:r>
            <a:r>
              <a:rPr lang="en-US" sz="2200" i="1" dirty="0" smtClean="0">
                <a:solidFill>
                  <a:srgbClr val="FF0000"/>
                </a:solidFill>
              </a:rPr>
              <a:t>Sales information system</a:t>
            </a:r>
            <a:r>
              <a:rPr lang="ru-RU" sz="2200" i="1" dirty="0" smtClean="0">
                <a:solidFill>
                  <a:srgbClr val="FF0000"/>
                </a:solidFill>
              </a:rPr>
              <a:t> (</a:t>
            </a:r>
            <a:r>
              <a:rPr lang="en-US" sz="2200" i="1" dirty="0" smtClean="0">
                <a:solidFill>
                  <a:srgbClr val="FF0000"/>
                </a:solidFill>
              </a:rPr>
              <a:t>SIS</a:t>
            </a:r>
            <a:r>
              <a:rPr lang="ru-RU" sz="2200" i="1" dirty="0" smtClean="0">
                <a:solidFill>
                  <a:srgbClr val="FF0000"/>
                </a:solidFill>
              </a:rPr>
              <a:t>))</a:t>
            </a:r>
            <a:r>
              <a:rPr lang="ru-RU" sz="2200" dirty="0" smtClean="0">
                <a:solidFill>
                  <a:srgbClr val="FF0000"/>
                </a:solidFill>
              </a:rPr>
              <a:t>.</a:t>
            </a:r>
            <a:r>
              <a:rPr lang="ru-RU" sz="2200" dirty="0" smtClean="0">
                <a:solidFill>
                  <a:srgbClr val="0000FF"/>
                </a:solidFill>
              </a:rPr>
              <a:t> </a:t>
            </a:r>
            <a:r>
              <a:rPr lang="ru-RU" sz="2200" dirty="0" smtClean="0"/>
              <a:t>Использование агрегированных данных позволяет сократить время реакции системы и повысить качество генерируемых отчетов.</a:t>
            </a:r>
          </a:p>
          <a:p>
            <a:pPr marL="381000" indent="-381000" algn="just"/>
            <a:r>
              <a:rPr lang="ru-RU" sz="2200" dirty="0" smtClean="0"/>
              <a:t>Анализ данных из оперативных и бизнес- приложений, а также внешних источников </a:t>
            </a:r>
            <a:r>
              <a:rPr lang="en-US" sz="2200" dirty="0" smtClean="0"/>
              <a:t>SAP</a:t>
            </a:r>
            <a:r>
              <a:rPr lang="ru-RU" sz="2200" dirty="0" smtClean="0"/>
              <a:t>- систем проводит </a:t>
            </a:r>
            <a:r>
              <a:rPr lang="en-US" sz="2200" dirty="0" smtClean="0">
                <a:solidFill>
                  <a:srgbClr val="FF0000"/>
                </a:solidFill>
              </a:rPr>
              <a:t>SAP BW</a:t>
            </a:r>
            <a:r>
              <a:rPr lang="ru-RU" sz="2200" dirty="0" smtClean="0"/>
              <a:t>. Процессы сбора данных контролируют </a:t>
            </a:r>
            <a:r>
              <a:rPr lang="ru-RU" sz="2200" i="1" dirty="0" smtClean="0">
                <a:solidFill>
                  <a:srgbClr val="FF0000"/>
                </a:solidFill>
              </a:rPr>
              <a:t>инструментальные средства администратора (</a:t>
            </a:r>
            <a:r>
              <a:rPr lang="ru-RU" sz="2200" i="1" dirty="0" err="1" smtClean="0">
                <a:solidFill>
                  <a:srgbClr val="FF0000"/>
                </a:solidFill>
              </a:rPr>
              <a:t>ИСАдм</a:t>
            </a:r>
            <a:r>
              <a:rPr lang="ru-RU" sz="2200" i="1" dirty="0" smtClean="0">
                <a:solidFill>
                  <a:srgbClr val="FF0000"/>
                </a:solidFill>
              </a:rPr>
              <a:t>) (</a:t>
            </a:r>
            <a:r>
              <a:rPr lang="en-US" sz="2200" i="1" dirty="0" smtClean="0">
                <a:solidFill>
                  <a:srgbClr val="FF0000"/>
                </a:solidFill>
              </a:rPr>
              <a:t>Administrator workbench</a:t>
            </a:r>
            <a:r>
              <a:rPr lang="ru-RU" sz="2200" i="1" dirty="0" smtClean="0">
                <a:solidFill>
                  <a:srgbClr val="FF0000"/>
                </a:solidFill>
              </a:rPr>
              <a:t> (</a:t>
            </a:r>
            <a:r>
              <a:rPr lang="en-US" sz="2200" i="1" dirty="0" smtClean="0">
                <a:solidFill>
                  <a:srgbClr val="FF0000"/>
                </a:solidFill>
              </a:rPr>
              <a:t>AWB</a:t>
            </a:r>
            <a:r>
              <a:rPr lang="ru-RU" sz="2200" i="1" dirty="0" smtClean="0">
                <a:solidFill>
                  <a:srgbClr val="FF0000"/>
                </a:solidFill>
              </a:rPr>
              <a:t>)).</a:t>
            </a:r>
            <a:endParaRPr lang="ru-RU" sz="22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F61DA1A5-C8C8-4C72-B6C9-75F5458ED2F4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348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344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632700" cy="758825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SAP PLM</a:t>
            </a:r>
            <a:r>
              <a:rPr lang="ru-RU" sz="2800" b="1" dirty="0" smtClean="0"/>
              <a:t> – решение</a:t>
            </a:r>
            <a:r>
              <a:rPr lang="ru-RU" sz="2800" dirty="0" smtClean="0"/>
              <a:t> </a:t>
            </a:r>
            <a:br>
              <a:rPr lang="ru-RU" sz="2800" dirty="0" smtClean="0"/>
            </a:br>
            <a:r>
              <a:rPr lang="ru-RU" sz="2800" b="1" i="1" dirty="0" smtClean="0"/>
              <a:t>Основные данные</a:t>
            </a:r>
            <a:r>
              <a:rPr lang="ru-RU" sz="2800" dirty="0" smtClean="0"/>
              <a:t> </a:t>
            </a:r>
          </a:p>
        </p:txBody>
      </p:sp>
      <p:sp>
        <p:nvSpPr>
          <p:cNvPr id="234500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81000" y="1295400"/>
            <a:ext cx="8504237" cy="4464050"/>
          </a:xfrm>
        </p:spPr>
        <p:txBody>
          <a:bodyPr/>
          <a:lstStyle/>
          <a:p>
            <a:pPr marL="381000" indent="-381000" algn="just"/>
            <a:r>
              <a:rPr lang="ru-RU" sz="2100" dirty="0" smtClean="0">
                <a:solidFill>
                  <a:srgbClr val="FF0000"/>
                </a:solidFill>
              </a:rPr>
              <a:t>Оперативную аналитическую обработку </a:t>
            </a:r>
            <a:r>
              <a:rPr lang="en-US" sz="2100" dirty="0" smtClean="0">
                <a:solidFill>
                  <a:srgbClr val="FF0000"/>
                </a:solidFill>
              </a:rPr>
              <a:t>OLAP</a:t>
            </a:r>
            <a:r>
              <a:rPr lang="ru-RU" sz="2100" dirty="0" smtClean="0">
                <a:solidFill>
                  <a:srgbClr val="FF0000"/>
                </a:solidFill>
              </a:rPr>
              <a:t> (</a:t>
            </a:r>
            <a:r>
              <a:rPr lang="en-US" sz="2100" dirty="0" smtClean="0">
                <a:solidFill>
                  <a:srgbClr val="FF0000"/>
                </a:solidFill>
              </a:rPr>
              <a:t>On</a:t>
            </a:r>
            <a:r>
              <a:rPr lang="ru-RU" sz="2100" dirty="0" smtClean="0">
                <a:solidFill>
                  <a:srgbClr val="FF0000"/>
                </a:solidFill>
              </a:rPr>
              <a:t>-</a:t>
            </a:r>
            <a:r>
              <a:rPr lang="en-US" sz="2100" dirty="0" smtClean="0">
                <a:solidFill>
                  <a:srgbClr val="FF0000"/>
                </a:solidFill>
              </a:rPr>
              <a:t>Line Analytical Processing</a:t>
            </a:r>
            <a:r>
              <a:rPr lang="ru-RU" sz="2100" dirty="0" smtClean="0">
                <a:solidFill>
                  <a:srgbClr val="FF0000"/>
                </a:solidFill>
              </a:rPr>
              <a:t>) </a:t>
            </a:r>
            <a:r>
              <a:rPr lang="ru-RU" sz="2100" dirty="0" smtClean="0"/>
              <a:t>из больших объемов оперативных и исторических данных также осуществляет</a:t>
            </a:r>
            <a:r>
              <a:rPr lang="ru-RU" sz="2100" i="1" dirty="0" smtClean="0"/>
              <a:t> </a:t>
            </a:r>
            <a:r>
              <a:rPr lang="en-US" sz="2100" dirty="0" smtClean="0">
                <a:solidFill>
                  <a:srgbClr val="FF0000"/>
                </a:solidFill>
              </a:rPr>
              <a:t>SAP BW</a:t>
            </a:r>
            <a:r>
              <a:rPr lang="ru-RU" sz="2100" dirty="0" smtClean="0"/>
              <a:t>.</a:t>
            </a:r>
            <a:r>
              <a:rPr lang="ru-RU" sz="2100" i="1" dirty="0" smtClean="0"/>
              <a:t> </a:t>
            </a:r>
            <a:r>
              <a:rPr lang="ru-RU" sz="2100" i="1" dirty="0" smtClean="0">
                <a:solidFill>
                  <a:srgbClr val="FF0000"/>
                </a:solidFill>
              </a:rPr>
              <a:t>Технологии </a:t>
            </a:r>
            <a:r>
              <a:rPr lang="en-US" sz="2100" i="1" dirty="0" smtClean="0">
                <a:solidFill>
                  <a:srgbClr val="FF0000"/>
                </a:solidFill>
              </a:rPr>
              <a:t>OLAP </a:t>
            </a:r>
            <a:r>
              <a:rPr lang="ru-RU" sz="2100" dirty="0" smtClean="0"/>
              <a:t>были разработаны для анализа данных в системах баз данных с целью поддержки принятия решений и ориентированы, главным образом, на обработку нерегламентированных интерактивных запросов. Основной целью анализа является количественная и качественная оценка достигнутых результатов и/или динамики деятельности компании. Используемые для этого методы сводятся к генерации различного рода выборок, формированию агрегированных данных, трансформациям способов представления данных. Возможности для всестороннего анализа пользователям предоставляет компонент </a:t>
            </a:r>
            <a:r>
              <a:rPr lang="en-US" sz="2100" i="1" dirty="0" smtClean="0">
                <a:solidFill>
                  <a:srgbClr val="FF0000"/>
                </a:solidFill>
              </a:rPr>
              <a:t>Business Explorer</a:t>
            </a:r>
            <a:r>
              <a:rPr lang="ru-RU" sz="2100" i="1" dirty="0" smtClean="0">
                <a:solidFill>
                  <a:srgbClr val="FF0000"/>
                </a:solidFill>
              </a:rPr>
              <a:t> (</a:t>
            </a:r>
            <a:r>
              <a:rPr lang="en-US" sz="2100" i="1" dirty="0" err="1" smtClean="0">
                <a:solidFill>
                  <a:srgbClr val="FF0000"/>
                </a:solidFill>
              </a:rPr>
              <a:t>BEx</a:t>
            </a:r>
            <a:r>
              <a:rPr lang="ru-RU" sz="2100" i="1" dirty="0" smtClean="0">
                <a:solidFill>
                  <a:srgbClr val="FF0000"/>
                </a:solidFill>
              </a:rPr>
              <a:t>)</a:t>
            </a:r>
            <a:r>
              <a:rPr lang="ru-RU" sz="2100" dirty="0" smtClean="0">
                <a:solidFill>
                  <a:srgbClr val="0000FF"/>
                </a:solidFill>
              </a:rPr>
              <a:t>.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B73E9947-1F2D-4ECB-8663-9081549E8BA1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349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478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632700" cy="758825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SAP PLM</a:t>
            </a:r>
            <a:r>
              <a:rPr lang="ru-RU" sz="2800" b="1" dirty="0" smtClean="0"/>
              <a:t> – решение</a:t>
            </a:r>
            <a:r>
              <a:rPr lang="ru-RU" sz="2800" dirty="0" smtClean="0"/>
              <a:t> </a:t>
            </a:r>
            <a:br>
              <a:rPr lang="ru-RU" sz="2800" dirty="0" smtClean="0"/>
            </a:br>
            <a:r>
              <a:rPr lang="ru-RU" sz="2800" b="1" i="1" dirty="0" smtClean="0"/>
              <a:t>Компоненты </a:t>
            </a:r>
            <a:r>
              <a:rPr lang="en-US" sz="2800" b="1" i="1" dirty="0" smtClean="0"/>
              <a:t>SAP PLM</a:t>
            </a:r>
            <a:r>
              <a:rPr lang="ru-RU" sz="2800" dirty="0" smtClean="0"/>
              <a:t> </a:t>
            </a:r>
          </a:p>
        </p:txBody>
      </p:sp>
      <p:sp>
        <p:nvSpPr>
          <p:cNvPr id="247812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57188" y="1500188"/>
            <a:ext cx="8504237" cy="4464050"/>
          </a:xfrm>
        </p:spPr>
        <p:txBody>
          <a:bodyPr/>
          <a:lstStyle/>
          <a:p>
            <a:pPr marL="381000" indent="-381000" algn="just"/>
            <a:r>
              <a:rPr lang="ru-RU" sz="2000" dirty="0" smtClean="0"/>
              <a:t>При разработке конструкторской документации данные создаются с помощью систем </a:t>
            </a:r>
            <a:r>
              <a:rPr lang="en-US" sz="2000" dirty="0" smtClean="0"/>
              <a:t>CAD</a:t>
            </a:r>
            <a:r>
              <a:rPr lang="ru-RU" sz="2000" dirty="0" smtClean="0"/>
              <a:t> и переносятся в систему управления предприятием при помощи интерфейса </a:t>
            </a:r>
            <a:r>
              <a:rPr lang="en-US" sz="2000" dirty="0" smtClean="0"/>
              <a:t>PLM</a:t>
            </a:r>
            <a:r>
              <a:rPr lang="ru-RU" sz="2000" dirty="0" smtClean="0"/>
              <a:t>. </a:t>
            </a:r>
            <a:r>
              <a:rPr lang="ru-RU" sz="2000" b="1" i="1" dirty="0" smtClean="0">
                <a:solidFill>
                  <a:srgbClr val="FF3300"/>
                </a:solidFill>
              </a:rPr>
              <a:t>Система</a:t>
            </a:r>
            <a:r>
              <a:rPr lang="ru-RU" sz="2000" b="1" dirty="0" smtClean="0">
                <a:solidFill>
                  <a:srgbClr val="FF3300"/>
                </a:solidFill>
              </a:rPr>
              <a:t> </a:t>
            </a:r>
            <a:r>
              <a:rPr lang="ru-RU" sz="2000" b="1" i="1" dirty="0" smtClean="0">
                <a:solidFill>
                  <a:srgbClr val="FF3300"/>
                </a:solidFill>
              </a:rPr>
              <a:t>управления документами</a:t>
            </a:r>
            <a:r>
              <a:rPr lang="ru-RU" sz="2000" b="1" dirty="0" smtClean="0">
                <a:solidFill>
                  <a:srgbClr val="FF3300"/>
                </a:solidFill>
              </a:rPr>
              <a:t> (</a:t>
            </a:r>
            <a:r>
              <a:rPr lang="en-US" sz="2000" b="1" i="1" dirty="0" smtClean="0">
                <a:solidFill>
                  <a:srgbClr val="FF3300"/>
                </a:solidFill>
              </a:rPr>
              <a:t>document management system</a:t>
            </a:r>
            <a:r>
              <a:rPr lang="ru-RU" sz="2000" b="1" i="1" dirty="0" smtClean="0">
                <a:solidFill>
                  <a:srgbClr val="FF3300"/>
                </a:solidFill>
              </a:rPr>
              <a:t> (</a:t>
            </a:r>
            <a:r>
              <a:rPr lang="en-US" sz="2000" b="1" i="1" dirty="0" smtClean="0">
                <a:solidFill>
                  <a:srgbClr val="FF3300"/>
                </a:solidFill>
              </a:rPr>
              <a:t>DMS</a:t>
            </a:r>
            <a:r>
              <a:rPr lang="ru-RU" sz="2000" b="1" i="1" dirty="0" smtClean="0">
                <a:solidFill>
                  <a:srgbClr val="FF3300"/>
                </a:solidFill>
              </a:rPr>
              <a:t>)</a:t>
            </a:r>
            <a:r>
              <a:rPr lang="ru-RU" sz="2000" b="1" dirty="0" smtClean="0">
                <a:solidFill>
                  <a:srgbClr val="FF3300"/>
                </a:solidFill>
              </a:rPr>
              <a:t>)</a:t>
            </a:r>
            <a:r>
              <a:rPr lang="ru-RU" sz="2000" dirty="0" smtClean="0"/>
              <a:t> позволяет сохранить первичные документы в защищенных областях </a:t>
            </a:r>
            <a:r>
              <a:rPr lang="en-US" sz="2000" dirty="0" smtClean="0"/>
              <a:t>SAP</a:t>
            </a:r>
            <a:r>
              <a:rPr lang="ru-RU" sz="2000" dirty="0" smtClean="0"/>
              <a:t> и создавать соединения с другими объектами. </a:t>
            </a:r>
            <a:r>
              <a:rPr lang="ru-RU" sz="2000" b="1" i="1" dirty="0" smtClean="0">
                <a:solidFill>
                  <a:srgbClr val="FF3300"/>
                </a:solidFill>
              </a:rPr>
              <a:t>Браузер структуры продукта</a:t>
            </a:r>
            <a:r>
              <a:rPr lang="ru-RU" sz="2000" i="1" dirty="0" smtClean="0"/>
              <a:t> </a:t>
            </a:r>
            <a:r>
              <a:rPr lang="ru-RU" sz="2000" dirty="0" smtClean="0"/>
              <a:t>позволяет на одном экране просмотреть всю информацию об изделии </a:t>
            </a:r>
            <a:r>
              <a:rPr lang="ru-RU" sz="2000" dirty="0" smtClean="0">
                <a:solidFill>
                  <a:srgbClr val="0000FF"/>
                </a:solidFill>
              </a:rPr>
              <a:t>(</a:t>
            </a:r>
            <a:r>
              <a:rPr lang="ru-RU" sz="2000" i="1" dirty="0" smtClean="0">
                <a:solidFill>
                  <a:srgbClr val="FF0000"/>
                </a:solidFill>
              </a:rPr>
              <a:t>основная запись материала (</a:t>
            </a:r>
            <a:r>
              <a:rPr lang="en-US" sz="2000" i="1" dirty="0" smtClean="0">
                <a:solidFill>
                  <a:srgbClr val="FF0000"/>
                </a:solidFill>
              </a:rPr>
              <a:t>material master</a:t>
            </a:r>
            <a:r>
              <a:rPr lang="ru-RU" sz="2000" i="1" dirty="0" smtClean="0">
                <a:solidFill>
                  <a:srgbClr val="FF0000"/>
                </a:solidFill>
              </a:rPr>
              <a:t>), спецификации (</a:t>
            </a:r>
            <a:r>
              <a:rPr lang="en-US" sz="2000" i="1" dirty="0" smtClean="0">
                <a:solidFill>
                  <a:srgbClr val="FF0000"/>
                </a:solidFill>
              </a:rPr>
              <a:t>bills of material</a:t>
            </a:r>
            <a:r>
              <a:rPr lang="ru-RU" sz="2000" i="1" dirty="0" smtClean="0">
                <a:solidFill>
                  <a:srgbClr val="FF0000"/>
                </a:solidFill>
              </a:rPr>
              <a:t>), технологические карты (</a:t>
            </a:r>
            <a:r>
              <a:rPr lang="en-US" sz="2000" i="1" dirty="0" smtClean="0">
                <a:solidFill>
                  <a:srgbClr val="FF0000"/>
                </a:solidFill>
              </a:rPr>
              <a:t>routings</a:t>
            </a:r>
            <a:r>
              <a:rPr lang="ru-RU" sz="2000" i="1" dirty="0" smtClean="0">
                <a:solidFill>
                  <a:srgbClr val="FF0000"/>
                </a:solidFill>
              </a:rPr>
              <a:t>) и документы (</a:t>
            </a:r>
            <a:r>
              <a:rPr lang="en-US" sz="2000" i="1" dirty="0" smtClean="0">
                <a:solidFill>
                  <a:srgbClr val="FF0000"/>
                </a:solidFill>
              </a:rPr>
              <a:t>documents</a:t>
            </a:r>
            <a:r>
              <a:rPr lang="ru-RU" sz="2000" i="1" dirty="0" smtClean="0">
                <a:solidFill>
                  <a:srgbClr val="FF0000"/>
                </a:solidFill>
              </a:rPr>
              <a:t>)</a:t>
            </a:r>
            <a:r>
              <a:rPr lang="ru-RU" sz="2000" dirty="0" smtClean="0">
                <a:solidFill>
                  <a:srgbClr val="0000FF"/>
                </a:solidFill>
              </a:rPr>
              <a:t>).</a:t>
            </a:r>
            <a:r>
              <a:rPr lang="ru-RU" sz="2000" dirty="0" smtClean="0"/>
              <a:t> За внесение изменений в данные в зависимости от даты, серийного номера или других параметров, определяемых пользователем, отвечает </a:t>
            </a:r>
            <a:r>
              <a:rPr lang="ru-RU" sz="2000" b="1" i="1" dirty="0" smtClean="0">
                <a:solidFill>
                  <a:srgbClr val="FF3300"/>
                </a:solidFill>
              </a:rPr>
              <a:t>служба изменений</a:t>
            </a:r>
            <a:r>
              <a:rPr lang="ru-RU" sz="2000" b="1" dirty="0" smtClean="0">
                <a:solidFill>
                  <a:srgbClr val="FF3300"/>
                </a:solidFill>
              </a:rPr>
              <a:t>. </a:t>
            </a:r>
            <a:r>
              <a:rPr lang="ru-RU" sz="2000" b="1" i="1" dirty="0" smtClean="0">
                <a:solidFill>
                  <a:srgbClr val="FF3300"/>
                </a:solidFill>
              </a:rPr>
              <a:t>Управление конфигурацией</a:t>
            </a:r>
            <a:r>
              <a:rPr lang="ru-RU" sz="2000" dirty="0" smtClean="0"/>
              <a:t> вводит и переносит данные по изделию путем тиражирования.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/>
              <a:t>Word Wide Web Consortium (W3C) </a:t>
            </a:r>
            <a:r>
              <a:rPr lang="ru-RU" sz="2800" dirty="0" smtClean="0"/>
              <a:t>стандарты</a:t>
            </a:r>
            <a:endParaRPr lang="en-US" sz="2800" dirty="0" smtClean="0"/>
          </a:p>
        </p:txBody>
      </p:sp>
      <p:sp>
        <p:nvSpPr>
          <p:cNvPr id="36867" name="AutoShape 3"/>
          <p:cNvSpPr>
            <a:spLocks noChangeArrowheads="1"/>
          </p:cNvSpPr>
          <p:nvPr/>
        </p:nvSpPr>
        <p:spPr bwMode="ltGray">
          <a:xfrm>
            <a:off x="381000" y="1600200"/>
            <a:ext cx="5880100" cy="4495800"/>
          </a:xfrm>
          <a:prstGeom prst="rightArrow">
            <a:avLst>
              <a:gd name="adj1" fmla="val 79306"/>
              <a:gd name="adj2" fmla="val 32395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36868" name="AutoShape 4"/>
          <p:cNvSpPr>
            <a:spLocks noChangeArrowheads="1"/>
          </p:cNvSpPr>
          <p:nvPr/>
        </p:nvSpPr>
        <p:spPr bwMode="blackWhite">
          <a:xfrm>
            <a:off x="304800" y="2209800"/>
            <a:ext cx="44958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91429" tIns="45715" rIns="91429" bIns="45715" anchor="ctr"/>
          <a:lstStyle/>
          <a:p>
            <a:pPr algn="ctr">
              <a:defRPr/>
            </a:pPr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Extensible Markup Language (XML)</a:t>
            </a:r>
          </a:p>
          <a:p>
            <a:pPr algn="ctr">
              <a:defRPr/>
            </a:pPr>
            <a:r>
              <a:rPr lang="ru-RU" b="1" dirty="0" smtClean="0">
                <a:solidFill>
                  <a:srgbClr val="000000"/>
                </a:solidFill>
              </a:rPr>
              <a:t>Язык построения </a:t>
            </a:r>
          </a:p>
          <a:p>
            <a:pPr algn="ctr">
              <a:defRPr/>
            </a:pPr>
            <a:r>
              <a:rPr lang="ru-RU" b="1" dirty="0" smtClean="0">
                <a:solidFill>
                  <a:srgbClr val="000000"/>
                </a:solidFill>
              </a:rPr>
              <a:t>структурированных документов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61445" name="AutoShape 5"/>
          <p:cNvSpPr>
            <a:spLocks noChangeArrowheads="1"/>
          </p:cNvSpPr>
          <p:nvPr/>
        </p:nvSpPr>
        <p:spPr bwMode="blackWhite">
          <a:xfrm>
            <a:off x="304800" y="3352800"/>
            <a:ext cx="44958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100000">
                <a:srgbClr val="96BB8F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ctr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Resource Description Framework (RDF)</a:t>
            </a:r>
          </a:p>
          <a:p>
            <a:pPr algn="ctr"/>
            <a:r>
              <a:rPr lang="ru-RU" b="1" dirty="0" smtClean="0">
                <a:solidFill>
                  <a:srgbClr val="000000"/>
                </a:solidFill>
              </a:rPr>
              <a:t>Система описания ресурсов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6870" name="AutoShape 6"/>
          <p:cNvSpPr>
            <a:spLocks noChangeArrowheads="1"/>
          </p:cNvSpPr>
          <p:nvPr/>
        </p:nvSpPr>
        <p:spPr bwMode="blackWhite">
          <a:xfrm>
            <a:off x="304800" y="4495800"/>
            <a:ext cx="44958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lIns="91429" tIns="45715" rIns="91429" bIns="45715" anchor="ctr"/>
          <a:lstStyle/>
          <a:p>
            <a:pPr algn="ctr" eaLnBrk="0" hangingPunct="0">
              <a:defRPr/>
            </a:pPr>
            <a:r>
              <a:rPr lang="en-US" sz="2000" b="1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Ontology Web Language (OWL)</a:t>
            </a:r>
          </a:p>
          <a:p>
            <a:pPr algn="ctr" eaLnBrk="0" hangingPunct="0">
              <a:defRPr/>
            </a:pPr>
            <a:r>
              <a:rPr lang="ru-RU" sz="2000" b="1" dirty="0" smtClean="0">
                <a:solidFill>
                  <a:srgbClr val="000000"/>
                </a:solidFill>
              </a:rPr>
              <a:t>Язык описания онтологий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36871" name="AutoShape 7"/>
          <p:cNvSpPr>
            <a:spLocks noChangeArrowheads="1"/>
          </p:cNvSpPr>
          <p:nvPr/>
        </p:nvSpPr>
        <p:spPr bwMode="auto">
          <a:xfrm>
            <a:off x="6108700" y="3276600"/>
            <a:ext cx="3035300" cy="1295400"/>
          </a:xfrm>
          <a:prstGeom prst="roundRect">
            <a:avLst>
              <a:gd name="adj" fmla="val 9106"/>
            </a:avLst>
          </a:prstGeom>
          <a:noFill/>
          <a:ln w="25400">
            <a:noFill/>
            <a:round/>
            <a:headEnd/>
            <a:tailEnd/>
          </a:ln>
          <a:effectLst/>
        </p:spPr>
        <p:txBody>
          <a:bodyPr lIns="91429" tIns="45715" rIns="91429" bIns="45715" anchor="ctr"/>
          <a:lstStyle/>
          <a:p>
            <a:pPr algn="ctr">
              <a:defRPr/>
            </a:pPr>
            <a:r>
              <a:rPr lang="ru-RU" sz="2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Основные </a:t>
            </a:r>
            <a:r>
              <a:rPr lang="ru-RU" sz="22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стандарты организации интеллектуальной сети (структурирования) информации</a:t>
            </a:r>
            <a:endParaRPr lang="en-US" sz="2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159BFE57-AC60-4E27-94C8-7FBA09F700CB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350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508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0"/>
            <a:ext cx="7632700" cy="758825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SAP PLM</a:t>
            </a:r>
            <a:r>
              <a:rPr lang="ru-RU" sz="2800" b="1" dirty="0" smtClean="0"/>
              <a:t> – решение</a:t>
            </a:r>
            <a:r>
              <a:rPr lang="ru-RU" sz="2800" dirty="0" smtClean="0"/>
              <a:t> </a:t>
            </a:r>
            <a:br>
              <a:rPr lang="ru-RU" sz="2800" dirty="0" smtClean="0"/>
            </a:br>
            <a:r>
              <a:rPr lang="ru-RU" sz="2800" b="1" i="1" dirty="0" smtClean="0"/>
              <a:t>Компоненты </a:t>
            </a:r>
            <a:r>
              <a:rPr lang="en-US" sz="2800" b="1" i="1" dirty="0" smtClean="0"/>
              <a:t>SAP PLM</a:t>
            </a:r>
            <a:r>
              <a:rPr lang="ru-RU" sz="2800" dirty="0" smtClean="0"/>
              <a:t> </a:t>
            </a:r>
          </a:p>
        </p:txBody>
      </p:sp>
      <p:sp>
        <p:nvSpPr>
          <p:cNvPr id="250884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23850" y="1412875"/>
            <a:ext cx="8504238" cy="4464050"/>
          </a:xfrm>
        </p:spPr>
        <p:txBody>
          <a:bodyPr/>
          <a:lstStyle/>
          <a:p>
            <a:pPr marL="381000" indent="-381000"/>
            <a:r>
              <a:rPr lang="ru-RU" sz="2400" i="1" dirty="0" smtClean="0">
                <a:solidFill>
                  <a:srgbClr val="FF0000"/>
                </a:solidFill>
              </a:rPr>
              <a:t>Система управления документами</a:t>
            </a:r>
            <a:r>
              <a:rPr lang="ru-RU" sz="2400" dirty="0" smtClean="0">
                <a:solidFill>
                  <a:srgbClr val="FF0000"/>
                </a:solidFill>
              </a:rPr>
              <a:t> </a:t>
            </a:r>
            <a:r>
              <a:rPr lang="ru-RU" sz="2400" dirty="0" smtClean="0"/>
              <a:t>интегрирует внешние файлы в </a:t>
            </a:r>
            <a:r>
              <a:rPr lang="en-US" sz="2400" dirty="0" err="1" smtClean="0"/>
              <a:t>mySAP</a:t>
            </a:r>
            <a:r>
              <a:rPr lang="en-US" sz="2400" dirty="0" smtClean="0"/>
              <a:t> ERP</a:t>
            </a:r>
            <a:r>
              <a:rPr lang="ru-RU" sz="2400" dirty="0" smtClean="0"/>
              <a:t>, позволяя выбирать их формат. Требуемым объектом является </a:t>
            </a:r>
            <a:r>
              <a:rPr lang="ru-RU" sz="2400" b="1" i="1" dirty="0" err="1" smtClean="0">
                <a:solidFill>
                  <a:srgbClr val="FF3300"/>
                </a:solidFill>
              </a:rPr>
              <a:t>инфо-запись</a:t>
            </a:r>
            <a:r>
              <a:rPr lang="ru-RU" sz="2400" b="1" i="1" dirty="0" smtClean="0">
                <a:solidFill>
                  <a:srgbClr val="FF3300"/>
                </a:solidFill>
              </a:rPr>
              <a:t> (</a:t>
            </a:r>
            <a:r>
              <a:rPr lang="en-US" sz="2400" b="1" i="1" dirty="0" smtClean="0">
                <a:solidFill>
                  <a:srgbClr val="FF3300"/>
                </a:solidFill>
              </a:rPr>
              <a:t>info record</a:t>
            </a:r>
            <a:r>
              <a:rPr lang="ru-RU" sz="2400" b="1" i="1" dirty="0" smtClean="0">
                <a:solidFill>
                  <a:srgbClr val="FF3300"/>
                </a:solidFill>
              </a:rPr>
              <a:t>)</a:t>
            </a:r>
            <a:r>
              <a:rPr lang="ru-RU" sz="2400" i="1" dirty="0" smtClean="0"/>
              <a:t> </a:t>
            </a:r>
            <a:r>
              <a:rPr lang="ru-RU" sz="2400" dirty="0" smtClean="0"/>
              <a:t>документа, управляющая обработкой первичных данных. </a:t>
            </a:r>
            <a:r>
              <a:rPr lang="ru-RU" sz="2400" dirty="0" err="1" smtClean="0"/>
              <a:t>Инфо-запись</a:t>
            </a:r>
            <a:r>
              <a:rPr lang="ru-RU" sz="2400" dirty="0" smtClean="0"/>
              <a:t> документа связана с другими объектами, например, материалами и оборудованием, получающими доступ к первичной информации, которая хранится в различных защищенных областях доступных через концепцию полномочий для просмотра и обработки из полей </a:t>
            </a:r>
            <a:r>
              <a:rPr lang="ru-RU" sz="2400" dirty="0" err="1" smtClean="0"/>
              <a:t>инфо-записи</a:t>
            </a:r>
            <a:r>
              <a:rPr lang="ru-RU" sz="2400" dirty="0" smtClean="0"/>
              <a:t> документа.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D2ACA341-37E5-44BA-BC7A-27A6DE88CA7C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351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519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632700" cy="758825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SAP PLM</a:t>
            </a:r>
            <a:r>
              <a:rPr lang="ru-RU" sz="2800" b="1" dirty="0" smtClean="0"/>
              <a:t> – решение</a:t>
            </a:r>
            <a:r>
              <a:rPr lang="ru-RU" sz="2800" dirty="0" smtClean="0"/>
              <a:t> </a:t>
            </a:r>
            <a:br>
              <a:rPr lang="ru-RU" sz="2800" dirty="0" smtClean="0"/>
            </a:br>
            <a:r>
              <a:rPr lang="ru-RU" sz="2800" b="1" i="1" dirty="0" smtClean="0"/>
              <a:t>Компоненты </a:t>
            </a:r>
            <a:r>
              <a:rPr lang="en-US" sz="2800" b="1" i="1" dirty="0" smtClean="0"/>
              <a:t>SAP PLM</a:t>
            </a:r>
            <a:r>
              <a:rPr lang="ru-RU" dirty="0" smtClean="0"/>
              <a:t> </a:t>
            </a:r>
          </a:p>
        </p:txBody>
      </p:sp>
      <p:sp>
        <p:nvSpPr>
          <p:cNvPr id="251908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81000" y="1219200"/>
            <a:ext cx="8504238" cy="4464050"/>
          </a:xfrm>
        </p:spPr>
        <p:txBody>
          <a:bodyPr/>
          <a:lstStyle/>
          <a:p>
            <a:pPr marL="381000" indent="-381000" algn="just">
              <a:buFont typeface="Wingdings 2" pitchFamily="18" charset="2"/>
              <a:buNone/>
            </a:pPr>
            <a:r>
              <a:rPr lang="ru-RU" sz="2000" b="1" i="1" dirty="0" smtClean="0"/>
              <a:t>             </a:t>
            </a:r>
            <a:r>
              <a:rPr lang="ru-RU" sz="2300" dirty="0" smtClean="0"/>
              <a:t>Документ содержит специфичные данные и состоит из </a:t>
            </a:r>
            <a:r>
              <a:rPr lang="ru-RU" sz="2300" dirty="0" err="1" smtClean="0">
                <a:solidFill>
                  <a:srgbClr val="FF0000"/>
                </a:solidFill>
              </a:rPr>
              <a:t>инфо-записи</a:t>
            </a:r>
            <a:r>
              <a:rPr lang="ru-RU" sz="2300" dirty="0" smtClean="0"/>
              <a:t> и ее </a:t>
            </a:r>
            <a:r>
              <a:rPr lang="ru-RU" sz="2300" dirty="0" smtClean="0">
                <a:solidFill>
                  <a:srgbClr val="FF0000"/>
                </a:solidFill>
              </a:rPr>
              <a:t>первичного документа</a:t>
            </a:r>
            <a:r>
              <a:rPr lang="ru-RU" sz="2300" dirty="0" smtClean="0"/>
              <a:t>, представленного в электронном или бумажном виде. </a:t>
            </a:r>
            <a:r>
              <a:rPr lang="ru-RU" sz="2300" dirty="0" err="1" smtClean="0"/>
              <a:t>Инфо-записи</a:t>
            </a:r>
            <a:r>
              <a:rPr lang="ru-RU" sz="2300" dirty="0" smtClean="0"/>
              <a:t> имеют свои версии и классификацию и позволяют управлять файлами первичных документов, контролируя ход их обработки. Первичные документы могут храниться в защищенной области. Отображение и редактирование </a:t>
            </a:r>
            <a:r>
              <a:rPr lang="ru-RU" sz="2300" dirty="0" err="1" smtClean="0"/>
              <a:t>инфо-записи</a:t>
            </a:r>
            <a:r>
              <a:rPr lang="ru-RU" sz="2300" dirty="0" smtClean="0"/>
              <a:t> производится с помощью средства просмотра – языка  </a:t>
            </a:r>
            <a:r>
              <a:rPr lang="en-US" sz="2300" dirty="0" smtClean="0">
                <a:solidFill>
                  <a:srgbClr val="FF0000"/>
                </a:solidFill>
              </a:rPr>
              <a:t>ECL</a:t>
            </a:r>
            <a:r>
              <a:rPr lang="ru-RU" sz="2300" dirty="0" smtClean="0"/>
              <a:t> или посредством интеграции с </a:t>
            </a:r>
            <a:r>
              <a:rPr lang="en-US" sz="2300" dirty="0" smtClean="0">
                <a:solidFill>
                  <a:srgbClr val="FF0000"/>
                </a:solidFill>
              </a:rPr>
              <a:t>Microsoft Office</a:t>
            </a:r>
            <a:r>
              <a:rPr lang="ru-RU" sz="2300" dirty="0" smtClean="0"/>
              <a:t>. Внешние системы САПР подключаются к </a:t>
            </a:r>
            <a:r>
              <a:rPr lang="en-US" sz="2300" dirty="0" smtClean="0"/>
              <a:t>SAP</a:t>
            </a:r>
            <a:r>
              <a:rPr lang="ru-RU" sz="2300" dirty="0" smtClean="0"/>
              <a:t> при помощи </a:t>
            </a:r>
            <a:r>
              <a:rPr lang="ru-RU" sz="2300" dirty="0" smtClean="0">
                <a:solidFill>
                  <a:srgbClr val="FF0000"/>
                </a:solidFill>
              </a:rPr>
              <a:t>интерфейса </a:t>
            </a:r>
            <a:r>
              <a:rPr lang="en-US" sz="2300" dirty="0" smtClean="0">
                <a:solidFill>
                  <a:srgbClr val="FF0000"/>
                </a:solidFill>
              </a:rPr>
              <a:t>PLM</a:t>
            </a:r>
            <a:r>
              <a:rPr lang="ru-RU" sz="2300" dirty="0" smtClean="0"/>
              <a:t>, а системы архивации – с помощью интерфейса </a:t>
            </a:r>
            <a:r>
              <a:rPr lang="en-US" sz="2300" i="1" dirty="0" err="1" smtClean="0">
                <a:solidFill>
                  <a:srgbClr val="FF0000"/>
                </a:solidFill>
              </a:rPr>
              <a:t>ArchiveLink</a:t>
            </a:r>
            <a:r>
              <a:rPr lang="ru-RU" sz="2300" i="1" dirty="0" smtClean="0">
                <a:solidFill>
                  <a:srgbClr val="0000FF"/>
                </a:solidFill>
              </a:rPr>
              <a:t>.</a:t>
            </a:r>
            <a:r>
              <a:rPr lang="ru-RU" sz="2300" dirty="0" smtClean="0"/>
              <a:t> Преимущества </a:t>
            </a:r>
            <a:r>
              <a:rPr lang="ru-RU" sz="2300" dirty="0" err="1" smtClean="0"/>
              <a:t>инфо-записи</a:t>
            </a:r>
            <a:r>
              <a:rPr lang="ru-RU" sz="2300" dirty="0" smtClean="0"/>
              <a:t> в </a:t>
            </a:r>
            <a:r>
              <a:rPr lang="en-US" sz="2300" dirty="0" smtClean="0"/>
              <a:t>SAP ERP</a:t>
            </a:r>
            <a:r>
              <a:rPr lang="ru-RU" sz="2300" dirty="0" smtClean="0"/>
              <a:t> проиллюстрированы на рисунке.</a:t>
            </a:r>
            <a:r>
              <a:rPr lang="ru-RU" sz="2200" dirty="0" smtClean="0"/>
              <a:t>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31242AF7-F541-4540-9651-7FE124769B96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352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529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632700" cy="758825"/>
          </a:xfrm>
        </p:spPr>
        <p:txBody>
          <a:bodyPr/>
          <a:lstStyle/>
          <a:p>
            <a:pPr eaLnBrk="1" hangingPunct="1"/>
            <a:r>
              <a:rPr lang="ru-RU" sz="3200" i="1" dirty="0" smtClean="0"/>
              <a:t>Функциональные возможности </a:t>
            </a:r>
            <a:r>
              <a:rPr lang="ru-RU" sz="3200" i="1" dirty="0" err="1" smtClean="0"/>
              <a:t>инфо-записи</a:t>
            </a:r>
            <a:r>
              <a:rPr lang="ru-RU" sz="3200" i="1" dirty="0" smtClean="0"/>
              <a:t> документа в </a:t>
            </a:r>
            <a:r>
              <a:rPr lang="en-US" sz="3200" i="1" dirty="0" smtClean="0"/>
              <a:t>SAP</a:t>
            </a:r>
            <a:r>
              <a:rPr lang="en-US" i="1" dirty="0" smtClean="0"/>
              <a:t> ERP</a:t>
            </a:r>
            <a:endParaRPr lang="ru-RU" i="1" dirty="0" smtClean="0"/>
          </a:p>
        </p:txBody>
      </p:sp>
      <p:grpSp>
        <p:nvGrpSpPr>
          <p:cNvPr id="2" name="Group 5"/>
          <p:cNvGrpSpPr>
            <a:grpSpLocks noChangeAspect="1"/>
          </p:cNvGrpSpPr>
          <p:nvPr/>
        </p:nvGrpSpPr>
        <p:grpSpPr bwMode="auto">
          <a:xfrm>
            <a:off x="323850" y="1371600"/>
            <a:ext cx="8424863" cy="5010150"/>
            <a:chOff x="2231" y="5871"/>
            <a:chExt cx="7200" cy="6099"/>
          </a:xfrm>
        </p:grpSpPr>
        <p:sp>
          <p:nvSpPr>
            <p:cNvPr id="252934" name="AutoShape 6"/>
            <p:cNvSpPr>
              <a:spLocks noChangeAspect="1" noChangeArrowheads="1"/>
            </p:cNvSpPr>
            <p:nvPr/>
          </p:nvSpPr>
          <p:spPr bwMode="auto">
            <a:xfrm>
              <a:off x="2231" y="5871"/>
              <a:ext cx="7200" cy="6099"/>
            </a:xfrm>
            <a:prstGeom prst="rect">
              <a:avLst/>
            </a:prstGeom>
            <a:gradFill rotWithShape="1">
              <a:gsLst>
                <a:gs pos="0">
                  <a:srgbClr val="CCFFFF"/>
                </a:gs>
                <a:gs pos="100000">
                  <a:srgbClr val="CCFFFF">
                    <a:gamma/>
                    <a:shade val="78039"/>
                    <a:invGamma/>
                  </a:srgbClr>
                </a:gs>
              </a:gsLst>
              <a:path path="rect">
                <a:fillToRect r="100000" b="10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2935" name="Text Box 7"/>
            <p:cNvSpPr txBox="1">
              <a:spLocks noChangeArrowheads="1"/>
            </p:cNvSpPr>
            <p:nvPr/>
          </p:nvSpPr>
          <p:spPr bwMode="auto">
            <a:xfrm>
              <a:off x="2488" y="5998"/>
              <a:ext cx="4114" cy="38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b="1" i="1"/>
                <a:t>Инфо-запись документа</a:t>
              </a:r>
              <a:endParaRPr lang="ru-RU"/>
            </a:p>
          </p:txBody>
        </p:sp>
        <p:sp>
          <p:nvSpPr>
            <p:cNvPr id="252936" name="AutoShape 8"/>
            <p:cNvSpPr>
              <a:spLocks noChangeArrowheads="1"/>
            </p:cNvSpPr>
            <p:nvPr/>
          </p:nvSpPr>
          <p:spPr bwMode="auto">
            <a:xfrm>
              <a:off x="2488" y="6506"/>
              <a:ext cx="6686" cy="1525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2937" name="Text Box 9"/>
            <p:cNvSpPr txBox="1">
              <a:spLocks noChangeArrowheads="1"/>
            </p:cNvSpPr>
            <p:nvPr/>
          </p:nvSpPr>
          <p:spPr bwMode="auto">
            <a:xfrm>
              <a:off x="2745" y="6633"/>
              <a:ext cx="1286" cy="382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1600" b="1"/>
                <a:t>Функции</a:t>
              </a:r>
              <a:endParaRPr lang="ru-RU"/>
            </a:p>
          </p:txBody>
        </p:sp>
        <p:sp>
          <p:nvSpPr>
            <p:cNvPr id="252938" name="AutoShape 10"/>
            <p:cNvSpPr>
              <a:spLocks noChangeArrowheads="1"/>
            </p:cNvSpPr>
            <p:nvPr/>
          </p:nvSpPr>
          <p:spPr bwMode="auto">
            <a:xfrm>
              <a:off x="2745" y="7142"/>
              <a:ext cx="1672" cy="63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00">
                    <a:gamma/>
                    <a:shade val="78039"/>
                    <a:invGamma/>
                  </a:srgbClr>
                </a:gs>
                <a:gs pos="50000">
                  <a:srgbClr val="FFFF00"/>
                </a:gs>
                <a:gs pos="100000">
                  <a:srgbClr val="FFFF00">
                    <a:gamma/>
                    <a:shade val="78039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2939" name="AutoShape 11"/>
            <p:cNvSpPr>
              <a:spLocks noChangeArrowheads="1"/>
            </p:cNvSpPr>
            <p:nvPr/>
          </p:nvSpPr>
          <p:spPr bwMode="auto">
            <a:xfrm>
              <a:off x="4674" y="6760"/>
              <a:ext cx="1286" cy="1017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00">
                    <a:gamma/>
                    <a:shade val="61961"/>
                    <a:invGamma/>
                  </a:srgbClr>
                </a:gs>
                <a:gs pos="50000">
                  <a:srgbClr val="FFFF00"/>
                </a:gs>
                <a:gs pos="100000">
                  <a:srgbClr val="FFFF00">
                    <a:gamma/>
                    <a:shade val="61961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2940" name="AutoShape 12"/>
            <p:cNvSpPr>
              <a:spLocks noChangeArrowheads="1"/>
            </p:cNvSpPr>
            <p:nvPr/>
          </p:nvSpPr>
          <p:spPr bwMode="auto">
            <a:xfrm>
              <a:off x="6217" y="6760"/>
              <a:ext cx="1286" cy="1019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00">
                    <a:gamma/>
                    <a:shade val="59608"/>
                    <a:invGamma/>
                  </a:srgbClr>
                </a:gs>
                <a:gs pos="50000">
                  <a:srgbClr val="FFFF00"/>
                </a:gs>
                <a:gs pos="100000">
                  <a:srgbClr val="FFFF00">
                    <a:gamma/>
                    <a:shade val="59608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2941" name="AutoShape 13"/>
            <p:cNvSpPr>
              <a:spLocks noChangeArrowheads="1"/>
            </p:cNvSpPr>
            <p:nvPr/>
          </p:nvSpPr>
          <p:spPr bwMode="auto">
            <a:xfrm>
              <a:off x="7760" y="6760"/>
              <a:ext cx="1286" cy="1020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00">
                    <a:gamma/>
                    <a:shade val="64314"/>
                    <a:invGamma/>
                  </a:srgbClr>
                </a:gs>
                <a:gs pos="50000">
                  <a:srgbClr val="FFFF00"/>
                </a:gs>
                <a:gs pos="100000">
                  <a:srgbClr val="FFFF00">
                    <a:gamma/>
                    <a:shade val="6431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2942" name="Text Box 14"/>
            <p:cNvSpPr txBox="1">
              <a:spLocks noChangeArrowheads="1"/>
            </p:cNvSpPr>
            <p:nvPr/>
          </p:nvSpPr>
          <p:spPr bwMode="auto">
            <a:xfrm>
              <a:off x="2874" y="7269"/>
              <a:ext cx="1414" cy="38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r>
                <a:rPr lang="ru-RU" sz="1400"/>
                <a:t>Классификация</a:t>
              </a:r>
              <a:endParaRPr lang="ru-RU"/>
            </a:p>
          </p:txBody>
        </p:sp>
        <p:sp>
          <p:nvSpPr>
            <p:cNvPr id="252943" name="Text Box 15"/>
            <p:cNvSpPr txBox="1">
              <a:spLocks noChangeArrowheads="1"/>
            </p:cNvSpPr>
            <p:nvPr/>
          </p:nvSpPr>
          <p:spPr bwMode="auto">
            <a:xfrm>
              <a:off x="4802" y="7015"/>
              <a:ext cx="1030" cy="63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algn="ctr"/>
              <a:r>
                <a:rPr lang="ru-RU" sz="1400"/>
                <a:t>Управление версиями</a:t>
              </a:r>
              <a:endParaRPr lang="ru-RU"/>
            </a:p>
          </p:txBody>
        </p:sp>
        <p:sp>
          <p:nvSpPr>
            <p:cNvPr id="252944" name="Text Box 16"/>
            <p:cNvSpPr txBox="1">
              <a:spLocks noChangeArrowheads="1"/>
            </p:cNvSpPr>
            <p:nvPr/>
          </p:nvSpPr>
          <p:spPr bwMode="auto">
            <a:xfrm>
              <a:off x="6345" y="7015"/>
              <a:ext cx="1030" cy="63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algn="ctr"/>
              <a:r>
                <a:rPr lang="ru-RU" sz="1400"/>
                <a:t>Управление статусами</a:t>
              </a:r>
              <a:endParaRPr lang="ru-RU"/>
            </a:p>
          </p:txBody>
        </p:sp>
        <p:sp>
          <p:nvSpPr>
            <p:cNvPr id="252945" name="Text Box 17"/>
            <p:cNvSpPr txBox="1">
              <a:spLocks noChangeArrowheads="1"/>
            </p:cNvSpPr>
            <p:nvPr/>
          </p:nvSpPr>
          <p:spPr bwMode="auto">
            <a:xfrm>
              <a:off x="7760" y="7015"/>
              <a:ext cx="1157" cy="63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algn="ctr"/>
              <a:r>
                <a:rPr lang="ru-RU" sz="1400"/>
                <a:t>Защищенные области</a:t>
              </a:r>
              <a:endParaRPr lang="ru-RU"/>
            </a:p>
          </p:txBody>
        </p:sp>
        <p:sp>
          <p:nvSpPr>
            <p:cNvPr id="252946" name="AutoShape 18"/>
            <p:cNvSpPr>
              <a:spLocks noChangeArrowheads="1"/>
            </p:cNvSpPr>
            <p:nvPr/>
          </p:nvSpPr>
          <p:spPr bwMode="auto">
            <a:xfrm>
              <a:off x="2488" y="8158"/>
              <a:ext cx="3986" cy="1398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2947" name="Text Box 19"/>
            <p:cNvSpPr txBox="1">
              <a:spLocks noChangeArrowheads="1"/>
            </p:cNvSpPr>
            <p:nvPr/>
          </p:nvSpPr>
          <p:spPr bwMode="auto">
            <a:xfrm>
              <a:off x="2617" y="8285"/>
              <a:ext cx="3857" cy="38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1600" b="1"/>
                <a:t>Интерфейсы к внешним системам</a:t>
              </a:r>
              <a:endParaRPr lang="ru-RU"/>
            </a:p>
          </p:txBody>
        </p:sp>
        <p:sp>
          <p:nvSpPr>
            <p:cNvPr id="252948" name="AutoShape 20"/>
            <p:cNvSpPr>
              <a:spLocks noChangeArrowheads="1"/>
            </p:cNvSpPr>
            <p:nvPr/>
          </p:nvSpPr>
          <p:spPr bwMode="auto">
            <a:xfrm>
              <a:off x="2617" y="8793"/>
              <a:ext cx="1800" cy="635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CC00">
                    <a:gamma/>
                    <a:shade val="82745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shade val="8274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2949" name="Text Box 21"/>
            <p:cNvSpPr txBox="1">
              <a:spLocks noChangeArrowheads="1"/>
            </p:cNvSpPr>
            <p:nvPr/>
          </p:nvSpPr>
          <p:spPr bwMode="auto">
            <a:xfrm>
              <a:off x="2745" y="8921"/>
              <a:ext cx="1543" cy="38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r>
                <a:rPr lang="ru-RU" sz="1400" b="1"/>
                <a:t>Интерфейс </a:t>
              </a:r>
              <a:r>
                <a:rPr lang="en-US" sz="1400" b="1"/>
                <a:t>PLM</a:t>
              </a:r>
              <a:endParaRPr lang="ru-RU"/>
            </a:p>
          </p:txBody>
        </p:sp>
        <p:sp>
          <p:nvSpPr>
            <p:cNvPr id="252950" name="AutoShape 22"/>
            <p:cNvSpPr>
              <a:spLocks noChangeArrowheads="1"/>
            </p:cNvSpPr>
            <p:nvPr/>
          </p:nvSpPr>
          <p:spPr bwMode="auto">
            <a:xfrm>
              <a:off x="4545" y="8793"/>
              <a:ext cx="1800" cy="636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CC00">
                    <a:gamma/>
                    <a:shade val="82745"/>
                    <a:invGamma/>
                  </a:srgbClr>
                </a:gs>
                <a:gs pos="50000">
                  <a:srgbClr val="FFCC00"/>
                </a:gs>
                <a:gs pos="100000">
                  <a:srgbClr val="FFCC00">
                    <a:gamma/>
                    <a:shade val="8274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2951" name="Text Box 23"/>
            <p:cNvSpPr txBox="1">
              <a:spLocks noChangeArrowheads="1"/>
            </p:cNvSpPr>
            <p:nvPr/>
          </p:nvSpPr>
          <p:spPr bwMode="auto">
            <a:xfrm>
              <a:off x="4674" y="8921"/>
              <a:ext cx="1543" cy="38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algn="ctr"/>
              <a:r>
                <a:rPr lang="en-US" sz="1400" b="1"/>
                <a:t>ArchiveLink</a:t>
              </a:r>
              <a:endParaRPr lang="ru-RU"/>
            </a:p>
          </p:txBody>
        </p:sp>
        <p:sp>
          <p:nvSpPr>
            <p:cNvPr id="252952" name="AutoShape 24"/>
            <p:cNvSpPr>
              <a:spLocks noChangeArrowheads="1"/>
            </p:cNvSpPr>
            <p:nvPr/>
          </p:nvSpPr>
          <p:spPr bwMode="auto">
            <a:xfrm>
              <a:off x="6860" y="8158"/>
              <a:ext cx="2314" cy="139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FFFF">
                    <a:gamma/>
                    <a:shade val="82745"/>
                    <a:invGamma/>
                  </a:srgbClr>
                </a:gs>
                <a:gs pos="50000">
                  <a:srgbClr val="00FFFF"/>
                </a:gs>
                <a:gs pos="100000">
                  <a:srgbClr val="00FFFF">
                    <a:gamma/>
                    <a:shade val="8274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2953" name="Text Box 25"/>
            <p:cNvSpPr txBox="1">
              <a:spLocks noChangeArrowheads="1"/>
            </p:cNvSpPr>
            <p:nvPr/>
          </p:nvSpPr>
          <p:spPr bwMode="auto">
            <a:xfrm>
              <a:off x="6988" y="8666"/>
              <a:ext cx="1929" cy="38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1600" b="1"/>
                <a:t>Интерфейс </a:t>
              </a:r>
              <a:r>
                <a:rPr lang="en-US" sz="1600" b="1"/>
                <a:t>DMS</a:t>
              </a:r>
              <a:endParaRPr lang="ru-RU"/>
            </a:p>
          </p:txBody>
        </p:sp>
        <p:sp>
          <p:nvSpPr>
            <p:cNvPr id="252954" name="AutoShape 26"/>
            <p:cNvSpPr>
              <a:spLocks noChangeArrowheads="1"/>
            </p:cNvSpPr>
            <p:nvPr/>
          </p:nvSpPr>
          <p:spPr bwMode="auto">
            <a:xfrm>
              <a:off x="2488" y="9683"/>
              <a:ext cx="6685" cy="1016"/>
            </a:xfrm>
            <a:prstGeom prst="roundRect">
              <a:avLst>
                <a:gd name="adj" fmla="val 16667"/>
              </a:avLst>
            </a:prstGeom>
            <a:solidFill>
              <a:srgbClr val="00FF00">
                <a:alpha val="28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2955" name="AutoShape 27"/>
            <p:cNvSpPr>
              <a:spLocks noChangeArrowheads="1"/>
            </p:cNvSpPr>
            <p:nvPr/>
          </p:nvSpPr>
          <p:spPr bwMode="auto">
            <a:xfrm>
              <a:off x="2488" y="10826"/>
              <a:ext cx="6685" cy="1016"/>
            </a:xfrm>
            <a:prstGeom prst="roundRect">
              <a:avLst>
                <a:gd name="adj" fmla="val 16667"/>
              </a:avLst>
            </a:prstGeom>
            <a:solidFill>
              <a:srgbClr val="FF99CC">
                <a:alpha val="53999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2956" name="Text Box 28"/>
            <p:cNvSpPr txBox="1">
              <a:spLocks noChangeArrowheads="1"/>
            </p:cNvSpPr>
            <p:nvPr/>
          </p:nvSpPr>
          <p:spPr bwMode="auto">
            <a:xfrm>
              <a:off x="2617" y="9810"/>
              <a:ext cx="4885" cy="25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tIns="10800" bIns="10800"/>
            <a:lstStyle/>
            <a:p>
              <a:r>
                <a:rPr lang="ru-RU" sz="1600" b="1"/>
                <a:t>Интеграция</a:t>
              </a:r>
              <a:r>
                <a:rPr lang="en-US" sz="1600" b="1"/>
                <a:t> </a:t>
              </a:r>
              <a:r>
                <a:rPr lang="ru-RU" sz="1600" b="1"/>
                <a:t>с</a:t>
              </a:r>
              <a:r>
                <a:rPr lang="en-US" sz="1600" b="1"/>
                <a:t> ECC (ERP Central Component)</a:t>
              </a:r>
              <a:endParaRPr lang="ru-RU"/>
            </a:p>
          </p:txBody>
        </p:sp>
        <p:sp>
          <p:nvSpPr>
            <p:cNvPr id="252957" name="AutoShape 29"/>
            <p:cNvSpPr>
              <a:spLocks noChangeArrowheads="1"/>
            </p:cNvSpPr>
            <p:nvPr/>
          </p:nvSpPr>
          <p:spPr bwMode="auto">
            <a:xfrm>
              <a:off x="7502" y="9810"/>
              <a:ext cx="1543" cy="762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00FF00">
                    <a:gamma/>
                    <a:shade val="71373"/>
                    <a:invGamma/>
                  </a:srgbClr>
                </a:gs>
                <a:gs pos="50000">
                  <a:srgbClr val="00FF00"/>
                </a:gs>
                <a:gs pos="100000">
                  <a:srgbClr val="00FF00">
                    <a:gamma/>
                    <a:shade val="71373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2958" name="Text Box 30"/>
            <p:cNvSpPr txBox="1">
              <a:spLocks noChangeArrowheads="1"/>
            </p:cNvSpPr>
            <p:nvPr/>
          </p:nvSpPr>
          <p:spPr bwMode="auto">
            <a:xfrm>
              <a:off x="7631" y="9937"/>
              <a:ext cx="1286" cy="63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10800" rIns="0" bIns="10800"/>
            <a:lstStyle/>
            <a:p>
              <a:pPr algn="ctr"/>
              <a:r>
                <a:rPr lang="ru-RU" sz="1400" b="1"/>
                <a:t>Соединение объектов</a:t>
              </a:r>
              <a:endParaRPr lang="ru-RU"/>
            </a:p>
          </p:txBody>
        </p:sp>
        <p:sp>
          <p:nvSpPr>
            <p:cNvPr id="252959" name="Text Box 31"/>
            <p:cNvSpPr txBox="1">
              <a:spLocks noChangeArrowheads="1"/>
            </p:cNvSpPr>
            <p:nvPr/>
          </p:nvSpPr>
          <p:spPr bwMode="auto">
            <a:xfrm>
              <a:off x="2617" y="10954"/>
              <a:ext cx="5143" cy="25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tIns="10800" bIns="10800"/>
            <a:lstStyle/>
            <a:p>
              <a:r>
                <a:rPr lang="ru-RU" sz="1600" b="1"/>
                <a:t>Просмотр и обработка первичных документов</a:t>
              </a:r>
              <a:endParaRPr lang="ru-RU"/>
            </a:p>
          </p:txBody>
        </p:sp>
        <p:sp>
          <p:nvSpPr>
            <p:cNvPr id="252960" name="AutoShape 32"/>
            <p:cNvSpPr>
              <a:spLocks noChangeArrowheads="1"/>
            </p:cNvSpPr>
            <p:nvPr/>
          </p:nvSpPr>
          <p:spPr bwMode="auto">
            <a:xfrm>
              <a:off x="2617" y="11208"/>
              <a:ext cx="3085" cy="508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99CC">
                    <a:gamma/>
                    <a:shade val="82745"/>
                    <a:invGamma/>
                  </a:srgbClr>
                </a:gs>
                <a:gs pos="50000">
                  <a:srgbClr val="FF99CC">
                    <a:alpha val="66000"/>
                  </a:srgbClr>
                </a:gs>
                <a:gs pos="100000">
                  <a:srgbClr val="FF99CC">
                    <a:gamma/>
                    <a:shade val="8274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2961" name="AutoShape 33"/>
            <p:cNvSpPr>
              <a:spLocks noChangeArrowheads="1"/>
            </p:cNvSpPr>
            <p:nvPr/>
          </p:nvSpPr>
          <p:spPr bwMode="auto">
            <a:xfrm>
              <a:off x="5960" y="11208"/>
              <a:ext cx="3085" cy="507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99CC">
                    <a:gamma/>
                    <a:shade val="82745"/>
                    <a:invGamma/>
                  </a:srgbClr>
                </a:gs>
                <a:gs pos="50000">
                  <a:srgbClr val="FF99CC"/>
                </a:gs>
                <a:gs pos="100000">
                  <a:srgbClr val="FF99CC">
                    <a:gamma/>
                    <a:shade val="8274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2962" name="Text Box 34"/>
            <p:cNvSpPr txBox="1">
              <a:spLocks noChangeArrowheads="1"/>
            </p:cNvSpPr>
            <p:nvPr/>
          </p:nvSpPr>
          <p:spPr bwMode="auto">
            <a:xfrm>
              <a:off x="2745" y="11335"/>
              <a:ext cx="2829" cy="38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10800" rIns="0"/>
            <a:lstStyle/>
            <a:p>
              <a:pPr algn="ctr"/>
              <a:r>
                <a:rPr lang="ru-RU" sz="1400" b="1"/>
                <a:t>Средство просмотра </a:t>
              </a:r>
              <a:r>
                <a:rPr lang="en-US" sz="1400" b="1"/>
                <a:t>ECL</a:t>
              </a:r>
              <a:endParaRPr lang="ru-RU"/>
            </a:p>
          </p:txBody>
        </p:sp>
        <p:sp>
          <p:nvSpPr>
            <p:cNvPr id="252963" name="Text Box 35"/>
            <p:cNvSpPr txBox="1">
              <a:spLocks noChangeArrowheads="1"/>
            </p:cNvSpPr>
            <p:nvPr/>
          </p:nvSpPr>
          <p:spPr bwMode="auto">
            <a:xfrm>
              <a:off x="6088" y="11335"/>
              <a:ext cx="2829" cy="38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10800" rIns="0"/>
            <a:lstStyle/>
            <a:p>
              <a:pPr algn="ctr"/>
              <a:r>
                <a:rPr lang="ru-RU" sz="1400" b="1"/>
                <a:t>Интеграция с </a:t>
              </a:r>
              <a:r>
                <a:rPr lang="en-US" sz="1400" b="1"/>
                <a:t>Microsoft Office</a:t>
              </a:r>
              <a:endParaRPr lang="ru-RU"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6CA529BA-FED4-40DC-B464-A7CB0A527119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353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560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632700" cy="758825"/>
          </a:xfrm>
        </p:spPr>
        <p:txBody>
          <a:bodyPr/>
          <a:lstStyle/>
          <a:p>
            <a:pPr eaLnBrk="1" hangingPunct="1"/>
            <a:r>
              <a:rPr lang="en-US" sz="2400" b="1" dirty="0" smtClean="0"/>
              <a:t>SAP PLM</a:t>
            </a:r>
            <a:r>
              <a:rPr lang="ru-RU" sz="2400" b="1" dirty="0" smtClean="0"/>
              <a:t> – решение</a:t>
            </a:r>
            <a:r>
              <a:rPr lang="ru-RU" sz="2400" dirty="0" smtClean="0"/>
              <a:t> </a:t>
            </a:r>
            <a:br>
              <a:rPr lang="ru-RU" sz="2400" dirty="0" smtClean="0"/>
            </a:br>
            <a:r>
              <a:rPr lang="ru-RU" sz="2400" b="1" i="1" dirty="0" smtClean="0"/>
              <a:t>Приложения </a:t>
            </a:r>
            <a:r>
              <a:rPr lang="en-US" sz="2400" b="1" i="1" dirty="0" smtClean="0"/>
              <a:t>PLM</a:t>
            </a:r>
            <a:r>
              <a:rPr lang="ru-RU" sz="2400" b="1" i="1" dirty="0" smtClean="0"/>
              <a:t> и классификация</a:t>
            </a:r>
            <a:r>
              <a:rPr lang="ru-RU" sz="2400" dirty="0" smtClean="0"/>
              <a:t> </a:t>
            </a:r>
          </a:p>
        </p:txBody>
      </p:sp>
      <p:sp>
        <p:nvSpPr>
          <p:cNvPr id="256004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23850" y="1412875"/>
            <a:ext cx="8504238" cy="4464050"/>
          </a:xfrm>
        </p:spPr>
        <p:txBody>
          <a:bodyPr/>
          <a:lstStyle/>
          <a:p>
            <a:pPr marL="381000" indent="-381000"/>
            <a:r>
              <a:rPr lang="ru-RU" sz="2400" dirty="0" smtClean="0">
                <a:solidFill>
                  <a:srgbClr val="000000"/>
                </a:solidFill>
              </a:rPr>
              <a:t>Интерфейс </a:t>
            </a:r>
            <a:r>
              <a:rPr lang="en-US" sz="2400" dirty="0" smtClean="0">
                <a:solidFill>
                  <a:srgbClr val="000000"/>
                </a:solidFill>
              </a:rPr>
              <a:t>PLM </a:t>
            </a:r>
            <a:r>
              <a:rPr lang="ru-RU" sz="2400" dirty="0" smtClean="0">
                <a:solidFill>
                  <a:srgbClr val="000000"/>
                </a:solidFill>
              </a:rPr>
              <a:t>даёт возможность подключать к </a:t>
            </a:r>
            <a:r>
              <a:rPr lang="en-US" sz="2400" dirty="0" err="1" smtClean="0">
                <a:solidFill>
                  <a:srgbClr val="000000"/>
                </a:solidFill>
              </a:rPr>
              <a:t>mySAP</a:t>
            </a:r>
            <a:r>
              <a:rPr lang="en-US" sz="2400" dirty="0" smtClean="0">
                <a:solidFill>
                  <a:srgbClr val="000000"/>
                </a:solidFill>
              </a:rPr>
              <a:t> ERP</a:t>
            </a:r>
            <a:r>
              <a:rPr lang="ru-RU" sz="2400" dirty="0" smtClean="0">
                <a:solidFill>
                  <a:srgbClr val="000000"/>
                </a:solidFill>
              </a:rPr>
              <a:t> множество внешних систем для обеспечения обмена данными. В числе таких систем чаще всего присутствуют: </a:t>
            </a:r>
            <a:r>
              <a:rPr lang="ru-RU" sz="2400" b="1" dirty="0" smtClean="0">
                <a:solidFill>
                  <a:srgbClr val="0000FF"/>
                </a:solidFill>
              </a:rPr>
              <a:t>системы </a:t>
            </a:r>
            <a:r>
              <a:rPr lang="en-US" sz="2400" b="1" dirty="0" smtClean="0">
                <a:solidFill>
                  <a:srgbClr val="0000FF"/>
                </a:solidFill>
              </a:rPr>
              <a:t>CAD</a:t>
            </a:r>
            <a:r>
              <a:rPr lang="ru-RU" sz="2400" b="1" dirty="0" smtClean="0">
                <a:solidFill>
                  <a:srgbClr val="0000FF"/>
                </a:solidFill>
              </a:rPr>
              <a:t>; классификационные системы (</a:t>
            </a:r>
            <a:r>
              <a:rPr lang="en-US" sz="2400" b="1" dirty="0" smtClean="0">
                <a:solidFill>
                  <a:srgbClr val="0000FF"/>
                </a:solidFill>
              </a:rPr>
              <a:t>classification systems</a:t>
            </a:r>
            <a:r>
              <a:rPr lang="ru-RU" sz="2400" b="1" dirty="0" smtClean="0">
                <a:solidFill>
                  <a:srgbClr val="0000FF"/>
                </a:solidFill>
              </a:rPr>
              <a:t>); географические информационные системы (</a:t>
            </a:r>
            <a:r>
              <a:rPr lang="en-US" sz="2400" b="1" dirty="0" smtClean="0">
                <a:solidFill>
                  <a:srgbClr val="0000FF"/>
                </a:solidFill>
              </a:rPr>
              <a:t>GIS</a:t>
            </a:r>
            <a:r>
              <a:rPr lang="ru-RU" sz="2400" b="1" dirty="0" smtClean="0">
                <a:solidFill>
                  <a:srgbClr val="0000FF"/>
                </a:solidFill>
              </a:rPr>
              <a:t>) и офисные приложения.</a:t>
            </a:r>
          </a:p>
          <a:p>
            <a:pPr marL="381000" indent="-381000"/>
            <a:r>
              <a:rPr lang="ru-RU" sz="2400" dirty="0" smtClean="0">
                <a:solidFill>
                  <a:srgbClr val="000000"/>
                </a:solidFill>
              </a:rPr>
              <a:t>При помощи интерфейса </a:t>
            </a:r>
            <a:r>
              <a:rPr lang="en-US" sz="2400" dirty="0" smtClean="0">
                <a:solidFill>
                  <a:srgbClr val="000000"/>
                </a:solidFill>
              </a:rPr>
              <a:t>PLM</a:t>
            </a:r>
            <a:r>
              <a:rPr lang="ru-RU" sz="2400" dirty="0" smtClean="0">
                <a:solidFill>
                  <a:srgbClr val="000000"/>
                </a:solidFill>
              </a:rPr>
              <a:t> организован двунаправленный обмен данными между </a:t>
            </a:r>
            <a:r>
              <a:rPr lang="en-US" sz="2400" dirty="0" err="1" smtClean="0">
                <a:solidFill>
                  <a:srgbClr val="000000"/>
                </a:solidFill>
              </a:rPr>
              <a:t>mySAP</a:t>
            </a:r>
            <a:r>
              <a:rPr lang="en-US" sz="2400" dirty="0" smtClean="0">
                <a:solidFill>
                  <a:srgbClr val="000000"/>
                </a:solidFill>
              </a:rPr>
              <a:t> ERP</a:t>
            </a:r>
            <a:r>
              <a:rPr lang="ru-RU" sz="2400" dirty="0" smtClean="0">
                <a:solidFill>
                  <a:srgbClr val="000000"/>
                </a:solidFill>
              </a:rPr>
              <a:t> и внешними системами. Перенос данных может осуществляться с использованием </a:t>
            </a:r>
            <a:r>
              <a:rPr lang="ru-RU" sz="2400" i="1" dirty="0" smtClean="0">
                <a:solidFill>
                  <a:srgbClr val="0000FF"/>
                </a:solidFill>
              </a:rPr>
              <a:t>графического интерфейса пользователя (ГИП) (</a:t>
            </a:r>
            <a:r>
              <a:rPr lang="en-US" sz="2400" i="1" dirty="0" err="1" smtClean="0">
                <a:solidFill>
                  <a:srgbClr val="0000FF"/>
                </a:solidFill>
              </a:rPr>
              <a:t>Grafical</a:t>
            </a:r>
            <a:r>
              <a:rPr lang="en-US" sz="2400" i="1" dirty="0" smtClean="0">
                <a:solidFill>
                  <a:srgbClr val="0000FF"/>
                </a:solidFill>
              </a:rPr>
              <a:t> user interface</a:t>
            </a:r>
            <a:r>
              <a:rPr lang="ru-RU" sz="2400" i="1" dirty="0" smtClean="0">
                <a:solidFill>
                  <a:srgbClr val="0000FF"/>
                </a:solidFill>
              </a:rPr>
              <a:t> (</a:t>
            </a:r>
            <a:r>
              <a:rPr lang="en-US" sz="2400" i="1" dirty="0" smtClean="0">
                <a:solidFill>
                  <a:srgbClr val="0000FF"/>
                </a:solidFill>
              </a:rPr>
              <a:t>GUI</a:t>
            </a:r>
            <a:r>
              <a:rPr lang="ru-RU" sz="2400" i="1" dirty="0" smtClean="0">
                <a:solidFill>
                  <a:srgbClr val="0000FF"/>
                </a:solidFill>
              </a:rPr>
              <a:t>))</a:t>
            </a:r>
            <a:r>
              <a:rPr lang="ru-RU" sz="2400" dirty="0" smtClean="0">
                <a:solidFill>
                  <a:srgbClr val="0000FF"/>
                </a:solidFill>
              </a:rPr>
              <a:t>.</a:t>
            </a:r>
            <a:r>
              <a:rPr lang="ru-RU" sz="2000" dirty="0" smtClean="0">
                <a:solidFill>
                  <a:srgbClr val="0000FF"/>
                </a:solidFill>
              </a:rPr>
              <a:t>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76AB73F3-151C-4EF6-92C0-E3AEC146F4B4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354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570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632700" cy="758825"/>
          </a:xfrm>
        </p:spPr>
        <p:txBody>
          <a:bodyPr/>
          <a:lstStyle/>
          <a:p>
            <a:pPr eaLnBrk="1" hangingPunct="1"/>
            <a:r>
              <a:rPr lang="en-US" sz="2400" b="1" dirty="0" smtClean="0"/>
              <a:t>SAP PLM</a:t>
            </a:r>
            <a:r>
              <a:rPr lang="ru-RU" sz="2400" b="1" dirty="0" smtClean="0"/>
              <a:t> – решение</a:t>
            </a:r>
            <a:r>
              <a:rPr lang="ru-RU" sz="2400" dirty="0" smtClean="0"/>
              <a:t> </a:t>
            </a:r>
            <a:br>
              <a:rPr lang="ru-RU" sz="2400" dirty="0" smtClean="0"/>
            </a:br>
            <a:r>
              <a:rPr lang="ru-RU" sz="2400" b="1" i="1" dirty="0" smtClean="0"/>
              <a:t>Приложения </a:t>
            </a:r>
            <a:r>
              <a:rPr lang="en-US" sz="2400" b="1" i="1" dirty="0" smtClean="0"/>
              <a:t>PLM</a:t>
            </a:r>
            <a:r>
              <a:rPr lang="ru-RU" sz="2400" b="1" i="1" dirty="0" smtClean="0"/>
              <a:t> и классификация</a:t>
            </a:r>
            <a:r>
              <a:rPr lang="ru-RU" sz="2400" dirty="0" smtClean="0"/>
              <a:t> </a:t>
            </a:r>
          </a:p>
        </p:txBody>
      </p:sp>
      <p:sp>
        <p:nvSpPr>
          <p:cNvPr id="257028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23850" y="1412874"/>
            <a:ext cx="8504238" cy="5216525"/>
          </a:xfrm>
        </p:spPr>
        <p:txBody>
          <a:bodyPr/>
          <a:lstStyle/>
          <a:p>
            <a:pPr marL="381000" indent="-381000" algn="just"/>
            <a:r>
              <a:rPr lang="ru-RU" sz="2400" dirty="0" smtClean="0">
                <a:solidFill>
                  <a:srgbClr val="000000"/>
                </a:solidFill>
              </a:rPr>
              <a:t>В этом случае экраны </a:t>
            </a:r>
            <a:r>
              <a:rPr lang="en-US" sz="2400" dirty="0" smtClean="0">
                <a:solidFill>
                  <a:srgbClr val="000000"/>
                </a:solidFill>
              </a:rPr>
              <a:t>SAP </a:t>
            </a:r>
            <a:r>
              <a:rPr lang="ru-RU" sz="2400" dirty="0" smtClean="0">
                <a:solidFill>
                  <a:srgbClr val="000000"/>
                </a:solidFill>
              </a:rPr>
              <a:t>применяются в качестве диалоговых окон. В противном случае, если </a:t>
            </a:r>
            <a:r>
              <a:rPr lang="en-US" sz="2400" dirty="0" smtClean="0">
                <a:solidFill>
                  <a:srgbClr val="000000"/>
                </a:solidFill>
              </a:rPr>
              <a:t>GUI</a:t>
            </a:r>
            <a:r>
              <a:rPr lang="ru-RU" sz="2400" dirty="0" smtClean="0">
                <a:solidFill>
                  <a:srgbClr val="000000"/>
                </a:solidFill>
              </a:rPr>
              <a:t> не используется, данные вводятся в диалоговых окнах </a:t>
            </a:r>
            <a:r>
              <a:rPr lang="en-US" sz="2400" b="1" i="1" dirty="0" smtClean="0">
                <a:solidFill>
                  <a:srgbClr val="0000FF"/>
                </a:solidFill>
              </a:rPr>
              <a:t>BAPI</a:t>
            </a:r>
            <a:r>
              <a:rPr lang="ru-RU" sz="2400" b="1" i="1" dirty="0" smtClean="0">
                <a:solidFill>
                  <a:srgbClr val="0000FF"/>
                </a:solidFill>
              </a:rPr>
              <a:t> (</a:t>
            </a:r>
            <a:r>
              <a:rPr lang="en-US" sz="2400" b="1" i="1" dirty="0" smtClean="0">
                <a:solidFill>
                  <a:srgbClr val="0000FF"/>
                </a:solidFill>
              </a:rPr>
              <a:t>Business API</a:t>
            </a:r>
            <a:r>
              <a:rPr lang="ru-RU" sz="2400" b="1" i="1" dirty="0" smtClean="0">
                <a:solidFill>
                  <a:srgbClr val="0000FF"/>
                </a:solidFill>
              </a:rPr>
              <a:t>)</a:t>
            </a:r>
            <a:r>
              <a:rPr lang="ru-RU" sz="2400" i="1" dirty="0" smtClean="0"/>
              <a:t> </a:t>
            </a:r>
            <a:r>
              <a:rPr lang="ru-RU" sz="2400" dirty="0" smtClean="0"/>
              <a:t>— программный интерфейс для доступа к методам бизнес объектов </a:t>
            </a:r>
            <a:r>
              <a:rPr lang="en-US" sz="2400" dirty="0" smtClean="0"/>
              <a:t>SAP </a:t>
            </a:r>
            <a:r>
              <a:rPr lang="ru-RU" sz="2400" dirty="0" smtClean="0"/>
              <a:t>R/3 системы, </a:t>
            </a:r>
            <a:r>
              <a:rPr lang="ru-RU" sz="2400" dirty="0" smtClean="0">
                <a:solidFill>
                  <a:srgbClr val="000000"/>
                </a:solidFill>
              </a:rPr>
              <a:t>который может быть реализован как метод класса, так и как</a:t>
            </a:r>
            <a:r>
              <a:rPr lang="ru-RU" sz="2400" dirty="0" smtClean="0"/>
              <a:t> </a:t>
            </a:r>
            <a:r>
              <a:rPr lang="ru-RU" sz="2400" i="1" dirty="0" smtClean="0">
                <a:solidFill>
                  <a:srgbClr val="0000FF"/>
                </a:solidFill>
              </a:rPr>
              <a:t>RFC (</a:t>
            </a:r>
            <a:r>
              <a:rPr lang="ru-RU" sz="2400" i="1" dirty="0" err="1" smtClean="0">
                <a:solidFill>
                  <a:srgbClr val="0000FF"/>
                </a:solidFill>
              </a:rPr>
              <a:t>Request</a:t>
            </a:r>
            <a:r>
              <a:rPr lang="ru-RU" sz="2400" i="1" dirty="0" smtClean="0">
                <a:solidFill>
                  <a:srgbClr val="0000FF"/>
                </a:solidFill>
              </a:rPr>
              <a:t> </a:t>
            </a:r>
            <a:r>
              <a:rPr lang="ru-RU" sz="2400" i="1" dirty="0" err="1" smtClean="0">
                <a:solidFill>
                  <a:srgbClr val="0000FF"/>
                </a:solidFill>
              </a:rPr>
              <a:t>for</a:t>
            </a:r>
            <a:r>
              <a:rPr lang="ru-RU" sz="2400" i="1" dirty="0" smtClean="0">
                <a:solidFill>
                  <a:srgbClr val="0000FF"/>
                </a:solidFill>
              </a:rPr>
              <a:t> </a:t>
            </a:r>
            <a:r>
              <a:rPr lang="ru-RU" sz="2400" i="1" dirty="0" err="1" smtClean="0">
                <a:solidFill>
                  <a:srgbClr val="0000FF"/>
                </a:solidFill>
              </a:rPr>
              <a:t>Comments</a:t>
            </a:r>
            <a:r>
              <a:rPr lang="ru-RU" sz="2400" i="1" dirty="0" smtClean="0">
                <a:solidFill>
                  <a:srgbClr val="0000FF"/>
                </a:solidFill>
              </a:rPr>
              <a:t>)</a:t>
            </a:r>
            <a:r>
              <a:rPr lang="ru-RU" sz="2400" i="1" dirty="0" smtClean="0"/>
              <a:t> </a:t>
            </a:r>
            <a:r>
              <a:rPr lang="ru-RU" sz="2400" dirty="0" smtClean="0">
                <a:solidFill>
                  <a:srgbClr val="000000"/>
                </a:solidFill>
              </a:rPr>
              <a:t>вызов.</a:t>
            </a:r>
            <a:r>
              <a:rPr lang="ru-RU" sz="2400" dirty="0" smtClean="0"/>
              <a:t> </a:t>
            </a:r>
            <a:r>
              <a:rPr lang="en-US" sz="2400" b="1" dirty="0" smtClean="0">
                <a:solidFill>
                  <a:srgbClr val="0000FF"/>
                </a:solidFill>
              </a:rPr>
              <a:t>RFC</a:t>
            </a:r>
            <a:r>
              <a:rPr lang="ru-RU" sz="2400" b="1" dirty="0" smtClean="0">
                <a:solidFill>
                  <a:srgbClr val="0000FF"/>
                </a:solidFill>
              </a:rPr>
              <a:t> </a:t>
            </a:r>
            <a:r>
              <a:rPr lang="ru-RU" sz="2400" dirty="0" smtClean="0"/>
              <a:t>– </a:t>
            </a:r>
            <a:r>
              <a:rPr lang="ru-RU" sz="2400" dirty="0" smtClean="0">
                <a:solidFill>
                  <a:srgbClr val="000000"/>
                </a:solidFill>
              </a:rPr>
              <a:t>запрос комментариев из серии пронумерованных информационных документов Интернета, содержащих технические спецификации и стандарты, широко применяемые в глобальной сети. Интерфейс </a:t>
            </a:r>
            <a:r>
              <a:rPr lang="en-US" sz="2400" dirty="0" smtClean="0">
                <a:solidFill>
                  <a:srgbClr val="000000"/>
                </a:solidFill>
              </a:rPr>
              <a:t>PLM</a:t>
            </a:r>
            <a:r>
              <a:rPr lang="ru-RU" sz="2400" dirty="0" smtClean="0">
                <a:solidFill>
                  <a:srgbClr val="000000"/>
                </a:solidFill>
              </a:rPr>
              <a:t> базируется на стандартной библиотеке </a:t>
            </a:r>
            <a:r>
              <a:rPr lang="en-US" sz="2400" dirty="0" smtClean="0">
                <a:solidFill>
                  <a:srgbClr val="000000"/>
                </a:solidFill>
              </a:rPr>
              <a:t>SAP RFC </a:t>
            </a:r>
            <a:r>
              <a:rPr lang="ru-RU" sz="2400" dirty="0" smtClean="0">
                <a:solidFill>
                  <a:srgbClr val="000000"/>
                </a:solidFill>
              </a:rPr>
              <a:t>или других технологиях, например, </a:t>
            </a:r>
            <a:r>
              <a:rPr lang="en-US" sz="2400" dirty="0" smtClean="0">
                <a:solidFill>
                  <a:srgbClr val="000000"/>
                </a:solidFill>
              </a:rPr>
              <a:t>SAP Java Connector</a:t>
            </a:r>
            <a:r>
              <a:rPr lang="ru-RU" sz="2400" dirty="0" smtClean="0">
                <a:solidFill>
                  <a:srgbClr val="000000"/>
                </a:solidFill>
              </a:rPr>
              <a:t>.</a:t>
            </a:r>
            <a:r>
              <a:rPr lang="ru-RU" sz="2000" dirty="0" smtClean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F190852F-F7AD-4027-AF4E-C3B31414A8E3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355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580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632700" cy="758825"/>
          </a:xfrm>
        </p:spPr>
        <p:txBody>
          <a:bodyPr/>
          <a:lstStyle/>
          <a:p>
            <a:pPr eaLnBrk="1" hangingPunct="1"/>
            <a:r>
              <a:rPr lang="en-US" sz="2400" b="1" dirty="0" smtClean="0"/>
              <a:t>SAP PLM</a:t>
            </a:r>
            <a:r>
              <a:rPr lang="ru-RU" sz="2400" b="1" dirty="0" smtClean="0"/>
              <a:t> – решение</a:t>
            </a:r>
            <a:r>
              <a:rPr lang="ru-RU" sz="2400" dirty="0" smtClean="0"/>
              <a:t> </a:t>
            </a:r>
            <a:br>
              <a:rPr lang="ru-RU" sz="2400" dirty="0" smtClean="0"/>
            </a:br>
            <a:r>
              <a:rPr lang="ru-RU" sz="2400" b="1" i="1" dirty="0" smtClean="0"/>
              <a:t>Приложения </a:t>
            </a:r>
            <a:r>
              <a:rPr lang="en-US" sz="2400" b="1" i="1" dirty="0" smtClean="0"/>
              <a:t>PLM</a:t>
            </a:r>
            <a:r>
              <a:rPr lang="ru-RU" sz="2400" b="1" i="1" dirty="0" smtClean="0"/>
              <a:t> и классификация</a:t>
            </a:r>
            <a:r>
              <a:rPr lang="ru-RU" sz="2400" dirty="0" smtClean="0"/>
              <a:t> </a:t>
            </a:r>
          </a:p>
        </p:txBody>
      </p:sp>
      <p:sp>
        <p:nvSpPr>
          <p:cNvPr id="258052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23850" y="1412875"/>
            <a:ext cx="8504238" cy="4464050"/>
          </a:xfrm>
        </p:spPr>
        <p:txBody>
          <a:bodyPr/>
          <a:lstStyle/>
          <a:p>
            <a:pPr marL="381000" indent="-381000" algn="just"/>
            <a:r>
              <a:rPr lang="ru-RU" sz="2000" dirty="0" smtClean="0">
                <a:solidFill>
                  <a:srgbClr val="000000"/>
                </a:solidFill>
              </a:rPr>
              <a:t>Для упрощения поиска объектов предусмотрена</a:t>
            </a:r>
            <a:r>
              <a:rPr lang="ru-RU" sz="2000" dirty="0" smtClean="0"/>
              <a:t> </a:t>
            </a:r>
            <a:r>
              <a:rPr lang="ru-RU" sz="2000" b="1" i="1" dirty="0" smtClean="0">
                <a:solidFill>
                  <a:srgbClr val="0000FF"/>
                </a:solidFill>
              </a:rPr>
              <a:t>классификация</a:t>
            </a:r>
            <a:r>
              <a:rPr lang="ru-RU" sz="2000" dirty="0" smtClean="0"/>
              <a:t>, </a:t>
            </a:r>
            <a:r>
              <a:rPr lang="ru-RU" sz="2000" dirty="0" smtClean="0">
                <a:solidFill>
                  <a:srgbClr val="000000"/>
                </a:solidFill>
              </a:rPr>
              <a:t>позволяющая определять не только точный номер объекта, но и его </a:t>
            </a:r>
            <a:r>
              <a:rPr lang="ru-RU" sz="2000" i="1" dirty="0" smtClean="0">
                <a:solidFill>
                  <a:srgbClr val="0000FF"/>
                </a:solidFill>
              </a:rPr>
              <a:t>атрибуты и параметры</a:t>
            </a:r>
            <a:r>
              <a:rPr lang="ru-RU" sz="2000" dirty="0" smtClean="0"/>
              <a:t>. </a:t>
            </a:r>
            <a:r>
              <a:rPr lang="ru-RU" sz="2000" dirty="0" smtClean="0">
                <a:solidFill>
                  <a:srgbClr val="000000"/>
                </a:solidFill>
              </a:rPr>
              <a:t>Организована возможность поиска похожих объектов в пределах установленных ограничений на точность критериев сравнения. Новая основная запись материала создается как </a:t>
            </a:r>
            <a:r>
              <a:rPr lang="ru-RU" sz="2000" i="1" dirty="0" smtClean="0">
                <a:solidFill>
                  <a:srgbClr val="0000FF"/>
                </a:solidFill>
              </a:rPr>
              <a:t>компонент спецификации (</a:t>
            </a:r>
            <a:r>
              <a:rPr lang="en-US" sz="2000" i="1" dirty="0" smtClean="0">
                <a:solidFill>
                  <a:srgbClr val="0000FF"/>
                </a:solidFill>
              </a:rPr>
              <a:t>component for the BOM</a:t>
            </a:r>
            <a:r>
              <a:rPr lang="ru-RU" sz="2000" i="1" dirty="0" smtClean="0">
                <a:solidFill>
                  <a:srgbClr val="0000FF"/>
                </a:solidFill>
              </a:rPr>
              <a:t> – </a:t>
            </a:r>
            <a:r>
              <a:rPr lang="en-US" sz="2000" i="1" dirty="0" smtClean="0">
                <a:solidFill>
                  <a:srgbClr val="0000FF"/>
                </a:solidFill>
              </a:rPr>
              <a:t>bill of material</a:t>
            </a:r>
            <a:r>
              <a:rPr lang="ru-RU" sz="2000" i="1" dirty="0" smtClean="0">
                <a:solidFill>
                  <a:srgbClr val="0000FF"/>
                </a:solidFill>
              </a:rPr>
              <a:t>)</a:t>
            </a:r>
            <a:r>
              <a:rPr lang="ru-RU" sz="2000" dirty="0" smtClean="0">
                <a:solidFill>
                  <a:srgbClr val="0000FF"/>
                </a:solidFill>
              </a:rPr>
              <a:t>.</a:t>
            </a:r>
            <a:r>
              <a:rPr lang="ru-RU" sz="2000" dirty="0" smtClean="0"/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Для определения места позиции данного нового материала выполняется поиск по соответствующим </a:t>
            </a:r>
            <a:r>
              <a:rPr lang="ru-RU" sz="2000" i="1" dirty="0" smtClean="0">
                <a:solidFill>
                  <a:srgbClr val="0000FF"/>
                </a:solidFill>
              </a:rPr>
              <a:t>классам материалов</a:t>
            </a:r>
            <a:r>
              <a:rPr lang="ru-RU" sz="2000" dirty="0" smtClean="0"/>
              <a:t>. </a:t>
            </a:r>
            <a:r>
              <a:rPr lang="ru-RU" sz="2000" dirty="0" smtClean="0">
                <a:solidFill>
                  <a:srgbClr val="000000"/>
                </a:solidFill>
              </a:rPr>
              <a:t>При обнаружении необходимого, на экран выводятся </a:t>
            </a:r>
            <a:r>
              <a:rPr lang="ru-RU" sz="2000" i="1" dirty="0" smtClean="0">
                <a:solidFill>
                  <a:srgbClr val="0000FF"/>
                </a:solidFill>
              </a:rPr>
              <a:t>признаки классов (</a:t>
            </a:r>
            <a:r>
              <a:rPr lang="en-US" sz="2000" i="1" dirty="0" smtClean="0">
                <a:solidFill>
                  <a:srgbClr val="0000FF"/>
                </a:solidFill>
              </a:rPr>
              <a:t>characteristics of the classes</a:t>
            </a:r>
            <a:r>
              <a:rPr lang="ru-RU" sz="2000" i="1" dirty="0" smtClean="0">
                <a:solidFill>
                  <a:srgbClr val="0000FF"/>
                </a:solidFill>
              </a:rPr>
              <a:t>)</a:t>
            </a:r>
            <a:r>
              <a:rPr lang="ru-RU" sz="2000" dirty="0" smtClean="0">
                <a:solidFill>
                  <a:srgbClr val="0000FF"/>
                </a:solidFill>
              </a:rPr>
              <a:t>.</a:t>
            </a:r>
            <a:r>
              <a:rPr lang="ru-RU" sz="2000" dirty="0" smtClean="0"/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Процесс поиска запускается после присвоения признаков. Результатом поиска является </a:t>
            </a:r>
            <a:r>
              <a:rPr lang="ru-RU" sz="2000" i="1" dirty="0" smtClean="0">
                <a:solidFill>
                  <a:srgbClr val="0000FF"/>
                </a:solidFill>
              </a:rPr>
              <a:t>список материалов (</a:t>
            </a:r>
            <a:r>
              <a:rPr lang="en-US" sz="2000" i="1" dirty="0" smtClean="0">
                <a:solidFill>
                  <a:srgbClr val="0000FF"/>
                </a:solidFill>
              </a:rPr>
              <a:t>list of materials</a:t>
            </a:r>
            <a:r>
              <a:rPr lang="ru-RU" sz="2000" i="1" dirty="0" smtClean="0">
                <a:solidFill>
                  <a:srgbClr val="0000FF"/>
                </a:solidFill>
              </a:rPr>
              <a:t>)</a:t>
            </a:r>
            <a:r>
              <a:rPr lang="ru-RU" sz="2000" dirty="0" smtClean="0">
                <a:solidFill>
                  <a:srgbClr val="0000FF"/>
                </a:solidFill>
              </a:rPr>
              <a:t>,</a:t>
            </a:r>
            <a:r>
              <a:rPr lang="ru-RU" sz="2000" dirty="0" smtClean="0"/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содержащий значения признаков, совпадающих с заданными критериями выбора. После чего, найденный соответствующий материал копируется в спецификацию (рис.).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C43EE3B7-B39A-499D-AA83-EDAB80B63053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356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590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0"/>
            <a:ext cx="7632700" cy="758825"/>
          </a:xfrm>
        </p:spPr>
        <p:txBody>
          <a:bodyPr/>
          <a:lstStyle/>
          <a:p>
            <a:pPr eaLnBrk="1" hangingPunct="1"/>
            <a:r>
              <a:rPr lang="ru-RU" sz="2800" i="1" dirty="0" smtClean="0"/>
              <a:t>Цикл определения спецификации для новой позиции</a:t>
            </a:r>
            <a:r>
              <a:rPr lang="ru-RU" sz="2800" dirty="0" smtClean="0"/>
              <a:t> </a:t>
            </a:r>
          </a:p>
        </p:txBody>
      </p:sp>
      <p:grpSp>
        <p:nvGrpSpPr>
          <p:cNvPr id="2" name="Group 35"/>
          <p:cNvGrpSpPr>
            <a:grpSpLocks noChangeAspect="1"/>
          </p:cNvGrpSpPr>
          <p:nvPr/>
        </p:nvGrpSpPr>
        <p:grpSpPr bwMode="auto">
          <a:xfrm>
            <a:off x="179388" y="1341438"/>
            <a:ext cx="8713787" cy="5064125"/>
            <a:chOff x="2231" y="9171"/>
            <a:chExt cx="7200" cy="4955"/>
          </a:xfrm>
        </p:grpSpPr>
        <p:sp>
          <p:nvSpPr>
            <p:cNvPr id="259108" name="AutoShape 36"/>
            <p:cNvSpPr>
              <a:spLocks noChangeAspect="1" noChangeArrowheads="1"/>
            </p:cNvSpPr>
            <p:nvPr/>
          </p:nvSpPr>
          <p:spPr bwMode="auto">
            <a:xfrm>
              <a:off x="2231" y="9171"/>
              <a:ext cx="7200" cy="49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9109" name="AutoShape 37"/>
            <p:cNvSpPr>
              <a:spLocks noChangeArrowheads="1"/>
            </p:cNvSpPr>
            <p:nvPr/>
          </p:nvSpPr>
          <p:spPr bwMode="auto">
            <a:xfrm>
              <a:off x="2617" y="9933"/>
              <a:ext cx="3085" cy="1779"/>
            </a:xfrm>
            <a:prstGeom prst="flowChartDocument">
              <a:avLst/>
            </a:prstGeom>
            <a:gradFill rotWithShape="1">
              <a:gsLst>
                <a:gs pos="0">
                  <a:srgbClr val="FFFF99">
                    <a:gamma/>
                    <a:shade val="64314"/>
                    <a:invGamma/>
                  </a:srgbClr>
                </a:gs>
                <a:gs pos="100000">
                  <a:srgbClr val="FFFF99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9110" name="Text Box 38"/>
            <p:cNvSpPr txBox="1">
              <a:spLocks noChangeArrowheads="1"/>
            </p:cNvSpPr>
            <p:nvPr/>
          </p:nvSpPr>
          <p:spPr bwMode="auto">
            <a:xfrm>
              <a:off x="2745" y="10060"/>
              <a:ext cx="2315" cy="38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r>
                <a:rPr lang="ru-RU" sz="1600"/>
                <a:t>Ведение спецификаций</a:t>
              </a:r>
              <a:endParaRPr lang="ru-RU"/>
            </a:p>
          </p:txBody>
        </p:sp>
        <p:sp>
          <p:nvSpPr>
            <p:cNvPr id="259111" name="Text Box 39"/>
            <p:cNvSpPr txBox="1">
              <a:spLocks noChangeArrowheads="1"/>
            </p:cNvSpPr>
            <p:nvPr/>
          </p:nvSpPr>
          <p:spPr bwMode="auto">
            <a:xfrm>
              <a:off x="2745" y="10441"/>
              <a:ext cx="2829" cy="89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10800" rIns="0" bIns="10800"/>
            <a:lstStyle/>
            <a:p>
              <a:r>
                <a:rPr lang="ru-RU" sz="1200"/>
                <a:t>Позиция </a:t>
              </a:r>
              <a:r>
                <a:rPr lang="en-US" sz="1200"/>
                <a:t>‘10’ </a:t>
              </a:r>
              <a:r>
                <a:rPr lang="ru-RU" sz="1200"/>
                <a:t>спецификация </a:t>
              </a:r>
              <a:r>
                <a:rPr lang="en-US" sz="1200"/>
                <a:t>‘xxx-xxx’</a:t>
              </a:r>
            </a:p>
            <a:p>
              <a:r>
                <a:rPr lang="ru-RU" sz="1200"/>
                <a:t>Позиция ‘20’ спецификация ‘</a:t>
              </a:r>
              <a:r>
                <a:rPr lang="en-US" sz="1200"/>
                <a:t>xxx</a:t>
              </a:r>
              <a:r>
                <a:rPr lang="ru-RU" sz="1200"/>
                <a:t>-</a:t>
              </a:r>
              <a:r>
                <a:rPr lang="en-US" sz="1200"/>
                <a:t>xxx</a:t>
              </a:r>
              <a:r>
                <a:rPr lang="ru-RU" sz="1200"/>
                <a:t>’</a:t>
              </a:r>
            </a:p>
            <a:p>
              <a:r>
                <a:rPr lang="ru-RU" sz="1200" b="1"/>
                <a:t>…</a:t>
              </a:r>
            </a:p>
            <a:p>
              <a:r>
                <a:rPr lang="ru-RU" sz="1200">
                  <a:solidFill>
                    <a:srgbClr val="FF0000"/>
                  </a:solidFill>
                </a:rPr>
                <a:t>Позиция ‘</a:t>
              </a:r>
              <a:r>
                <a:rPr lang="en-US" sz="1200">
                  <a:solidFill>
                    <a:srgbClr val="FF0000"/>
                  </a:solidFill>
                </a:rPr>
                <a:t>xx</a:t>
              </a:r>
              <a:r>
                <a:rPr lang="ru-RU" sz="1200">
                  <a:solidFill>
                    <a:srgbClr val="FF0000"/>
                  </a:solidFill>
                </a:rPr>
                <a:t>’ спецификация ‘???-???’</a:t>
              </a:r>
              <a:endParaRPr lang="ru-RU"/>
            </a:p>
          </p:txBody>
        </p:sp>
        <p:sp>
          <p:nvSpPr>
            <p:cNvPr id="259112" name="AutoShape 40"/>
            <p:cNvSpPr>
              <a:spLocks noChangeArrowheads="1"/>
            </p:cNvSpPr>
            <p:nvPr/>
          </p:nvSpPr>
          <p:spPr bwMode="auto">
            <a:xfrm>
              <a:off x="5702" y="10441"/>
              <a:ext cx="1673" cy="509"/>
            </a:xfrm>
            <a:prstGeom prst="rightArrow">
              <a:avLst>
                <a:gd name="adj1" fmla="val 50000"/>
                <a:gd name="adj2" fmla="val 82171"/>
              </a:avLst>
            </a:prstGeom>
            <a:gradFill rotWithShape="1">
              <a:gsLst>
                <a:gs pos="0">
                  <a:srgbClr val="C0C0C0">
                    <a:alpha val="49001"/>
                  </a:srgbClr>
                </a:gs>
                <a:gs pos="50000">
                  <a:srgbClr val="C0C0C0">
                    <a:gamma/>
                    <a:shade val="69020"/>
                    <a:invGamma/>
                  </a:srgbClr>
                </a:gs>
                <a:gs pos="100000">
                  <a:srgbClr val="C0C0C0">
                    <a:alpha val="49001"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9113" name="AutoShape 41"/>
            <p:cNvSpPr>
              <a:spLocks noChangeArrowheads="1"/>
            </p:cNvSpPr>
            <p:nvPr/>
          </p:nvSpPr>
          <p:spPr bwMode="auto">
            <a:xfrm>
              <a:off x="7374" y="9552"/>
              <a:ext cx="1928" cy="1652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00FF00">
                    <a:gamma/>
                    <a:shade val="64314"/>
                    <a:invGamma/>
                  </a:srgbClr>
                </a:gs>
                <a:gs pos="50000">
                  <a:srgbClr val="00FF00"/>
                </a:gs>
                <a:gs pos="100000">
                  <a:srgbClr val="00FF00">
                    <a:gamma/>
                    <a:shade val="6431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9114" name="Text Box 42"/>
            <p:cNvSpPr txBox="1">
              <a:spLocks noChangeArrowheads="1"/>
            </p:cNvSpPr>
            <p:nvPr/>
          </p:nvSpPr>
          <p:spPr bwMode="auto">
            <a:xfrm>
              <a:off x="7502" y="9679"/>
              <a:ext cx="1672" cy="38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algn="ctr"/>
              <a:r>
                <a:rPr lang="ru-RU" sz="1400" b="1"/>
                <a:t>Список классов</a:t>
              </a:r>
              <a:endParaRPr lang="ru-RU"/>
            </a:p>
          </p:txBody>
        </p:sp>
        <p:sp>
          <p:nvSpPr>
            <p:cNvPr id="259115" name="Text Box 43"/>
            <p:cNvSpPr txBox="1">
              <a:spLocks noChangeArrowheads="1"/>
            </p:cNvSpPr>
            <p:nvPr/>
          </p:nvSpPr>
          <p:spPr bwMode="auto">
            <a:xfrm>
              <a:off x="7502" y="10187"/>
              <a:ext cx="1544" cy="89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lvl="1">
                <a:buFont typeface="Times New Roman" pitchFamily="18" charset="0"/>
                <a:buChar char="1"/>
              </a:pPr>
              <a:r>
                <a:rPr lang="ru-RU" sz="1600"/>
                <a:t>…</a:t>
              </a:r>
            </a:p>
            <a:p>
              <a:pPr lvl="2">
                <a:buFont typeface="Times New Roman" pitchFamily="18" charset="0"/>
                <a:buChar char="2"/>
              </a:pPr>
              <a:r>
                <a:rPr lang="ru-RU" sz="1600"/>
                <a:t>…</a:t>
              </a:r>
            </a:p>
            <a:p>
              <a:pPr>
                <a:buFont typeface="Times New Roman" pitchFamily="18" charset="0"/>
                <a:buChar char="3"/>
              </a:pPr>
              <a:r>
                <a:rPr lang="ru-RU" sz="1600"/>
                <a:t>…</a:t>
              </a:r>
            </a:p>
            <a:p>
              <a:endParaRPr lang="ru-RU" sz="1600"/>
            </a:p>
            <a:p>
              <a:endParaRPr lang="ru-RU" sz="1600"/>
            </a:p>
            <a:p>
              <a:endParaRPr lang="ru-RU" sz="1600"/>
            </a:p>
            <a:p>
              <a:endParaRPr lang="ru-RU"/>
            </a:p>
          </p:txBody>
        </p:sp>
        <p:sp>
          <p:nvSpPr>
            <p:cNvPr id="259116" name="Rectangle 44"/>
            <p:cNvSpPr>
              <a:spLocks noChangeArrowheads="1"/>
            </p:cNvSpPr>
            <p:nvPr/>
          </p:nvSpPr>
          <p:spPr bwMode="auto">
            <a:xfrm>
              <a:off x="7502" y="10441"/>
              <a:ext cx="900" cy="382"/>
            </a:xfrm>
            <a:prstGeom prst="rect">
              <a:avLst/>
            </a:prstGeom>
            <a:solidFill>
              <a:srgbClr val="3366FF">
                <a:alpha val="53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9117" name="AutoShape 45"/>
            <p:cNvSpPr>
              <a:spLocks noChangeArrowheads="1"/>
            </p:cNvSpPr>
            <p:nvPr/>
          </p:nvSpPr>
          <p:spPr bwMode="auto">
            <a:xfrm>
              <a:off x="7631" y="11204"/>
              <a:ext cx="513" cy="1143"/>
            </a:xfrm>
            <a:prstGeom prst="downArrow">
              <a:avLst>
                <a:gd name="adj1" fmla="val 50000"/>
                <a:gd name="adj2" fmla="val 55702"/>
              </a:avLst>
            </a:prstGeom>
            <a:gradFill rotWithShape="1">
              <a:gsLst>
                <a:gs pos="0">
                  <a:srgbClr val="C0C0C0"/>
                </a:gs>
                <a:gs pos="50000">
                  <a:srgbClr val="C0C0C0">
                    <a:gamma/>
                    <a:shade val="66667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9118" name="AutoShape 46"/>
            <p:cNvSpPr>
              <a:spLocks noChangeArrowheads="1"/>
            </p:cNvSpPr>
            <p:nvPr/>
          </p:nvSpPr>
          <p:spPr bwMode="auto">
            <a:xfrm>
              <a:off x="5960" y="9298"/>
              <a:ext cx="1028" cy="889"/>
            </a:xfrm>
            <a:prstGeom prst="wedgeRoundRectCallout">
              <a:avLst>
                <a:gd name="adj1" fmla="val -47917"/>
                <a:gd name="adj2" fmla="val 81213"/>
                <a:gd name="adj3" fmla="val 16667"/>
              </a:avLst>
            </a:prstGeom>
            <a:gradFill rotWithShape="1">
              <a:gsLst>
                <a:gs pos="0">
                  <a:srgbClr val="00FFFF"/>
                </a:gs>
                <a:gs pos="100000">
                  <a:srgbClr val="00FFFF">
                    <a:gamma/>
                    <a:shade val="69020"/>
                    <a:invGamma/>
                  </a:srgbClr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9119" name="Text Box 47"/>
            <p:cNvSpPr txBox="1">
              <a:spLocks noChangeArrowheads="1"/>
            </p:cNvSpPr>
            <p:nvPr/>
          </p:nvSpPr>
          <p:spPr bwMode="auto">
            <a:xfrm>
              <a:off x="6088" y="9425"/>
              <a:ext cx="772" cy="63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10800" rIns="0" bIns="10800"/>
            <a:lstStyle/>
            <a:p>
              <a:pPr algn="ctr"/>
              <a:r>
                <a:rPr lang="ru-RU" sz="1200" b="1"/>
                <a:t>Выбор кода поиска</a:t>
              </a:r>
              <a:endParaRPr lang="ru-RU"/>
            </a:p>
          </p:txBody>
        </p:sp>
        <p:sp>
          <p:nvSpPr>
            <p:cNvPr id="259120" name="AutoShape 48"/>
            <p:cNvSpPr>
              <a:spLocks noChangeArrowheads="1"/>
            </p:cNvSpPr>
            <p:nvPr/>
          </p:nvSpPr>
          <p:spPr bwMode="auto">
            <a:xfrm>
              <a:off x="8145" y="11331"/>
              <a:ext cx="1157" cy="635"/>
            </a:xfrm>
            <a:prstGeom prst="wedgeRoundRectCallout">
              <a:avLst>
                <a:gd name="adj1" fmla="val -51171"/>
                <a:gd name="adj2" fmla="val 80000"/>
                <a:gd name="adj3" fmla="val 16667"/>
              </a:avLst>
            </a:prstGeom>
            <a:gradFill rotWithShape="1">
              <a:gsLst>
                <a:gs pos="0">
                  <a:srgbClr val="00FFFF"/>
                </a:gs>
                <a:gs pos="100000">
                  <a:srgbClr val="00FFFF">
                    <a:gamma/>
                    <a:shade val="73725"/>
                    <a:invGamma/>
                  </a:srgbClr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9121" name="Text Box 49"/>
            <p:cNvSpPr txBox="1">
              <a:spLocks noChangeArrowheads="1"/>
            </p:cNvSpPr>
            <p:nvPr/>
          </p:nvSpPr>
          <p:spPr bwMode="auto">
            <a:xfrm>
              <a:off x="8145" y="11458"/>
              <a:ext cx="1028" cy="38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46800" rIns="0" bIns="10800"/>
            <a:lstStyle/>
            <a:p>
              <a:pPr algn="ctr"/>
              <a:r>
                <a:rPr lang="ru-RU" sz="1200" b="1"/>
                <a:t> Присвоение</a:t>
              </a:r>
              <a:endParaRPr lang="ru-RU"/>
            </a:p>
          </p:txBody>
        </p:sp>
        <p:sp>
          <p:nvSpPr>
            <p:cNvPr id="259122" name="AutoShape 50"/>
            <p:cNvSpPr>
              <a:spLocks noChangeArrowheads="1"/>
            </p:cNvSpPr>
            <p:nvPr/>
          </p:nvSpPr>
          <p:spPr bwMode="auto">
            <a:xfrm>
              <a:off x="6988" y="12347"/>
              <a:ext cx="2314" cy="1652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00FF00">
                    <a:gamma/>
                    <a:shade val="55294"/>
                    <a:invGamma/>
                  </a:srgbClr>
                </a:gs>
                <a:gs pos="50000">
                  <a:srgbClr val="00FF00"/>
                </a:gs>
                <a:gs pos="100000">
                  <a:srgbClr val="00FF00">
                    <a:gamma/>
                    <a:shade val="5529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9123" name="Text Box 51"/>
            <p:cNvSpPr txBox="1">
              <a:spLocks noChangeArrowheads="1"/>
            </p:cNvSpPr>
            <p:nvPr/>
          </p:nvSpPr>
          <p:spPr bwMode="auto">
            <a:xfrm>
              <a:off x="7117" y="12474"/>
              <a:ext cx="2057" cy="139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algn="ctr"/>
              <a:r>
                <a:rPr lang="ru-RU" sz="1400" b="1"/>
                <a:t>Признаки выбранного класса</a:t>
              </a:r>
            </a:p>
            <a:p>
              <a:pPr algn="just"/>
              <a:r>
                <a:rPr lang="ru-RU" sz="1200" b="1"/>
                <a:t>Признак 1</a:t>
              </a:r>
            </a:p>
            <a:p>
              <a:pPr algn="just"/>
              <a:r>
                <a:rPr lang="ru-RU" sz="1200" b="1"/>
                <a:t>Признак 2</a:t>
              </a:r>
            </a:p>
            <a:p>
              <a:pPr algn="just"/>
              <a:r>
                <a:rPr lang="ru-RU" sz="1200" b="1"/>
                <a:t>…</a:t>
              </a:r>
            </a:p>
            <a:p>
              <a:pPr algn="just"/>
              <a:r>
                <a:rPr lang="ru-RU" sz="1200" b="1"/>
                <a:t>Признак </a:t>
              </a:r>
              <a:r>
                <a:rPr lang="en-US" sz="1200" b="1"/>
                <a:t>n</a:t>
              </a:r>
              <a:endParaRPr lang="ru-RU"/>
            </a:p>
          </p:txBody>
        </p:sp>
        <p:sp>
          <p:nvSpPr>
            <p:cNvPr id="259124" name="AutoShape 52"/>
            <p:cNvSpPr>
              <a:spLocks noChangeArrowheads="1"/>
            </p:cNvSpPr>
            <p:nvPr/>
          </p:nvSpPr>
          <p:spPr bwMode="auto">
            <a:xfrm>
              <a:off x="6088" y="12983"/>
              <a:ext cx="900" cy="508"/>
            </a:xfrm>
            <a:prstGeom prst="leftArrow">
              <a:avLst>
                <a:gd name="adj1" fmla="val 50000"/>
                <a:gd name="adj2" fmla="val 44291"/>
              </a:avLst>
            </a:prstGeom>
            <a:gradFill rotWithShape="1">
              <a:gsLst>
                <a:gs pos="0">
                  <a:srgbClr val="C0C0C0"/>
                </a:gs>
                <a:gs pos="50000">
                  <a:srgbClr val="C0C0C0">
                    <a:gamma/>
                    <a:shade val="69020"/>
                    <a:invGamma/>
                  </a:srgbClr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9125" name="AutoShape 53"/>
            <p:cNvSpPr>
              <a:spLocks noChangeArrowheads="1"/>
            </p:cNvSpPr>
            <p:nvPr/>
          </p:nvSpPr>
          <p:spPr bwMode="auto">
            <a:xfrm>
              <a:off x="2617" y="12347"/>
              <a:ext cx="3470" cy="1652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00FF00">
                    <a:gamma/>
                    <a:shade val="55294"/>
                    <a:invGamma/>
                  </a:srgbClr>
                </a:gs>
                <a:gs pos="50000">
                  <a:srgbClr val="00FF00"/>
                </a:gs>
                <a:gs pos="100000">
                  <a:srgbClr val="00FF00">
                    <a:gamma/>
                    <a:shade val="55294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9126" name="Text Box 54"/>
            <p:cNvSpPr txBox="1">
              <a:spLocks noChangeArrowheads="1"/>
            </p:cNvSpPr>
            <p:nvPr/>
          </p:nvSpPr>
          <p:spPr bwMode="auto">
            <a:xfrm>
              <a:off x="2745" y="12474"/>
              <a:ext cx="3215" cy="139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 algn="ctr"/>
              <a:r>
                <a:rPr lang="ru-RU" sz="1400" b="1"/>
                <a:t>Список материалов</a:t>
              </a:r>
            </a:p>
            <a:p>
              <a:pPr algn="ctr"/>
              <a:endParaRPr lang="ru-RU" sz="1400" b="1"/>
            </a:p>
            <a:p>
              <a:pPr algn="just"/>
              <a:r>
                <a:rPr lang="ru-RU" sz="1200" b="1"/>
                <a:t>Спецификация ‘</a:t>
              </a:r>
              <a:r>
                <a:rPr lang="en-US" sz="1200" b="1"/>
                <a:t>xxx</a:t>
              </a:r>
              <a:r>
                <a:rPr lang="ru-RU" sz="1200" b="1"/>
                <a:t>-</a:t>
              </a:r>
              <a:r>
                <a:rPr lang="en-US" sz="1200" b="1"/>
                <a:t>xxx</a:t>
              </a:r>
              <a:r>
                <a:rPr lang="ru-RU" sz="1200" b="1"/>
                <a:t>’  признак ‘</a:t>
              </a:r>
              <a:r>
                <a:rPr lang="en-US" sz="1200" b="1"/>
                <a:t>x</a:t>
              </a:r>
              <a:r>
                <a:rPr lang="ru-RU" sz="1200" b="1"/>
                <a:t>’ …</a:t>
              </a:r>
            </a:p>
            <a:p>
              <a:pPr algn="just"/>
              <a:r>
                <a:rPr lang="ru-RU" sz="1200" b="1"/>
                <a:t>Спецификация ‘</a:t>
              </a:r>
              <a:r>
                <a:rPr lang="en-US" sz="1200" b="1"/>
                <a:t>xxx</a:t>
              </a:r>
              <a:r>
                <a:rPr lang="ru-RU" sz="1200" b="1"/>
                <a:t>-</a:t>
              </a:r>
              <a:r>
                <a:rPr lang="en-US" sz="1200" b="1"/>
                <a:t>xxx</a:t>
              </a:r>
              <a:r>
                <a:rPr lang="ru-RU" sz="1200" b="1"/>
                <a:t>’  признак ‘</a:t>
              </a:r>
              <a:r>
                <a:rPr lang="en-US" sz="1200" b="1"/>
                <a:t>x</a:t>
              </a:r>
              <a:r>
                <a:rPr lang="ru-RU" sz="1200" b="1"/>
                <a:t>’ …</a:t>
              </a:r>
            </a:p>
            <a:p>
              <a:pPr algn="just"/>
              <a:r>
                <a:rPr lang="ru-RU" sz="1200" b="1"/>
                <a:t>…</a:t>
              </a:r>
            </a:p>
            <a:p>
              <a:pPr algn="just"/>
              <a:r>
                <a:rPr lang="ru-RU" sz="1200" b="1"/>
                <a:t>Спецификация ‘</a:t>
              </a:r>
              <a:r>
                <a:rPr lang="en-US" sz="1200" b="1"/>
                <a:t>xxx</a:t>
              </a:r>
              <a:r>
                <a:rPr lang="ru-RU" sz="1200" b="1"/>
                <a:t>-</a:t>
              </a:r>
              <a:r>
                <a:rPr lang="en-US" sz="1200" b="1"/>
                <a:t>xxx</a:t>
              </a:r>
              <a:r>
                <a:rPr lang="ru-RU" sz="1200" b="1"/>
                <a:t>’  признак ‘</a:t>
              </a:r>
              <a:r>
                <a:rPr lang="en-US" sz="1200" b="1"/>
                <a:t>x</a:t>
              </a:r>
              <a:r>
                <a:rPr lang="ru-RU" sz="1200" b="1"/>
                <a:t>’ …</a:t>
              </a:r>
              <a:endParaRPr lang="ru-RU"/>
            </a:p>
          </p:txBody>
        </p:sp>
        <p:sp>
          <p:nvSpPr>
            <p:cNvPr id="259127" name="AutoShape 55"/>
            <p:cNvSpPr>
              <a:spLocks noChangeArrowheads="1"/>
            </p:cNvSpPr>
            <p:nvPr/>
          </p:nvSpPr>
          <p:spPr bwMode="auto">
            <a:xfrm>
              <a:off x="4031" y="11585"/>
              <a:ext cx="514" cy="762"/>
            </a:xfrm>
            <a:prstGeom prst="upArrow">
              <a:avLst>
                <a:gd name="adj1" fmla="val 50000"/>
                <a:gd name="adj2" fmla="val 37062"/>
              </a:avLst>
            </a:prstGeom>
            <a:gradFill rotWithShape="1">
              <a:gsLst>
                <a:gs pos="0">
                  <a:srgbClr val="C0C0C0"/>
                </a:gs>
                <a:gs pos="50000">
                  <a:srgbClr val="C0C0C0">
                    <a:gamma/>
                    <a:shade val="75686"/>
                    <a:invGamma/>
                  </a:srgbClr>
                </a:gs>
                <a:gs pos="100000">
                  <a:srgbClr val="C0C0C0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9128" name="AutoShape 56"/>
            <p:cNvSpPr>
              <a:spLocks noChangeArrowheads="1"/>
            </p:cNvSpPr>
            <p:nvPr/>
          </p:nvSpPr>
          <p:spPr bwMode="auto">
            <a:xfrm>
              <a:off x="4802" y="11458"/>
              <a:ext cx="2572" cy="762"/>
            </a:xfrm>
            <a:prstGeom prst="wedgeRoundRectCallout">
              <a:avLst>
                <a:gd name="adj1" fmla="val -63856"/>
                <a:gd name="adj2" fmla="val 43056"/>
                <a:gd name="adj3" fmla="val 16667"/>
              </a:avLst>
            </a:prstGeom>
            <a:gradFill rotWithShape="1">
              <a:gsLst>
                <a:gs pos="0">
                  <a:srgbClr val="00FFFF"/>
                </a:gs>
                <a:gs pos="100000">
                  <a:srgbClr val="00FFFF">
                    <a:gamma/>
                    <a:shade val="73725"/>
                    <a:invGamma/>
                  </a:srgbClr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9129" name="Text Box 57"/>
            <p:cNvSpPr txBox="1">
              <a:spLocks noChangeArrowheads="1"/>
            </p:cNvSpPr>
            <p:nvPr/>
          </p:nvSpPr>
          <p:spPr bwMode="auto">
            <a:xfrm>
              <a:off x="4931" y="11585"/>
              <a:ext cx="2314" cy="50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10800" rIns="0" bIns="10800"/>
            <a:lstStyle/>
            <a:p>
              <a:pPr algn="ctr"/>
              <a:r>
                <a:rPr lang="ru-RU" sz="1200" b="1"/>
                <a:t> Спецификация ‘</a:t>
              </a:r>
              <a:r>
                <a:rPr lang="en-US" sz="1200" b="1"/>
                <a:t>xxx</a:t>
              </a:r>
              <a:r>
                <a:rPr lang="ru-RU" sz="1200" b="1"/>
                <a:t>-</a:t>
              </a:r>
              <a:r>
                <a:rPr lang="en-US" sz="1200" b="1"/>
                <a:t>xxx</a:t>
              </a:r>
              <a:r>
                <a:rPr lang="ru-RU" sz="1200" b="1"/>
                <a:t>’ для новой позиции ‘</a:t>
              </a:r>
              <a:r>
                <a:rPr lang="en-US" sz="1200" b="1"/>
                <a:t>xx</a:t>
              </a:r>
              <a:r>
                <a:rPr lang="ru-RU" sz="1200" b="1"/>
                <a:t>’ </a:t>
              </a:r>
              <a:endParaRPr lang="ru-RU"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AB36FD4F-9CBD-4C51-B20D-4776D8CBE170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357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600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632700" cy="758825"/>
          </a:xfrm>
        </p:spPr>
        <p:txBody>
          <a:bodyPr/>
          <a:lstStyle/>
          <a:p>
            <a:pPr eaLnBrk="1" hangingPunct="1"/>
            <a:r>
              <a:rPr lang="en-US" sz="2400" b="1" dirty="0" smtClean="0"/>
              <a:t>SAP PLM</a:t>
            </a:r>
            <a:r>
              <a:rPr lang="ru-RU" sz="2400" b="1" dirty="0" smtClean="0"/>
              <a:t> – решение</a:t>
            </a:r>
            <a:r>
              <a:rPr lang="ru-RU" sz="2400" dirty="0" smtClean="0"/>
              <a:t> </a:t>
            </a:r>
            <a:br>
              <a:rPr lang="ru-RU" sz="2400" dirty="0" smtClean="0"/>
            </a:br>
            <a:r>
              <a:rPr lang="ru-RU" sz="2400" b="1" i="1" dirty="0" smtClean="0"/>
              <a:t>Приложения </a:t>
            </a:r>
            <a:r>
              <a:rPr lang="en-US" sz="2400" b="1" i="1" dirty="0" smtClean="0"/>
              <a:t>PLM</a:t>
            </a:r>
            <a:r>
              <a:rPr lang="ru-RU" sz="2400" b="1" i="1" dirty="0" smtClean="0"/>
              <a:t> и классификация</a:t>
            </a:r>
            <a:r>
              <a:rPr lang="ru-RU" sz="2400" dirty="0" smtClean="0"/>
              <a:t> </a:t>
            </a:r>
          </a:p>
        </p:txBody>
      </p:sp>
      <p:sp>
        <p:nvSpPr>
          <p:cNvPr id="260100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23850" y="1412875"/>
            <a:ext cx="8504238" cy="4464050"/>
          </a:xfrm>
        </p:spPr>
        <p:txBody>
          <a:bodyPr/>
          <a:lstStyle/>
          <a:p>
            <a:pPr marL="381000" indent="-381000" algn="just"/>
            <a:r>
              <a:rPr lang="ru-RU" sz="2000" dirty="0" smtClean="0">
                <a:solidFill>
                  <a:srgbClr val="000000"/>
                </a:solidFill>
              </a:rPr>
              <a:t>В </a:t>
            </a:r>
            <a:r>
              <a:rPr lang="en-US" sz="2000" dirty="0" smtClean="0">
                <a:solidFill>
                  <a:srgbClr val="000000"/>
                </a:solidFill>
              </a:rPr>
              <a:t>SAP PLM</a:t>
            </a:r>
            <a:r>
              <a:rPr lang="ru-RU" sz="2000" dirty="0" smtClean="0">
                <a:solidFill>
                  <a:srgbClr val="000000"/>
                </a:solidFill>
              </a:rPr>
              <a:t> создается</a:t>
            </a:r>
            <a:r>
              <a:rPr lang="ru-RU" sz="2000" dirty="0" smtClean="0"/>
              <a:t> </a:t>
            </a:r>
            <a:r>
              <a:rPr lang="ru-RU" sz="2000" b="1" i="1" dirty="0" smtClean="0">
                <a:solidFill>
                  <a:srgbClr val="0000FF"/>
                </a:solidFill>
              </a:rPr>
              <a:t>система классов</a:t>
            </a:r>
            <a:r>
              <a:rPr lang="ru-RU" sz="2000" dirty="0" smtClean="0"/>
              <a:t>, </a:t>
            </a:r>
            <a:r>
              <a:rPr lang="ru-RU" sz="2000" dirty="0" smtClean="0">
                <a:solidFill>
                  <a:srgbClr val="000000"/>
                </a:solidFill>
              </a:rPr>
              <a:t>где определяются </a:t>
            </a:r>
            <a:r>
              <a:rPr lang="ru-RU" sz="2000" b="1" i="1" dirty="0" smtClean="0">
                <a:solidFill>
                  <a:srgbClr val="0000FF"/>
                </a:solidFill>
              </a:rPr>
              <a:t>атрибуты (признаки)</a:t>
            </a:r>
            <a:r>
              <a:rPr lang="ru-RU" sz="2000" b="1" dirty="0" smtClean="0">
                <a:solidFill>
                  <a:srgbClr val="0000FF"/>
                </a:solidFill>
              </a:rPr>
              <a:t>,</a:t>
            </a:r>
            <a:r>
              <a:rPr lang="ru-RU" sz="2000" dirty="0" smtClean="0"/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которые наиболее полно и корректно описывают продукт. Далее эти признаки создаются с указанием </a:t>
            </a:r>
            <a:r>
              <a:rPr lang="ru-RU" sz="2000" b="1" i="1" dirty="0" smtClean="0">
                <a:solidFill>
                  <a:srgbClr val="0000FF"/>
                </a:solidFill>
              </a:rPr>
              <a:t>специфичных значений признаков</a:t>
            </a:r>
            <a:r>
              <a:rPr lang="ru-RU" sz="2000" dirty="0" smtClean="0"/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и присваиваются не материалу, а целому </a:t>
            </a:r>
            <a:r>
              <a:rPr lang="ru-RU" sz="2000" b="1" i="1" dirty="0" smtClean="0">
                <a:solidFill>
                  <a:srgbClr val="0000FF"/>
                </a:solidFill>
              </a:rPr>
              <a:t>классу</a:t>
            </a:r>
            <a:r>
              <a:rPr lang="ru-RU" sz="2000" b="1" dirty="0" smtClean="0">
                <a:solidFill>
                  <a:srgbClr val="0000FF"/>
                </a:solidFill>
              </a:rPr>
              <a:t>.</a:t>
            </a:r>
            <a:r>
              <a:rPr lang="ru-RU" sz="2000" dirty="0" smtClean="0"/>
              <a:t> </a:t>
            </a:r>
            <a:r>
              <a:rPr lang="ru-RU" sz="2000" b="1" i="1" dirty="0" smtClean="0">
                <a:solidFill>
                  <a:srgbClr val="000000"/>
                </a:solidFill>
              </a:rPr>
              <a:t>Классам</a:t>
            </a:r>
            <a:r>
              <a:rPr lang="ru-RU" sz="2000" i="1" dirty="0" smtClean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присваиваются соответствующие </a:t>
            </a:r>
            <a:r>
              <a:rPr lang="ru-RU" sz="2000" b="1" i="1" dirty="0" smtClean="0">
                <a:solidFill>
                  <a:srgbClr val="0000FF"/>
                </a:solidFill>
              </a:rPr>
              <a:t>объекты</a:t>
            </a:r>
            <a:r>
              <a:rPr lang="ru-RU" sz="2000" b="1" dirty="0" smtClean="0">
                <a:solidFill>
                  <a:srgbClr val="0000FF"/>
                </a:solidFill>
              </a:rPr>
              <a:t>. </a:t>
            </a:r>
            <a:r>
              <a:rPr lang="ru-RU" sz="2000" b="1" i="1" dirty="0" smtClean="0">
                <a:solidFill>
                  <a:srgbClr val="000000"/>
                </a:solidFill>
              </a:rPr>
              <a:t>Документ</a:t>
            </a:r>
            <a:r>
              <a:rPr lang="ru-RU" sz="2000" dirty="0" smtClean="0">
                <a:solidFill>
                  <a:srgbClr val="000000"/>
                </a:solidFill>
              </a:rPr>
              <a:t> может включаться в другой </a:t>
            </a:r>
            <a:r>
              <a:rPr lang="ru-RU" sz="2000" b="1" i="1" dirty="0" smtClean="0">
                <a:solidFill>
                  <a:srgbClr val="0000FF"/>
                </a:solidFill>
              </a:rPr>
              <a:t>класс</a:t>
            </a:r>
            <a:r>
              <a:rPr lang="ru-RU" sz="2000" dirty="0" smtClean="0"/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как</a:t>
            </a:r>
            <a:r>
              <a:rPr lang="ru-RU" sz="2000" dirty="0" smtClean="0"/>
              <a:t> </a:t>
            </a:r>
            <a:r>
              <a:rPr lang="ru-RU" sz="2000" b="1" i="1" dirty="0" smtClean="0">
                <a:solidFill>
                  <a:srgbClr val="0000FF"/>
                </a:solidFill>
              </a:rPr>
              <a:t>основная запись материала</a:t>
            </a:r>
            <a:r>
              <a:rPr lang="ru-RU" sz="2000" dirty="0" smtClean="0"/>
              <a:t>. </a:t>
            </a:r>
            <a:r>
              <a:rPr lang="ru-RU" sz="2000" i="1" dirty="0" smtClean="0">
                <a:solidFill>
                  <a:srgbClr val="FF3300"/>
                </a:solidFill>
              </a:rPr>
              <a:t>Классификация</a:t>
            </a:r>
            <a:r>
              <a:rPr lang="ru-RU" sz="2000" dirty="0" smtClean="0">
                <a:solidFill>
                  <a:srgbClr val="FF3300"/>
                </a:solidFill>
              </a:rPr>
              <a:t> выполняет следующие </a:t>
            </a:r>
            <a:r>
              <a:rPr lang="ru-RU" sz="2000" i="1" dirty="0" smtClean="0">
                <a:solidFill>
                  <a:srgbClr val="FF3300"/>
                </a:solidFill>
              </a:rPr>
              <a:t>основные функции</a:t>
            </a:r>
            <a:r>
              <a:rPr lang="ru-RU" sz="2000" dirty="0" smtClean="0">
                <a:solidFill>
                  <a:srgbClr val="FF3300"/>
                </a:solidFill>
              </a:rPr>
              <a:t>: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200" b="1" dirty="0" smtClean="0">
                <a:solidFill>
                  <a:srgbClr val="0000FF"/>
                </a:solidFill>
              </a:rPr>
              <a:t>1) создание признаков и их допустимых значений;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200" b="1" dirty="0" smtClean="0">
                <a:solidFill>
                  <a:srgbClr val="0000FF"/>
                </a:solidFill>
              </a:rPr>
              <a:t>2) ведение классов и присвоение им соответствующих признаков;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200" b="1" dirty="0" smtClean="0">
                <a:solidFill>
                  <a:srgbClr val="0000FF"/>
                </a:solidFill>
              </a:rPr>
              <a:t>3) создание объектов и присвоение их определенным классам;</a:t>
            </a:r>
          </a:p>
          <a:p>
            <a:pPr marL="381000" indent="-381000">
              <a:buFont typeface="Wingdings 2" pitchFamily="18" charset="2"/>
              <a:buNone/>
            </a:pPr>
            <a:r>
              <a:rPr lang="ru-RU" sz="2200" b="1" dirty="0" smtClean="0">
                <a:solidFill>
                  <a:srgbClr val="0000FF"/>
                </a:solidFill>
              </a:rPr>
              <a:t>4) поиск объектов.</a:t>
            </a:r>
            <a:r>
              <a:rPr lang="ru-RU" sz="2000" dirty="0" smtClean="0"/>
              <a:t>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35986966-CBB5-4969-95BD-230D739823B5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358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61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632700" cy="758825"/>
          </a:xfrm>
        </p:spPr>
        <p:txBody>
          <a:bodyPr/>
          <a:lstStyle/>
          <a:p>
            <a:pPr eaLnBrk="1" hangingPunct="1"/>
            <a:r>
              <a:rPr lang="en-US" sz="2400" b="1" dirty="0" smtClean="0"/>
              <a:t>SAP PLM</a:t>
            </a:r>
            <a:r>
              <a:rPr lang="ru-RU" sz="2400" b="1" dirty="0" smtClean="0"/>
              <a:t> – решение</a:t>
            </a:r>
            <a:r>
              <a:rPr lang="ru-RU" sz="2400" dirty="0" smtClean="0"/>
              <a:t> </a:t>
            </a:r>
            <a:br>
              <a:rPr lang="ru-RU" sz="2400" dirty="0" smtClean="0"/>
            </a:br>
            <a:r>
              <a:rPr lang="ru-RU" sz="2400" b="1" i="1" dirty="0" smtClean="0"/>
              <a:t>Приложения </a:t>
            </a:r>
            <a:r>
              <a:rPr lang="en-US" sz="2400" b="1" i="1" dirty="0" smtClean="0"/>
              <a:t>PLM</a:t>
            </a:r>
            <a:r>
              <a:rPr lang="ru-RU" sz="2400" b="1" i="1" dirty="0" smtClean="0"/>
              <a:t> и классификация</a:t>
            </a:r>
            <a:r>
              <a:rPr lang="ru-RU" sz="2400" dirty="0" smtClean="0"/>
              <a:t> </a:t>
            </a:r>
          </a:p>
        </p:txBody>
      </p:sp>
      <p:sp>
        <p:nvSpPr>
          <p:cNvPr id="261124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23850" y="1412875"/>
            <a:ext cx="8504238" cy="4464050"/>
          </a:xfrm>
        </p:spPr>
        <p:txBody>
          <a:bodyPr/>
          <a:lstStyle/>
          <a:p>
            <a:pPr marL="381000" indent="-381000" algn="just"/>
            <a:r>
              <a:rPr lang="ru-RU" sz="2200" dirty="0" smtClean="0">
                <a:solidFill>
                  <a:srgbClr val="000000"/>
                </a:solidFill>
              </a:rPr>
              <a:t>Таким образом, классификация осуществляет </a:t>
            </a:r>
            <a:r>
              <a:rPr lang="ru-RU" sz="2200" i="1" dirty="0" smtClean="0">
                <a:solidFill>
                  <a:srgbClr val="0000FF"/>
                </a:solidFill>
              </a:rPr>
              <a:t>присвоение объектов классу</a:t>
            </a:r>
            <a:r>
              <a:rPr lang="ru-RU" sz="2200" dirty="0" smtClean="0">
                <a:solidFill>
                  <a:srgbClr val="0000FF"/>
                </a:solidFill>
              </a:rPr>
              <a:t> и </a:t>
            </a:r>
            <a:r>
              <a:rPr lang="ru-RU" sz="2200" i="1" dirty="0" smtClean="0">
                <a:solidFill>
                  <a:srgbClr val="0000FF"/>
                </a:solidFill>
              </a:rPr>
              <a:t>присвоение признаков в классе</a:t>
            </a:r>
            <a:r>
              <a:rPr lang="ru-RU" sz="2200" dirty="0" smtClean="0"/>
              <a:t>. </a:t>
            </a:r>
            <a:r>
              <a:rPr lang="ru-RU" sz="2200" dirty="0" smtClean="0">
                <a:solidFill>
                  <a:srgbClr val="000000"/>
                </a:solidFill>
              </a:rPr>
              <a:t>Классификация производится либо непосредственно для объекта, либо в соответствующих транзакциях системы классификации.</a:t>
            </a:r>
          </a:p>
          <a:p>
            <a:pPr marL="381000" indent="-381000" algn="just"/>
            <a:r>
              <a:rPr lang="ru-RU" sz="2200" dirty="0" smtClean="0">
                <a:solidFill>
                  <a:srgbClr val="000000"/>
                </a:solidFill>
              </a:rPr>
              <a:t>При описании комплексных изделий в компонентах: </a:t>
            </a:r>
            <a:r>
              <a:rPr lang="ru-RU" sz="2200" i="1" dirty="0" smtClean="0">
                <a:solidFill>
                  <a:srgbClr val="0000FF"/>
                </a:solidFill>
              </a:rPr>
              <a:t>сбыт (</a:t>
            </a:r>
            <a:r>
              <a:rPr lang="en-US" sz="2200" i="1" dirty="0" smtClean="0">
                <a:solidFill>
                  <a:srgbClr val="0000FF"/>
                </a:solidFill>
              </a:rPr>
              <a:t>sales</a:t>
            </a:r>
            <a:r>
              <a:rPr lang="ru-RU" sz="2200" i="1" dirty="0" smtClean="0">
                <a:solidFill>
                  <a:srgbClr val="0000FF"/>
                </a:solidFill>
              </a:rPr>
              <a:t>) </a:t>
            </a:r>
            <a:r>
              <a:rPr lang="ru-RU" sz="2200" dirty="0" smtClean="0">
                <a:solidFill>
                  <a:srgbClr val="0000FF"/>
                </a:solidFill>
              </a:rPr>
              <a:t>и </a:t>
            </a:r>
            <a:r>
              <a:rPr lang="ru-RU" sz="2200" i="1" dirty="0" smtClean="0">
                <a:solidFill>
                  <a:srgbClr val="0000FF"/>
                </a:solidFill>
              </a:rPr>
              <a:t>производство (</a:t>
            </a:r>
            <a:r>
              <a:rPr lang="en-US" sz="2200" i="1" dirty="0" smtClean="0">
                <a:solidFill>
                  <a:srgbClr val="0000FF"/>
                </a:solidFill>
              </a:rPr>
              <a:t>product</a:t>
            </a:r>
            <a:r>
              <a:rPr lang="ru-RU" sz="2200" i="1" dirty="0" smtClean="0">
                <a:solidFill>
                  <a:srgbClr val="0000FF"/>
                </a:solidFill>
              </a:rPr>
              <a:t>)</a:t>
            </a:r>
            <a:r>
              <a:rPr lang="ru-RU" sz="2200" i="1" dirty="0" smtClean="0"/>
              <a:t> </a:t>
            </a:r>
            <a:r>
              <a:rPr lang="ru-RU" sz="2200" dirty="0" smtClean="0">
                <a:solidFill>
                  <a:srgbClr val="000000"/>
                </a:solidFill>
              </a:rPr>
              <a:t>выполняются задачи по </a:t>
            </a:r>
            <a:r>
              <a:rPr lang="ru-RU" sz="2200" i="1" dirty="0" smtClean="0">
                <a:solidFill>
                  <a:srgbClr val="0000FF"/>
                </a:solidFill>
              </a:rPr>
              <a:t>конфигурированию (</a:t>
            </a:r>
            <a:r>
              <a:rPr lang="en-US" sz="2200" i="1" dirty="0" smtClean="0">
                <a:solidFill>
                  <a:srgbClr val="0000FF"/>
                </a:solidFill>
              </a:rPr>
              <a:t>configuration</a:t>
            </a:r>
            <a:r>
              <a:rPr lang="ru-RU" sz="2200" i="1" dirty="0" smtClean="0">
                <a:solidFill>
                  <a:srgbClr val="0000FF"/>
                </a:solidFill>
              </a:rPr>
              <a:t>)</a:t>
            </a:r>
            <a:r>
              <a:rPr lang="ru-RU" sz="2200" dirty="0" smtClean="0">
                <a:solidFill>
                  <a:srgbClr val="0000FF"/>
                </a:solidFill>
              </a:rPr>
              <a:t>.</a:t>
            </a:r>
            <a:r>
              <a:rPr lang="ru-RU" sz="2200" dirty="0" smtClean="0"/>
              <a:t> </a:t>
            </a:r>
            <a:r>
              <a:rPr lang="ru-RU" sz="2200" dirty="0" smtClean="0">
                <a:solidFill>
                  <a:srgbClr val="000000"/>
                </a:solidFill>
              </a:rPr>
              <a:t>Изделие изготавливаемое в различных вариантах называется</a:t>
            </a:r>
            <a:r>
              <a:rPr lang="ru-RU" sz="2200" dirty="0" smtClean="0"/>
              <a:t> </a:t>
            </a:r>
            <a:r>
              <a:rPr lang="ru-RU" sz="2200" i="1" dirty="0" smtClean="0">
                <a:solidFill>
                  <a:srgbClr val="0000FF"/>
                </a:solidFill>
              </a:rPr>
              <a:t>конфигурируемым материалом (</a:t>
            </a:r>
            <a:r>
              <a:rPr lang="en-US" sz="2200" i="1" dirty="0" smtClean="0">
                <a:solidFill>
                  <a:srgbClr val="0000FF"/>
                </a:solidFill>
              </a:rPr>
              <a:t>configurable material</a:t>
            </a:r>
            <a:r>
              <a:rPr lang="ru-RU" sz="2200" i="1" dirty="0" smtClean="0">
                <a:solidFill>
                  <a:srgbClr val="0000FF"/>
                </a:solidFill>
              </a:rPr>
              <a:t>)</a:t>
            </a:r>
            <a:r>
              <a:rPr lang="ru-RU" sz="2200" dirty="0" smtClean="0">
                <a:solidFill>
                  <a:srgbClr val="0000FF"/>
                </a:solidFill>
              </a:rPr>
              <a:t>,</a:t>
            </a:r>
            <a:r>
              <a:rPr lang="ru-RU" sz="2200" dirty="0" smtClean="0"/>
              <a:t> </a:t>
            </a:r>
            <a:r>
              <a:rPr lang="ru-RU" sz="2200" dirty="0" smtClean="0">
                <a:solidFill>
                  <a:srgbClr val="000000"/>
                </a:solidFill>
              </a:rPr>
              <a:t>который включает все возможные свойства (признаки) продукта для их дальнейшего отбора по заданным критериям в производимый объект.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DFD18691-705C-4C24-91DB-60D93398727C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359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621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52400"/>
            <a:ext cx="7632700" cy="758825"/>
          </a:xfrm>
        </p:spPr>
        <p:txBody>
          <a:bodyPr/>
          <a:lstStyle/>
          <a:p>
            <a:pPr eaLnBrk="1" hangingPunct="1"/>
            <a:r>
              <a:rPr lang="en-US" sz="2400" b="1" dirty="0" smtClean="0"/>
              <a:t>SAP PLM</a:t>
            </a:r>
            <a:r>
              <a:rPr lang="ru-RU" sz="2400" b="1" dirty="0" smtClean="0"/>
              <a:t> – решение</a:t>
            </a:r>
            <a:r>
              <a:rPr lang="ru-RU" sz="2400" dirty="0" smtClean="0"/>
              <a:t> </a:t>
            </a:r>
            <a:br>
              <a:rPr lang="ru-RU" sz="2400" dirty="0" smtClean="0"/>
            </a:br>
            <a:r>
              <a:rPr lang="ru-RU" sz="2400" b="1" i="1" dirty="0" smtClean="0"/>
              <a:t>Приложения </a:t>
            </a:r>
            <a:r>
              <a:rPr lang="en-US" sz="2400" b="1" i="1" dirty="0" smtClean="0"/>
              <a:t>PLM</a:t>
            </a:r>
            <a:r>
              <a:rPr lang="ru-RU" sz="2400" b="1" i="1" dirty="0" smtClean="0"/>
              <a:t> и классификация</a:t>
            </a:r>
            <a:r>
              <a:rPr lang="ru-RU" sz="2400" dirty="0" smtClean="0"/>
              <a:t> </a:t>
            </a:r>
          </a:p>
        </p:txBody>
      </p:sp>
      <p:sp>
        <p:nvSpPr>
          <p:cNvPr id="262148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23850" y="1412875"/>
            <a:ext cx="8504238" cy="4464050"/>
          </a:xfrm>
        </p:spPr>
        <p:txBody>
          <a:bodyPr/>
          <a:lstStyle/>
          <a:p>
            <a:pPr marL="381000" indent="-381000" algn="just"/>
            <a:r>
              <a:rPr lang="ru-RU" sz="2200" dirty="0" smtClean="0">
                <a:solidFill>
                  <a:srgbClr val="000000"/>
                </a:solidFill>
              </a:rPr>
              <a:t>Все компоненты, которые могут понадобиться для производства конкретного варианта материала содержаться в </a:t>
            </a:r>
            <a:r>
              <a:rPr lang="ru-RU" sz="2200" b="1" i="1" dirty="0" smtClean="0">
                <a:solidFill>
                  <a:srgbClr val="0000FF"/>
                </a:solidFill>
              </a:rPr>
              <a:t>спецификации конфигурируемого материала (</a:t>
            </a:r>
            <a:r>
              <a:rPr lang="en-US" sz="2200" b="1" i="1" dirty="0" smtClean="0">
                <a:solidFill>
                  <a:srgbClr val="0000FF"/>
                </a:solidFill>
              </a:rPr>
              <a:t>BOM of the configurable material</a:t>
            </a:r>
            <a:r>
              <a:rPr lang="ru-RU" sz="2200" b="1" i="1" dirty="0" smtClean="0">
                <a:solidFill>
                  <a:srgbClr val="0000FF"/>
                </a:solidFill>
              </a:rPr>
              <a:t>)</a:t>
            </a:r>
            <a:r>
              <a:rPr lang="ru-RU" sz="2200" b="1" dirty="0" smtClean="0">
                <a:solidFill>
                  <a:srgbClr val="0000FF"/>
                </a:solidFill>
              </a:rPr>
              <a:t>,</a:t>
            </a:r>
            <a:r>
              <a:rPr lang="ru-RU" sz="2200" dirty="0" smtClean="0"/>
              <a:t> </a:t>
            </a:r>
            <a:r>
              <a:rPr lang="ru-RU" sz="2200" dirty="0" smtClean="0">
                <a:solidFill>
                  <a:srgbClr val="000000"/>
                </a:solidFill>
              </a:rPr>
              <a:t>для создания</a:t>
            </a:r>
            <a:r>
              <a:rPr lang="ru-RU" sz="2200" dirty="0" smtClean="0"/>
              <a:t> </a:t>
            </a:r>
            <a:r>
              <a:rPr lang="ru-RU" sz="2200" b="1" i="1" dirty="0" smtClean="0">
                <a:solidFill>
                  <a:srgbClr val="0000FF"/>
                </a:solidFill>
              </a:rPr>
              <a:t>конфигурации спецификации (</a:t>
            </a:r>
            <a:r>
              <a:rPr lang="en-US" sz="2200" b="1" i="1" dirty="0" smtClean="0">
                <a:solidFill>
                  <a:srgbClr val="0000FF"/>
                </a:solidFill>
              </a:rPr>
              <a:t>configure the BOM</a:t>
            </a:r>
            <a:r>
              <a:rPr lang="ru-RU" sz="2200" b="1" i="1" dirty="0" smtClean="0">
                <a:solidFill>
                  <a:srgbClr val="0000FF"/>
                </a:solidFill>
              </a:rPr>
              <a:t>)</a:t>
            </a:r>
            <a:r>
              <a:rPr lang="ru-RU" sz="2200" dirty="0" smtClean="0"/>
              <a:t> </a:t>
            </a:r>
            <a:r>
              <a:rPr lang="ru-RU" sz="2200" dirty="0" smtClean="0">
                <a:solidFill>
                  <a:srgbClr val="000000"/>
                </a:solidFill>
              </a:rPr>
              <a:t>(выбора компонентов для конечного определенного варианта изделия) применяется </a:t>
            </a:r>
            <a:r>
              <a:rPr lang="ru-RU" sz="2200" b="1" i="1" dirty="0" smtClean="0">
                <a:solidFill>
                  <a:srgbClr val="0000FF"/>
                </a:solidFill>
              </a:rPr>
              <a:t>описание отношений (</a:t>
            </a:r>
            <a:r>
              <a:rPr lang="en-US" sz="2200" b="1" i="1" dirty="0" smtClean="0">
                <a:solidFill>
                  <a:srgbClr val="0000FF"/>
                </a:solidFill>
              </a:rPr>
              <a:t>dependencies</a:t>
            </a:r>
            <a:r>
              <a:rPr lang="ru-RU" sz="2200" b="1" i="1" dirty="0" smtClean="0">
                <a:solidFill>
                  <a:srgbClr val="0000FF"/>
                </a:solidFill>
              </a:rPr>
              <a:t>)</a:t>
            </a:r>
            <a:r>
              <a:rPr lang="ru-RU" sz="2200" dirty="0" smtClean="0"/>
              <a:t> (рис.). </a:t>
            </a:r>
            <a:endParaRPr lang="ru-RU" sz="2200" i="1" dirty="0" smtClean="0"/>
          </a:p>
          <a:p>
            <a:pPr marL="381000" indent="-381000" algn="just"/>
            <a:r>
              <a:rPr lang="ru-RU" sz="2200" b="1" i="1" dirty="0" smtClean="0">
                <a:solidFill>
                  <a:srgbClr val="0000FF"/>
                </a:solidFill>
              </a:rPr>
              <a:t>Технологическая карта (</a:t>
            </a:r>
            <a:r>
              <a:rPr lang="en-US" sz="2200" b="1" i="1" dirty="0" smtClean="0">
                <a:solidFill>
                  <a:srgbClr val="0000FF"/>
                </a:solidFill>
              </a:rPr>
              <a:t>routing</a:t>
            </a:r>
            <a:r>
              <a:rPr lang="ru-RU" sz="2200" b="1" i="1" dirty="0" smtClean="0">
                <a:solidFill>
                  <a:srgbClr val="0000FF"/>
                </a:solidFill>
              </a:rPr>
              <a:t>)</a:t>
            </a:r>
            <a:r>
              <a:rPr lang="ru-RU" sz="2200" i="1" dirty="0" smtClean="0"/>
              <a:t> </a:t>
            </a:r>
            <a:r>
              <a:rPr lang="ru-RU" sz="2200" dirty="0" smtClean="0">
                <a:solidFill>
                  <a:srgbClr val="000000"/>
                </a:solidFill>
              </a:rPr>
              <a:t>или</a:t>
            </a:r>
            <a:r>
              <a:rPr lang="ru-RU" sz="2200" dirty="0" smtClean="0"/>
              <a:t> </a:t>
            </a:r>
            <a:r>
              <a:rPr lang="ru-RU" sz="2200" b="1" i="1" dirty="0" smtClean="0">
                <a:solidFill>
                  <a:srgbClr val="0000FF"/>
                </a:solidFill>
              </a:rPr>
              <a:t>список задач (</a:t>
            </a:r>
            <a:r>
              <a:rPr lang="en-US" sz="2200" b="1" i="1" dirty="0" smtClean="0">
                <a:solidFill>
                  <a:srgbClr val="0000FF"/>
                </a:solidFill>
              </a:rPr>
              <a:t>task list</a:t>
            </a:r>
            <a:r>
              <a:rPr lang="ru-RU" sz="2200" b="1" i="1" dirty="0" smtClean="0">
                <a:solidFill>
                  <a:srgbClr val="0000FF"/>
                </a:solidFill>
              </a:rPr>
              <a:t>)</a:t>
            </a:r>
            <a:r>
              <a:rPr lang="ru-RU" sz="2200" dirty="0" smtClean="0"/>
              <a:t> </a:t>
            </a:r>
            <a:r>
              <a:rPr lang="ru-RU" sz="2200" dirty="0" smtClean="0">
                <a:solidFill>
                  <a:srgbClr val="000000"/>
                </a:solidFill>
              </a:rPr>
              <a:t>конфигурируемого материала – это перечень всех операций, которые могут оказаться необходимыми для производства определенного варианта изделия. Для выбора необходимых операций также используется </a:t>
            </a:r>
            <a:r>
              <a:rPr lang="ru-RU" sz="2200" i="1" dirty="0" smtClean="0">
                <a:solidFill>
                  <a:srgbClr val="0000FF"/>
                </a:solidFill>
              </a:rPr>
              <a:t>описание отношений (</a:t>
            </a:r>
            <a:r>
              <a:rPr lang="en-US" sz="2200" i="1" dirty="0" smtClean="0">
                <a:solidFill>
                  <a:srgbClr val="0000FF"/>
                </a:solidFill>
              </a:rPr>
              <a:t>dependencies</a:t>
            </a:r>
            <a:r>
              <a:rPr lang="ru-RU" sz="2200" i="1" dirty="0" smtClean="0">
                <a:solidFill>
                  <a:srgbClr val="0000FF"/>
                </a:solidFill>
              </a:rPr>
              <a:t>)</a:t>
            </a:r>
            <a:r>
              <a:rPr lang="ru-RU" sz="2200" dirty="0" smtClean="0"/>
              <a:t> (рис.).</a:t>
            </a:r>
            <a:r>
              <a:rPr lang="ru-RU" sz="2000" dirty="0" smtClean="0"/>
              <a:t>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682"/>
              <a:ext cx="1296" cy="1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3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Группы разработчиков (</a:t>
              </a:r>
              <a:r>
                <a:rPr lang="en-US" sz="23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IBM, HP,W3C)</a:t>
              </a:r>
              <a:r>
                <a:rPr lang="ru-RU" sz="23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 провели формирование онтологий для широкого ряда предметных областей, которые являются одним из ключевых элементов технологии и позволяют описывать отношения объектов реального мира с помощью языков </a:t>
              </a:r>
              <a:r>
                <a:rPr lang="en-US" sz="2300" dirty="0" smtClean="0">
                  <a:solidFill>
                    <a:srgbClr val="FF0000"/>
                  </a:solidFill>
                </a:rPr>
                <a:t>OWL </a:t>
              </a:r>
              <a:r>
                <a:rPr lang="ru-RU" sz="23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и </a:t>
              </a:r>
              <a:r>
                <a:rPr lang="en-US" sz="2300" dirty="0" smtClean="0">
                  <a:solidFill>
                    <a:srgbClr val="FF0000"/>
                  </a:solidFill>
                </a:rPr>
                <a:t>DAML</a:t>
              </a:r>
              <a:r>
                <a:rPr lang="en-US" sz="23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 (DARPA  Agent Markup Language, DARPA – </a:t>
              </a:r>
              <a:r>
                <a:rPr lang="en-US" sz="2300" dirty="0" err="1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Defence</a:t>
              </a:r>
              <a:r>
                <a:rPr lang="en-US" sz="23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 Advanced Research Projects Agency)</a:t>
              </a:r>
              <a:endParaRPr lang="ru-RU" sz="2300" dirty="0" smtClean="0">
                <a:solidFill>
                  <a:srgbClr val="0033CC"/>
                </a:solidFill>
              </a:endParaRPr>
            </a:p>
            <a:p>
              <a:pPr algn="ctr"/>
              <a:endParaRPr lang="en-US" sz="20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Развитие поисковых систем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223B4614-344F-4C68-A28F-FFE733324CA8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360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63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28600"/>
            <a:ext cx="7632700" cy="758825"/>
          </a:xfrm>
        </p:spPr>
        <p:txBody>
          <a:bodyPr/>
          <a:lstStyle/>
          <a:p>
            <a:pPr eaLnBrk="1" hangingPunct="1"/>
            <a:r>
              <a:rPr lang="ru-RU" sz="2800" b="1" i="1" dirty="0" smtClean="0"/>
              <a:t>Конфигурируемые основные данные</a:t>
            </a:r>
            <a:r>
              <a:rPr lang="ru-RU" sz="2800" dirty="0" smtClean="0"/>
              <a:t> </a:t>
            </a:r>
          </a:p>
        </p:txBody>
      </p:sp>
      <p:grpSp>
        <p:nvGrpSpPr>
          <p:cNvPr id="2" name="Group 27"/>
          <p:cNvGrpSpPr>
            <a:grpSpLocks noChangeAspect="1"/>
          </p:cNvGrpSpPr>
          <p:nvPr/>
        </p:nvGrpSpPr>
        <p:grpSpPr bwMode="auto">
          <a:xfrm>
            <a:off x="323850" y="1844675"/>
            <a:ext cx="8424863" cy="3816350"/>
            <a:chOff x="2231" y="9591"/>
            <a:chExt cx="7200" cy="1779"/>
          </a:xfrm>
        </p:grpSpPr>
        <p:sp>
          <p:nvSpPr>
            <p:cNvPr id="263196" name="AutoShape 28"/>
            <p:cNvSpPr>
              <a:spLocks noChangeAspect="1" noChangeArrowheads="1"/>
            </p:cNvSpPr>
            <p:nvPr/>
          </p:nvSpPr>
          <p:spPr bwMode="auto">
            <a:xfrm>
              <a:off x="2231" y="9591"/>
              <a:ext cx="7200" cy="17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63197" name="AutoShape 29"/>
            <p:cNvSpPr>
              <a:spLocks noChangeArrowheads="1"/>
            </p:cNvSpPr>
            <p:nvPr/>
          </p:nvSpPr>
          <p:spPr bwMode="auto">
            <a:xfrm>
              <a:off x="2231" y="10099"/>
              <a:ext cx="1800" cy="76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FFFF">
                    <a:gamma/>
                    <a:shade val="78039"/>
                    <a:invGamma/>
                  </a:srgbClr>
                </a:gs>
                <a:gs pos="50000">
                  <a:srgbClr val="00FFFF"/>
                </a:gs>
                <a:gs pos="100000">
                  <a:srgbClr val="00FFFF">
                    <a:gamma/>
                    <a:shade val="78039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63198" name="Text Box 30"/>
            <p:cNvSpPr txBox="1">
              <a:spLocks noChangeArrowheads="1"/>
            </p:cNvSpPr>
            <p:nvPr/>
          </p:nvSpPr>
          <p:spPr bwMode="auto">
            <a:xfrm>
              <a:off x="2360" y="10226"/>
              <a:ext cx="1543" cy="51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46800" rIns="0" bIns="10800"/>
            <a:lstStyle/>
            <a:p>
              <a:pPr algn="ctr"/>
              <a:r>
                <a:rPr lang="ru-RU" b="1"/>
                <a:t>Основные данные</a:t>
              </a:r>
            </a:p>
            <a:p>
              <a:pPr algn="ctr"/>
              <a:r>
                <a:rPr lang="en-US" b="1"/>
                <a:t>(master data)</a:t>
              </a:r>
              <a:endParaRPr lang="ru-RU"/>
            </a:p>
          </p:txBody>
        </p:sp>
        <p:sp>
          <p:nvSpPr>
            <p:cNvPr id="263199" name="AutoShape 31"/>
            <p:cNvSpPr>
              <a:spLocks noChangeArrowheads="1"/>
            </p:cNvSpPr>
            <p:nvPr/>
          </p:nvSpPr>
          <p:spPr bwMode="auto">
            <a:xfrm>
              <a:off x="4288" y="10099"/>
              <a:ext cx="1544" cy="763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FF00">
                    <a:gamma/>
                    <a:shade val="75686"/>
                    <a:invGamma/>
                  </a:srgbClr>
                </a:gs>
                <a:gs pos="50000">
                  <a:srgbClr val="00FF00"/>
                </a:gs>
                <a:gs pos="100000">
                  <a:srgbClr val="00FF00">
                    <a:gamma/>
                    <a:shade val="75686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63200" name="Text Box 32"/>
            <p:cNvSpPr txBox="1">
              <a:spLocks noChangeArrowheads="1"/>
            </p:cNvSpPr>
            <p:nvPr/>
          </p:nvSpPr>
          <p:spPr bwMode="auto">
            <a:xfrm>
              <a:off x="4417" y="10226"/>
              <a:ext cx="1286" cy="51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46800" rIns="0" bIns="10800"/>
            <a:lstStyle/>
            <a:p>
              <a:pPr algn="ctr"/>
              <a:r>
                <a:rPr lang="ru-RU" sz="1600" b="1"/>
                <a:t>Отношения</a:t>
              </a:r>
            </a:p>
            <a:p>
              <a:pPr algn="ctr"/>
              <a:r>
                <a:rPr lang="en-US" sz="1600" b="1"/>
                <a:t>(dependencies)</a:t>
              </a:r>
              <a:endParaRPr lang="ru-RU" sz="1600"/>
            </a:p>
          </p:txBody>
        </p:sp>
        <p:sp>
          <p:nvSpPr>
            <p:cNvPr id="263201" name="AutoShape 33"/>
            <p:cNvSpPr>
              <a:spLocks noChangeArrowheads="1"/>
            </p:cNvSpPr>
            <p:nvPr/>
          </p:nvSpPr>
          <p:spPr bwMode="auto">
            <a:xfrm>
              <a:off x="6217" y="9591"/>
              <a:ext cx="3214" cy="762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00CCFF">
                    <a:gamma/>
                    <a:shade val="66667"/>
                    <a:invGamma/>
                  </a:srgbClr>
                </a:gs>
                <a:gs pos="50000">
                  <a:srgbClr val="00CCFF"/>
                </a:gs>
                <a:gs pos="100000">
                  <a:srgbClr val="00CCFF">
                    <a:gamma/>
                    <a:shade val="66667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63202" name="AutoShape 34"/>
            <p:cNvSpPr>
              <a:spLocks noChangeArrowheads="1"/>
            </p:cNvSpPr>
            <p:nvPr/>
          </p:nvSpPr>
          <p:spPr bwMode="auto">
            <a:xfrm>
              <a:off x="6217" y="10608"/>
              <a:ext cx="3214" cy="76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CC99FF">
                    <a:gamma/>
                    <a:shade val="78039"/>
                    <a:invGamma/>
                  </a:srgbClr>
                </a:gs>
                <a:gs pos="50000">
                  <a:srgbClr val="CC99FF"/>
                </a:gs>
                <a:gs pos="100000">
                  <a:srgbClr val="CC99FF">
                    <a:gamma/>
                    <a:shade val="78039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63203" name="Text Box 35"/>
            <p:cNvSpPr txBox="1">
              <a:spLocks noChangeArrowheads="1"/>
            </p:cNvSpPr>
            <p:nvPr/>
          </p:nvSpPr>
          <p:spPr bwMode="auto">
            <a:xfrm>
              <a:off x="6345" y="9718"/>
              <a:ext cx="2957" cy="51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46800" rIns="0" bIns="10800"/>
            <a:lstStyle/>
            <a:p>
              <a:pPr algn="ctr"/>
              <a:r>
                <a:rPr lang="ru-RU" sz="1600" b="1"/>
                <a:t>Сконфигурированные спецификации</a:t>
              </a:r>
            </a:p>
            <a:p>
              <a:pPr algn="ctr"/>
              <a:r>
                <a:rPr lang="ru-RU" sz="1600" b="1"/>
                <a:t>(</a:t>
              </a:r>
              <a:r>
                <a:rPr lang="en-US" sz="1600" b="1"/>
                <a:t>configure</a:t>
              </a:r>
              <a:r>
                <a:rPr lang="ru-RU" sz="1600" b="1"/>
                <a:t> </a:t>
              </a:r>
              <a:r>
                <a:rPr lang="en-US" sz="1600" b="1"/>
                <a:t>the</a:t>
              </a:r>
              <a:r>
                <a:rPr lang="ru-RU" sz="1600" b="1"/>
                <a:t> </a:t>
              </a:r>
              <a:r>
                <a:rPr lang="en-US" sz="1600" b="1"/>
                <a:t>BOM</a:t>
              </a:r>
              <a:r>
                <a:rPr lang="ru-RU" sz="1600" b="1"/>
                <a:t>)</a:t>
              </a:r>
              <a:endParaRPr lang="ru-RU" sz="1600"/>
            </a:p>
          </p:txBody>
        </p:sp>
        <p:sp>
          <p:nvSpPr>
            <p:cNvPr id="263204" name="Text Box 36"/>
            <p:cNvSpPr txBox="1">
              <a:spLocks noChangeArrowheads="1"/>
            </p:cNvSpPr>
            <p:nvPr/>
          </p:nvSpPr>
          <p:spPr bwMode="auto">
            <a:xfrm>
              <a:off x="6217" y="10735"/>
              <a:ext cx="3214" cy="50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46800" rIns="0" bIns="10800"/>
            <a:lstStyle/>
            <a:p>
              <a:pPr algn="ctr"/>
              <a:r>
                <a:rPr lang="ru-RU" b="1"/>
                <a:t>Сконфигурированная технологическая карта</a:t>
              </a:r>
            </a:p>
            <a:p>
              <a:pPr algn="ctr"/>
              <a:r>
                <a:rPr lang="ru-RU" b="1"/>
                <a:t>(</a:t>
              </a:r>
              <a:r>
                <a:rPr lang="en-US" b="1"/>
                <a:t>configure</a:t>
              </a:r>
              <a:r>
                <a:rPr lang="ru-RU" b="1"/>
                <a:t> </a:t>
              </a:r>
              <a:r>
                <a:rPr lang="en-US" b="1"/>
                <a:t>routing</a:t>
              </a:r>
              <a:r>
                <a:rPr lang="ru-RU" b="1"/>
                <a:t> </a:t>
              </a:r>
              <a:r>
                <a:rPr lang="en-US" b="1"/>
                <a:t>or</a:t>
              </a:r>
              <a:r>
                <a:rPr lang="ru-RU" b="1"/>
                <a:t> </a:t>
              </a:r>
              <a:r>
                <a:rPr lang="en-US" b="1"/>
                <a:t>task</a:t>
              </a:r>
              <a:r>
                <a:rPr lang="ru-RU" b="1"/>
                <a:t> </a:t>
              </a:r>
              <a:r>
                <a:rPr lang="en-US" b="1"/>
                <a:t>list</a:t>
              </a:r>
              <a:r>
                <a:rPr lang="ru-RU" b="1"/>
                <a:t>)</a:t>
              </a:r>
              <a:endParaRPr lang="ru-RU"/>
            </a:p>
          </p:txBody>
        </p:sp>
        <p:sp>
          <p:nvSpPr>
            <p:cNvPr id="263205" name="Line 37"/>
            <p:cNvSpPr>
              <a:spLocks noChangeShapeType="1"/>
            </p:cNvSpPr>
            <p:nvPr/>
          </p:nvSpPr>
          <p:spPr bwMode="auto">
            <a:xfrm>
              <a:off x="4031" y="10481"/>
              <a:ext cx="25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63206" name="Line 38"/>
            <p:cNvSpPr>
              <a:spLocks noChangeShapeType="1"/>
            </p:cNvSpPr>
            <p:nvPr/>
          </p:nvSpPr>
          <p:spPr bwMode="auto">
            <a:xfrm flipV="1">
              <a:off x="5831" y="9972"/>
              <a:ext cx="386" cy="5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63207" name="Line 39"/>
            <p:cNvSpPr>
              <a:spLocks noChangeShapeType="1"/>
            </p:cNvSpPr>
            <p:nvPr/>
          </p:nvSpPr>
          <p:spPr bwMode="auto">
            <a:xfrm>
              <a:off x="5831" y="10481"/>
              <a:ext cx="386" cy="5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D1BF1B3D-4932-4B99-AE59-3AE459ECB0FF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361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641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632700" cy="758825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SAP PLM</a:t>
            </a:r>
            <a:r>
              <a:rPr lang="ru-RU" sz="2800" b="1" dirty="0" smtClean="0"/>
              <a:t> – решение</a:t>
            </a:r>
            <a:r>
              <a:rPr lang="ru-RU" sz="2800" dirty="0" smtClean="0"/>
              <a:t> </a:t>
            </a:r>
            <a:br>
              <a:rPr lang="ru-RU" sz="2800" dirty="0" smtClean="0"/>
            </a:br>
            <a:r>
              <a:rPr lang="ru-RU" sz="2800" b="1" i="1" dirty="0" smtClean="0"/>
              <a:t>Браузер структуры изделия</a:t>
            </a:r>
            <a:r>
              <a:rPr lang="ru-RU" sz="2800" dirty="0" smtClean="0"/>
              <a:t> </a:t>
            </a:r>
          </a:p>
        </p:txBody>
      </p:sp>
      <p:sp>
        <p:nvSpPr>
          <p:cNvPr id="264196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81000" y="1143000"/>
            <a:ext cx="8504238" cy="4464050"/>
          </a:xfrm>
        </p:spPr>
        <p:txBody>
          <a:bodyPr/>
          <a:lstStyle/>
          <a:p>
            <a:pPr marL="381000" indent="-381000" algn="just"/>
            <a:r>
              <a:rPr lang="ru-RU" sz="2400" i="1" dirty="0" smtClean="0">
                <a:solidFill>
                  <a:srgbClr val="0000FF"/>
                </a:solidFill>
              </a:rPr>
              <a:t>Графический браузер структуры изделия (</a:t>
            </a:r>
            <a:r>
              <a:rPr lang="en-US" sz="2400" i="1" dirty="0" smtClean="0">
                <a:solidFill>
                  <a:srgbClr val="0000FF"/>
                </a:solidFill>
              </a:rPr>
              <a:t>graphical product structure browser</a:t>
            </a:r>
            <a:r>
              <a:rPr lang="ru-RU" sz="2400" i="1" dirty="0" smtClean="0">
                <a:solidFill>
                  <a:srgbClr val="0000FF"/>
                </a:solidFill>
              </a:rPr>
              <a:t>)</a:t>
            </a:r>
            <a:r>
              <a:rPr lang="ru-RU" sz="2400" i="1" dirty="0" smtClean="0"/>
              <a:t> </a:t>
            </a:r>
            <a:r>
              <a:rPr lang="ru-RU" sz="2400" i="1" dirty="0" smtClean="0">
                <a:solidFill>
                  <a:srgbClr val="000000"/>
                </a:solidFill>
              </a:rPr>
              <a:t>– основное навигационное информационное средство в компоненте </a:t>
            </a:r>
            <a:r>
              <a:rPr lang="en-US" sz="2400" i="1" dirty="0" err="1" smtClean="0">
                <a:solidFill>
                  <a:srgbClr val="000000"/>
                </a:solidFill>
              </a:rPr>
              <a:t>mySAP</a:t>
            </a:r>
            <a:r>
              <a:rPr lang="en-US" sz="2400" i="1" dirty="0" smtClean="0">
                <a:solidFill>
                  <a:srgbClr val="000000"/>
                </a:solidFill>
              </a:rPr>
              <a:t> PLM</a:t>
            </a:r>
            <a:r>
              <a:rPr lang="ru-RU" sz="2400" i="1" dirty="0" smtClean="0">
                <a:solidFill>
                  <a:srgbClr val="000000"/>
                </a:solidFill>
              </a:rPr>
              <a:t>, которое представляет собой древовидную структуру и отражает функциональные связи между объектами. </a:t>
            </a:r>
            <a:r>
              <a:rPr lang="ru-RU" sz="2400" dirty="0" smtClean="0">
                <a:solidFill>
                  <a:srgbClr val="000000"/>
                </a:solidFill>
              </a:rPr>
              <a:t>В браузере любой объект может быть вызван и изменен. Все изменения отображаются сразу после подтверждения с помощью кнопки</a:t>
            </a:r>
            <a:r>
              <a:rPr lang="ru-RU" sz="2400" i="1" dirty="0" smtClean="0">
                <a:solidFill>
                  <a:srgbClr val="000000"/>
                </a:solidFill>
              </a:rPr>
              <a:t> </a:t>
            </a:r>
            <a:r>
              <a:rPr lang="ru-RU" sz="2400" i="1" dirty="0" smtClean="0">
                <a:solidFill>
                  <a:srgbClr val="0000FF"/>
                </a:solidFill>
              </a:rPr>
              <a:t>«обновить» (</a:t>
            </a:r>
            <a:r>
              <a:rPr lang="en-US" sz="2400" i="1" dirty="0" smtClean="0">
                <a:solidFill>
                  <a:srgbClr val="0000FF"/>
                </a:solidFill>
              </a:rPr>
              <a:t>refresh</a:t>
            </a:r>
            <a:r>
              <a:rPr lang="ru-RU" sz="2400" i="1" dirty="0" smtClean="0">
                <a:solidFill>
                  <a:srgbClr val="0000FF"/>
                </a:solidFill>
              </a:rPr>
              <a:t>).</a:t>
            </a:r>
            <a:r>
              <a:rPr lang="ru-RU" sz="2400" i="1" dirty="0" smtClean="0"/>
              <a:t> </a:t>
            </a:r>
            <a:r>
              <a:rPr lang="ru-RU" sz="2400" dirty="0" smtClean="0">
                <a:solidFill>
                  <a:srgbClr val="000000"/>
                </a:solidFill>
              </a:rPr>
              <a:t>Ограничение вывода на экран подробных данных осуществляется при помощи</a:t>
            </a:r>
            <a:r>
              <a:rPr lang="ru-RU" sz="2400" i="1" dirty="0" smtClean="0">
                <a:solidFill>
                  <a:srgbClr val="000000"/>
                </a:solidFill>
              </a:rPr>
              <a:t> </a:t>
            </a:r>
            <a:r>
              <a:rPr lang="ru-RU" sz="2400" i="1" dirty="0" smtClean="0">
                <a:solidFill>
                  <a:srgbClr val="0000FF"/>
                </a:solidFill>
              </a:rPr>
              <a:t>фильтров (</a:t>
            </a:r>
            <a:r>
              <a:rPr lang="en-US" sz="2400" i="1" dirty="0" smtClean="0">
                <a:solidFill>
                  <a:srgbClr val="0000FF"/>
                </a:solidFill>
              </a:rPr>
              <a:t>filters</a:t>
            </a:r>
            <a:r>
              <a:rPr lang="ru-RU" sz="2400" i="1" dirty="0" smtClean="0">
                <a:solidFill>
                  <a:srgbClr val="0000FF"/>
                </a:solidFill>
              </a:rPr>
              <a:t>)</a:t>
            </a:r>
            <a:r>
              <a:rPr lang="ru-RU" sz="2400" i="1" dirty="0" smtClean="0"/>
              <a:t> </a:t>
            </a:r>
            <a:r>
              <a:rPr lang="ru-RU" sz="2400" dirty="0" smtClean="0">
                <a:solidFill>
                  <a:srgbClr val="000000"/>
                </a:solidFill>
              </a:rPr>
              <a:t>в соответствии с заданными требованиями. За просмотр в браузере</a:t>
            </a:r>
            <a:r>
              <a:rPr lang="ru-RU" sz="2400" i="1" dirty="0" smtClean="0">
                <a:solidFill>
                  <a:srgbClr val="000000"/>
                </a:solidFill>
              </a:rPr>
              <a:t> </a:t>
            </a:r>
            <a:r>
              <a:rPr lang="ru-RU" sz="2400" i="1" dirty="0" smtClean="0">
                <a:solidFill>
                  <a:srgbClr val="0000FF"/>
                </a:solidFill>
              </a:rPr>
              <a:t>первичных документов (</a:t>
            </a:r>
            <a:r>
              <a:rPr lang="en-US" sz="2400" i="1" dirty="0" smtClean="0">
                <a:solidFill>
                  <a:srgbClr val="0000FF"/>
                </a:solidFill>
              </a:rPr>
              <a:t>originals</a:t>
            </a:r>
            <a:r>
              <a:rPr lang="ru-RU" sz="2400" i="1" dirty="0" smtClean="0">
                <a:solidFill>
                  <a:srgbClr val="0000FF"/>
                </a:solidFill>
              </a:rPr>
              <a:t>)</a:t>
            </a:r>
            <a:r>
              <a:rPr lang="ru-RU" sz="2400" i="1" dirty="0" smtClean="0"/>
              <a:t> </a:t>
            </a:r>
            <a:r>
              <a:rPr lang="ru-RU" sz="2400" dirty="0" smtClean="0">
                <a:solidFill>
                  <a:srgbClr val="000000"/>
                </a:solidFill>
              </a:rPr>
              <a:t>отвечает инструмент</a:t>
            </a:r>
            <a:r>
              <a:rPr lang="ru-RU" sz="2400" i="1" dirty="0" smtClean="0">
                <a:solidFill>
                  <a:srgbClr val="000000"/>
                </a:solidFill>
              </a:rPr>
              <a:t> </a:t>
            </a:r>
            <a:r>
              <a:rPr lang="en-US" sz="2400" i="1" dirty="0" smtClean="0">
                <a:solidFill>
                  <a:srgbClr val="0000FF"/>
                </a:solidFill>
              </a:rPr>
              <a:t>Enterprise Application Integration</a:t>
            </a:r>
            <a:r>
              <a:rPr lang="ru-RU" sz="2400" i="1" dirty="0" smtClean="0">
                <a:solidFill>
                  <a:srgbClr val="0000FF"/>
                </a:solidFill>
              </a:rPr>
              <a:t> (</a:t>
            </a:r>
            <a:r>
              <a:rPr lang="en-US" sz="2400" i="1" dirty="0" smtClean="0">
                <a:solidFill>
                  <a:srgbClr val="0000FF"/>
                </a:solidFill>
              </a:rPr>
              <a:t>EAI</a:t>
            </a:r>
            <a:r>
              <a:rPr lang="ru-RU" sz="2400" i="1" dirty="0" smtClean="0">
                <a:solidFill>
                  <a:srgbClr val="0000FF"/>
                </a:solidFill>
              </a:rPr>
              <a:t>).</a:t>
            </a:r>
            <a:r>
              <a:rPr lang="ru-RU" sz="2000" dirty="0" smtClean="0"/>
              <a:t>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110AB9C5-74AE-4A44-97CE-9183DCAF0C1A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362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652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-152400"/>
            <a:ext cx="7632700" cy="758825"/>
          </a:xfrm>
        </p:spPr>
        <p:txBody>
          <a:bodyPr/>
          <a:lstStyle/>
          <a:p>
            <a:pPr eaLnBrk="1" hangingPunct="1"/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b="1" i="1" dirty="0" smtClean="0"/>
              <a:t>Инструментальные средства инжиниринга</a:t>
            </a:r>
            <a:r>
              <a:rPr lang="ru-RU" sz="2800" dirty="0" smtClean="0"/>
              <a:t> </a:t>
            </a:r>
          </a:p>
        </p:txBody>
      </p:sp>
      <p:sp>
        <p:nvSpPr>
          <p:cNvPr id="265220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250825" y="1484313"/>
            <a:ext cx="8504238" cy="4464050"/>
          </a:xfrm>
        </p:spPr>
        <p:txBody>
          <a:bodyPr/>
          <a:lstStyle/>
          <a:p>
            <a:pPr marL="381000" indent="-381000" algn="just"/>
            <a:r>
              <a:rPr lang="ru-RU" sz="2600" b="1" i="1" dirty="0" smtClean="0">
                <a:solidFill>
                  <a:srgbClr val="0000FF"/>
                </a:solidFill>
              </a:rPr>
              <a:t>Инструментальные средства инжиниринга (ИСИ) (</a:t>
            </a:r>
            <a:r>
              <a:rPr lang="en-US" sz="2600" b="1" i="1" dirty="0" smtClean="0">
                <a:solidFill>
                  <a:srgbClr val="0000FF"/>
                </a:solidFill>
              </a:rPr>
              <a:t>Engineering workbench</a:t>
            </a:r>
            <a:r>
              <a:rPr lang="ru-RU" sz="2600" b="1" i="1" dirty="0" smtClean="0">
                <a:solidFill>
                  <a:srgbClr val="0000FF"/>
                </a:solidFill>
              </a:rPr>
              <a:t> (</a:t>
            </a:r>
            <a:r>
              <a:rPr lang="en-US" sz="2600" b="1" i="1" dirty="0" smtClean="0">
                <a:solidFill>
                  <a:srgbClr val="0000FF"/>
                </a:solidFill>
              </a:rPr>
              <a:t>EWB</a:t>
            </a:r>
            <a:r>
              <a:rPr lang="ru-RU" sz="2600" b="1" i="1" dirty="0" smtClean="0">
                <a:solidFill>
                  <a:srgbClr val="0000FF"/>
                </a:solidFill>
              </a:rPr>
              <a:t>))</a:t>
            </a:r>
            <a:r>
              <a:rPr lang="ru-RU" sz="2600" dirty="0" smtClean="0"/>
              <a:t> </a:t>
            </a:r>
            <a:r>
              <a:rPr lang="ru-RU" sz="2600" dirty="0" smtClean="0">
                <a:solidFill>
                  <a:srgbClr val="000000"/>
                </a:solidFill>
              </a:rPr>
              <a:t>позволяют не только создавать, но и вести спецификации и технологические карты, формируя отношения между их позициями в </a:t>
            </a:r>
            <a:r>
              <a:rPr lang="ru-RU" sz="2600" i="1" dirty="0" smtClean="0">
                <a:solidFill>
                  <a:srgbClr val="0000FF"/>
                </a:solidFill>
              </a:rPr>
              <a:t>рабочем списке (</a:t>
            </a:r>
            <a:r>
              <a:rPr lang="en-US" sz="2600" i="1" dirty="0" err="1" smtClean="0">
                <a:solidFill>
                  <a:srgbClr val="0000FF"/>
                </a:solidFill>
              </a:rPr>
              <a:t>worklist</a:t>
            </a:r>
            <a:r>
              <a:rPr lang="ru-RU" sz="2600" i="1" dirty="0" smtClean="0">
                <a:solidFill>
                  <a:srgbClr val="0000FF"/>
                </a:solidFill>
              </a:rPr>
              <a:t>)</a:t>
            </a:r>
            <a:r>
              <a:rPr lang="ru-RU" sz="2600" dirty="0" smtClean="0">
                <a:solidFill>
                  <a:srgbClr val="0000FF"/>
                </a:solidFill>
              </a:rPr>
              <a:t>.</a:t>
            </a:r>
            <a:r>
              <a:rPr lang="ru-RU" sz="2600" dirty="0" smtClean="0"/>
              <a:t> </a:t>
            </a:r>
            <a:r>
              <a:rPr lang="ru-RU" sz="2600" dirty="0" smtClean="0">
                <a:solidFill>
                  <a:srgbClr val="000000"/>
                </a:solidFill>
              </a:rPr>
              <a:t>Рабочий список содержит выбранные для обработки ИСИ объекты, которые копируются в него из базы данных. После завершения обработки выбранных объектов (создания новых, изменения или удаления) рабочий список сохраняется.</a:t>
            </a:r>
            <a:r>
              <a:rPr lang="ru-RU" sz="2000" dirty="0" smtClean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D4DE9347-9330-4CD5-8D25-96D27FDE2D28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363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662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-152400"/>
            <a:ext cx="7632700" cy="758825"/>
          </a:xfrm>
        </p:spPr>
        <p:txBody>
          <a:bodyPr/>
          <a:lstStyle/>
          <a:p>
            <a:pPr eaLnBrk="1" hangingPunct="1"/>
            <a:r>
              <a:rPr lang="ru-RU" sz="2900" dirty="0" smtClean="0"/>
              <a:t/>
            </a:r>
            <a:br>
              <a:rPr lang="ru-RU" sz="2900" dirty="0" smtClean="0"/>
            </a:br>
            <a:r>
              <a:rPr lang="ru-RU" sz="2800" b="1" i="1" dirty="0" smtClean="0"/>
              <a:t>Инструментальные средства инжиниринга</a:t>
            </a:r>
            <a:r>
              <a:rPr lang="ru-RU" sz="2800" dirty="0" smtClean="0"/>
              <a:t> </a:t>
            </a:r>
          </a:p>
        </p:txBody>
      </p:sp>
      <p:sp>
        <p:nvSpPr>
          <p:cNvPr id="266244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250825" y="1557338"/>
            <a:ext cx="8504238" cy="4464050"/>
          </a:xfrm>
        </p:spPr>
        <p:txBody>
          <a:bodyPr/>
          <a:lstStyle/>
          <a:p>
            <a:pPr marL="381000" indent="-381000"/>
            <a:r>
              <a:rPr lang="ru-RU" sz="2800" dirty="0" smtClean="0">
                <a:solidFill>
                  <a:srgbClr val="000000"/>
                </a:solidFill>
              </a:rPr>
              <a:t>Для организации возможности обработки некоторых данных одновременно несколькими пользователями в ИСИ реализуется </a:t>
            </a:r>
            <a:r>
              <a:rPr lang="ru-RU" sz="2800" i="1" dirty="0" smtClean="0">
                <a:solidFill>
                  <a:srgbClr val="0000FF"/>
                </a:solidFill>
              </a:rPr>
              <a:t>логика блокирования (</a:t>
            </a:r>
            <a:r>
              <a:rPr lang="en-US" sz="2800" i="1" dirty="0" smtClean="0">
                <a:solidFill>
                  <a:srgbClr val="0000FF"/>
                </a:solidFill>
              </a:rPr>
              <a:t>lock logic</a:t>
            </a:r>
            <a:r>
              <a:rPr lang="ru-RU" sz="2800" i="1" dirty="0" smtClean="0">
                <a:solidFill>
                  <a:srgbClr val="0000FF"/>
                </a:solidFill>
              </a:rPr>
              <a:t>)</a:t>
            </a:r>
            <a:r>
              <a:rPr lang="ru-RU" sz="2800" dirty="0" smtClean="0">
                <a:solidFill>
                  <a:srgbClr val="0000FF"/>
                </a:solidFill>
              </a:rPr>
              <a:t>.</a:t>
            </a:r>
            <a:r>
              <a:rPr lang="ru-RU" sz="2800" dirty="0" smtClean="0"/>
              <a:t> </a:t>
            </a:r>
            <a:r>
              <a:rPr lang="ru-RU" sz="2800" dirty="0" smtClean="0">
                <a:solidFill>
                  <a:srgbClr val="000000"/>
                </a:solidFill>
              </a:rPr>
              <a:t>Пользователь может деблокировать позицию или операцию без прерывания обработки других объектов, если другому пользователю необходимо отредактировать эти данные. Информация о способах связи с нужным пользователем выводится на экран </a:t>
            </a:r>
            <a:r>
              <a:rPr lang="ru-RU" sz="28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автоматически</a:t>
            </a:r>
            <a:r>
              <a:rPr lang="ru-RU" sz="2800" dirty="0" smtClean="0">
                <a:solidFill>
                  <a:srgbClr val="000000"/>
                </a:solidFill>
              </a:rPr>
              <a:t>.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A7C879B4-50ED-4250-B124-ECD1AD360478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364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672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632700" cy="758825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SAP PLM</a:t>
            </a:r>
            <a:r>
              <a:rPr lang="ru-RU" sz="2800" b="1" dirty="0" smtClean="0"/>
              <a:t> – решение</a:t>
            </a:r>
            <a:r>
              <a:rPr lang="ru-RU" sz="2800" dirty="0" smtClean="0"/>
              <a:t> </a:t>
            </a:r>
            <a:br>
              <a:rPr lang="ru-RU" sz="2800" dirty="0" smtClean="0"/>
            </a:br>
            <a:r>
              <a:rPr lang="ru-RU" sz="2800" b="1" i="1" dirty="0" smtClean="0"/>
              <a:t>Служба изменений</a:t>
            </a:r>
            <a:r>
              <a:rPr lang="ru-RU" sz="2800" dirty="0" smtClean="0"/>
              <a:t> </a:t>
            </a:r>
          </a:p>
        </p:txBody>
      </p:sp>
      <p:sp>
        <p:nvSpPr>
          <p:cNvPr id="267268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23850" y="1484313"/>
            <a:ext cx="8504238" cy="4464050"/>
          </a:xfrm>
        </p:spPr>
        <p:txBody>
          <a:bodyPr/>
          <a:lstStyle/>
          <a:p>
            <a:pPr marL="381000" indent="-381000" algn="just"/>
            <a:r>
              <a:rPr lang="ru-RU" sz="2500" b="1" i="1" dirty="0" smtClean="0">
                <a:solidFill>
                  <a:srgbClr val="0000FF"/>
                </a:solidFill>
              </a:rPr>
              <a:t>Служба изменений (</a:t>
            </a:r>
            <a:r>
              <a:rPr lang="en-US" sz="2500" b="1" i="1" dirty="0" smtClean="0">
                <a:solidFill>
                  <a:srgbClr val="0000FF"/>
                </a:solidFill>
              </a:rPr>
              <a:t>Engineering change management</a:t>
            </a:r>
            <a:r>
              <a:rPr lang="ru-RU" sz="2500" b="1" i="1" dirty="0" smtClean="0">
                <a:solidFill>
                  <a:srgbClr val="0000FF"/>
                </a:solidFill>
              </a:rPr>
              <a:t> (</a:t>
            </a:r>
            <a:r>
              <a:rPr lang="en-US" sz="2500" b="1" i="1" dirty="0" smtClean="0">
                <a:solidFill>
                  <a:srgbClr val="0000FF"/>
                </a:solidFill>
              </a:rPr>
              <a:t>ECM</a:t>
            </a:r>
            <a:r>
              <a:rPr lang="ru-RU" sz="2500" b="1" i="1" dirty="0" smtClean="0">
                <a:solidFill>
                  <a:srgbClr val="0000FF"/>
                </a:solidFill>
              </a:rPr>
              <a:t>))</a:t>
            </a:r>
            <a:r>
              <a:rPr lang="ru-RU" sz="2500" dirty="0" smtClean="0"/>
              <a:t> – </a:t>
            </a:r>
            <a:r>
              <a:rPr lang="ru-RU" sz="2500" dirty="0" smtClean="0">
                <a:solidFill>
                  <a:srgbClr val="000000"/>
                </a:solidFill>
              </a:rPr>
              <a:t>централизованная </a:t>
            </a:r>
            <a:r>
              <a:rPr lang="ru-RU" sz="2500" dirty="0" err="1" smtClean="0">
                <a:solidFill>
                  <a:srgbClr val="000000"/>
                </a:solidFill>
              </a:rPr>
              <a:t>логистическая</a:t>
            </a:r>
            <a:r>
              <a:rPr lang="ru-RU" sz="2500" dirty="0" smtClean="0">
                <a:solidFill>
                  <a:srgbClr val="000000"/>
                </a:solidFill>
              </a:rPr>
              <a:t> функция для изменения основных данных. Проводимые изменения группируются, контролируются и документируются при необходимости. </a:t>
            </a:r>
            <a:r>
              <a:rPr lang="en-US" sz="2500" dirty="0" smtClean="0">
                <a:solidFill>
                  <a:srgbClr val="000000"/>
                </a:solidFill>
              </a:rPr>
              <a:t>ECM</a:t>
            </a:r>
            <a:r>
              <a:rPr lang="ru-RU" sz="2500" dirty="0" smtClean="0">
                <a:solidFill>
                  <a:srgbClr val="000000"/>
                </a:solidFill>
              </a:rPr>
              <a:t> может применяться для сохранения истории версий различных объектов (спецификаций, технологических карт). Кроме того, определяется </a:t>
            </a:r>
            <a:r>
              <a:rPr lang="ru-RU" sz="2500" i="1" dirty="0" smtClean="0">
                <a:solidFill>
                  <a:srgbClr val="0000FF"/>
                </a:solidFill>
              </a:rPr>
              <a:t>область действия</a:t>
            </a:r>
            <a:r>
              <a:rPr lang="ru-RU" sz="2500" dirty="0" smtClean="0">
                <a:solidFill>
                  <a:srgbClr val="0000FF"/>
                </a:solidFill>
              </a:rPr>
              <a:t> </a:t>
            </a:r>
            <a:r>
              <a:rPr lang="ru-RU" sz="2500" i="1" dirty="0" smtClean="0">
                <a:solidFill>
                  <a:srgbClr val="0000FF"/>
                </a:solidFill>
              </a:rPr>
              <a:t>(</a:t>
            </a:r>
            <a:r>
              <a:rPr lang="en-US" sz="2500" i="1" dirty="0" err="1" smtClean="0">
                <a:solidFill>
                  <a:srgbClr val="0000FF"/>
                </a:solidFill>
              </a:rPr>
              <a:t>effectivity</a:t>
            </a:r>
            <a:r>
              <a:rPr lang="ru-RU" sz="2500" i="1" dirty="0" smtClean="0">
                <a:solidFill>
                  <a:srgbClr val="0000FF"/>
                </a:solidFill>
              </a:rPr>
              <a:t>) изменения (</a:t>
            </a:r>
            <a:r>
              <a:rPr lang="en-US" sz="2500" i="1" dirty="0" smtClean="0">
                <a:solidFill>
                  <a:srgbClr val="0000FF"/>
                </a:solidFill>
              </a:rPr>
              <a:t>change</a:t>
            </a:r>
            <a:r>
              <a:rPr lang="ru-RU" sz="2500" i="1" dirty="0" smtClean="0">
                <a:solidFill>
                  <a:srgbClr val="0000FF"/>
                </a:solidFill>
              </a:rPr>
              <a:t>)</a:t>
            </a:r>
            <a:r>
              <a:rPr lang="ru-RU" sz="2500" dirty="0" smtClean="0">
                <a:solidFill>
                  <a:srgbClr val="0000FF"/>
                </a:solidFill>
              </a:rPr>
              <a:t>,</a:t>
            </a:r>
            <a:r>
              <a:rPr lang="ru-RU" sz="2500" dirty="0" smtClean="0"/>
              <a:t> </a:t>
            </a:r>
            <a:r>
              <a:rPr lang="ru-RU" sz="2500" dirty="0" smtClean="0">
                <a:solidFill>
                  <a:srgbClr val="000000"/>
                </a:solidFill>
              </a:rPr>
              <a:t>активность которой позволяет изменению вступить в силу. Данный параметр может определяться моментом времени.</a:t>
            </a:r>
            <a:r>
              <a:rPr lang="ru-RU" sz="2000" dirty="0" smtClean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E1577DDA-1530-408C-9565-5A89C2CC2142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365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682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632700" cy="758825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SAP PLM</a:t>
            </a:r>
            <a:r>
              <a:rPr lang="ru-RU" sz="2800" b="1" dirty="0" smtClean="0"/>
              <a:t> – решение</a:t>
            </a:r>
            <a:r>
              <a:rPr lang="ru-RU" sz="2800" dirty="0" smtClean="0"/>
              <a:t> </a:t>
            </a:r>
            <a:br>
              <a:rPr lang="ru-RU" sz="2800" dirty="0" smtClean="0"/>
            </a:br>
            <a:r>
              <a:rPr lang="ru-RU" sz="2800" b="1" i="1" dirty="0" smtClean="0"/>
              <a:t>Служба изменений</a:t>
            </a:r>
            <a:r>
              <a:rPr lang="ru-RU" sz="2800" dirty="0" smtClean="0"/>
              <a:t> </a:t>
            </a:r>
          </a:p>
        </p:txBody>
      </p:sp>
      <p:sp>
        <p:nvSpPr>
          <p:cNvPr id="268292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23850" y="1484313"/>
            <a:ext cx="8504238" cy="4464050"/>
          </a:xfrm>
        </p:spPr>
        <p:txBody>
          <a:bodyPr/>
          <a:lstStyle/>
          <a:p>
            <a:pPr marL="381000" indent="-381000" algn="just"/>
            <a:r>
              <a:rPr lang="ru-RU" sz="2800" dirty="0" smtClean="0">
                <a:solidFill>
                  <a:srgbClr val="000000"/>
                </a:solidFill>
              </a:rPr>
              <a:t>Изменения вступающие в силу автоматически в определенной области действия, становятся активными во всех сегментах </a:t>
            </a:r>
            <a:r>
              <a:rPr lang="ru-RU" sz="2800" dirty="0" err="1" smtClean="0">
                <a:solidFill>
                  <a:srgbClr val="000000"/>
                </a:solidFill>
              </a:rPr>
              <a:t>логистической</a:t>
            </a:r>
            <a:r>
              <a:rPr lang="ru-RU" sz="2800" dirty="0" smtClean="0">
                <a:solidFill>
                  <a:srgbClr val="000000"/>
                </a:solidFill>
              </a:rPr>
              <a:t> цепочки, например, для </a:t>
            </a:r>
            <a:r>
              <a:rPr lang="ru-RU" sz="2800" dirty="0" smtClean="0">
                <a:solidFill>
                  <a:srgbClr val="0000FF"/>
                </a:solidFill>
              </a:rPr>
              <a:t>заказов клиента (</a:t>
            </a:r>
            <a:r>
              <a:rPr lang="en-US" sz="2800" dirty="0" smtClean="0">
                <a:solidFill>
                  <a:srgbClr val="0000FF"/>
                </a:solidFill>
              </a:rPr>
              <a:t>sales orders</a:t>
            </a:r>
            <a:r>
              <a:rPr lang="ru-RU" sz="2800" dirty="0" smtClean="0">
                <a:solidFill>
                  <a:srgbClr val="0000FF"/>
                </a:solidFill>
              </a:rPr>
              <a:t>), планирования потребности материалов (ППМ) (</a:t>
            </a:r>
            <a:r>
              <a:rPr lang="en-US" sz="2800" dirty="0" smtClean="0">
                <a:solidFill>
                  <a:srgbClr val="0000FF"/>
                </a:solidFill>
              </a:rPr>
              <a:t>material requirement planning</a:t>
            </a:r>
            <a:r>
              <a:rPr lang="ru-RU" sz="2800" dirty="0" smtClean="0">
                <a:solidFill>
                  <a:srgbClr val="0000FF"/>
                </a:solidFill>
              </a:rPr>
              <a:t> (</a:t>
            </a:r>
            <a:r>
              <a:rPr lang="en-US" sz="2800" dirty="0" smtClean="0">
                <a:solidFill>
                  <a:srgbClr val="0000FF"/>
                </a:solidFill>
              </a:rPr>
              <a:t>MRP</a:t>
            </a:r>
            <a:r>
              <a:rPr lang="ru-RU" sz="2800" dirty="0" smtClean="0">
                <a:solidFill>
                  <a:srgbClr val="0000FF"/>
                </a:solidFill>
              </a:rPr>
              <a:t>)) и управления производством (</a:t>
            </a:r>
            <a:r>
              <a:rPr lang="en-US" sz="2800" dirty="0" smtClean="0">
                <a:solidFill>
                  <a:srgbClr val="0000FF"/>
                </a:solidFill>
              </a:rPr>
              <a:t>shop floor</a:t>
            </a:r>
            <a:r>
              <a:rPr lang="ru-RU" sz="2800" dirty="0" smtClean="0">
                <a:solidFill>
                  <a:srgbClr val="0000FF"/>
                </a:solidFill>
              </a:rPr>
              <a:t>),</a:t>
            </a:r>
            <a:r>
              <a:rPr lang="ru-RU" sz="2800" dirty="0" smtClean="0"/>
              <a:t> </a:t>
            </a:r>
            <a:r>
              <a:rPr lang="ru-RU" sz="2800" dirty="0" smtClean="0">
                <a:solidFill>
                  <a:srgbClr val="000000"/>
                </a:solidFill>
              </a:rPr>
              <a:t>но только в том случае, если для этих областей установлен </a:t>
            </a:r>
            <a:r>
              <a:rPr lang="ru-RU" sz="2800" i="1" dirty="0" smtClean="0">
                <a:solidFill>
                  <a:srgbClr val="0000FF"/>
                </a:solidFill>
              </a:rPr>
              <a:t>ключ деблокирования (</a:t>
            </a:r>
            <a:r>
              <a:rPr lang="en-US" sz="2800" i="1" dirty="0" smtClean="0">
                <a:solidFill>
                  <a:srgbClr val="0000FF"/>
                </a:solidFill>
              </a:rPr>
              <a:t>key is set</a:t>
            </a:r>
            <a:r>
              <a:rPr lang="ru-RU" sz="2800" i="1" dirty="0" smtClean="0">
                <a:solidFill>
                  <a:srgbClr val="0000FF"/>
                </a:solidFill>
              </a:rPr>
              <a:t>)</a:t>
            </a:r>
            <a:r>
              <a:rPr lang="ru-RU" sz="2800" dirty="0" smtClean="0">
                <a:solidFill>
                  <a:srgbClr val="0000FF"/>
                </a:solidFill>
              </a:rPr>
              <a:t>.</a:t>
            </a:r>
            <a:r>
              <a:rPr lang="ru-RU" sz="2000" dirty="0" smtClean="0">
                <a:solidFill>
                  <a:srgbClr val="0000FF"/>
                </a:solidFill>
              </a:rPr>
              <a:t>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D8FB7D97-C500-40F7-A3E5-7585CDEC6E7B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366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693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0"/>
            <a:ext cx="7632700" cy="758825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SAP PLM</a:t>
            </a:r>
            <a:r>
              <a:rPr lang="ru-RU" sz="2800" b="1" dirty="0" smtClean="0"/>
              <a:t> – решение</a:t>
            </a:r>
            <a:r>
              <a:rPr lang="ru-RU" sz="2800" dirty="0" smtClean="0"/>
              <a:t> </a:t>
            </a:r>
            <a:br>
              <a:rPr lang="ru-RU" sz="2800" dirty="0" smtClean="0"/>
            </a:br>
            <a:r>
              <a:rPr lang="ru-RU" sz="2800" b="1" i="1" dirty="0" smtClean="0"/>
              <a:t>Служба изменений</a:t>
            </a:r>
            <a:r>
              <a:rPr lang="ru-RU" sz="2800" dirty="0" smtClean="0"/>
              <a:t> </a:t>
            </a:r>
          </a:p>
        </p:txBody>
      </p:sp>
      <p:sp>
        <p:nvSpPr>
          <p:cNvPr id="269316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23850" y="1484313"/>
            <a:ext cx="8504238" cy="4464050"/>
          </a:xfrm>
        </p:spPr>
        <p:txBody>
          <a:bodyPr/>
          <a:lstStyle/>
          <a:p>
            <a:pPr marL="381000" indent="-381000">
              <a:buFont typeface="Wingdings 2" pitchFamily="18" charset="2"/>
              <a:buNone/>
            </a:pPr>
            <a:r>
              <a:rPr lang="ru-RU" sz="2000" dirty="0" smtClean="0">
                <a:solidFill>
                  <a:srgbClr val="000000"/>
                </a:solidFill>
              </a:rPr>
              <a:t>            </a:t>
            </a:r>
            <a:r>
              <a:rPr lang="ru-RU" sz="2400" b="1" dirty="0" smtClean="0">
                <a:solidFill>
                  <a:srgbClr val="000000"/>
                </a:solidFill>
              </a:rPr>
              <a:t>Таким образом, основные функции службы изменений можно представить следующим списком:</a:t>
            </a:r>
          </a:p>
          <a:p>
            <a:pPr marL="381000" indent="-381000"/>
            <a:r>
              <a:rPr lang="ru-RU" sz="2400" dirty="0" smtClean="0">
                <a:solidFill>
                  <a:srgbClr val="0000FF"/>
                </a:solidFill>
              </a:rPr>
              <a:t>группировка связанных между собой изменений и их присвоение номеру изменения;</a:t>
            </a:r>
          </a:p>
          <a:p>
            <a:pPr marL="381000" indent="-381000"/>
            <a:r>
              <a:rPr lang="ru-RU" sz="2400" dirty="0" smtClean="0">
                <a:solidFill>
                  <a:srgbClr val="0000FF"/>
                </a:solidFill>
              </a:rPr>
              <a:t>контроль и документирование изменений;</a:t>
            </a:r>
          </a:p>
          <a:p>
            <a:pPr marL="381000" indent="-381000"/>
            <a:r>
              <a:rPr lang="ru-RU" sz="2400" dirty="0" smtClean="0">
                <a:solidFill>
                  <a:srgbClr val="0000FF"/>
                </a:solidFill>
              </a:rPr>
              <a:t>сохранение нескольких статусов изменений для одного объекта;</a:t>
            </a:r>
          </a:p>
          <a:p>
            <a:pPr marL="381000" indent="-381000"/>
            <a:r>
              <a:rPr lang="ru-RU" sz="2400" dirty="0" smtClean="0">
                <a:solidFill>
                  <a:srgbClr val="0000FF"/>
                </a:solidFill>
              </a:rPr>
              <a:t>планирование и реализация определенной области действия;</a:t>
            </a:r>
          </a:p>
          <a:p>
            <a:pPr marL="381000" indent="-381000"/>
            <a:r>
              <a:rPr lang="ru-RU" sz="2400" dirty="0" smtClean="0">
                <a:solidFill>
                  <a:srgbClr val="0000FF"/>
                </a:solidFill>
              </a:rPr>
              <a:t>интеграция цепочки </a:t>
            </a:r>
            <a:r>
              <a:rPr lang="ru-RU" sz="2400" dirty="0" err="1" smtClean="0">
                <a:solidFill>
                  <a:srgbClr val="0000FF"/>
                </a:solidFill>
              </a:rPr>
              <a:t>логистических</a:t>
            </a:r>
            <a:r>
              <a:rPr lang="ru-RU" sz="2400" dirty="0" smtClean="0">
                <a:solidFill>
                  <a:srgbClr val="0000FF"/>
                </a:solidFill>
              </a:rPr>
              <a:t> процессов.</a:t>
            </a:r>
            <a:r>
              <a:rPr lang="ru-RU" sz="2000" dirty="0" smtClean="0"/>
              <a:t>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70B22FA2-A177-4446-A53D-492799C8207F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367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70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52400"/>
            <a:ext cx="7632700" cy="758825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SAP PLM</a:t>
            </a:r>
            <a:r>
              <a:rPr lang="ru-RU" sz="2800" b="1" dirty="0" smtClean="0"/>
              <a:t> – решение</a:t>
            </a:r>
            <a:r>
              <a:rPr lang="ru-RU" sz="2800" dirty="0" smtClean="0"/>
              <a:t> </a:t>
            </a:r>
            <a:br>
              <a:rPr lang="ru-RU" sz="2800" dirty="0" smtClean="0"/>
            </a:br>
            <a:r>
              <a:rPr lang="ru-RU" sz="2800" b="1" i="1" dirty="0" smtClean="0"/>
              <a:t>Служба изменений</a:t>
            </a:r>
            <a:r>
              <a:rPr lang="ru-RU" dirty="0" smtClean="0"/>
              <a:t> </a:t>
            </a:r>
          </a:p>
        </p:txBody>
      </p:sp>
      <p:sp>
        <p:nvSpPr>
          <p:cNvPr id="270340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23850" y="1484313"/>
            <a:ext cx="8504238" cy="4464050"/>
          </a:xfrm>
        </p:spPr>
        <p:txBody>
          <a:bodyPr/>
          <a:lstStyle/>
          <a:p>
            <a:pPr marL="381000" indent="-381000" algn="just">
              <a:buFont typeface="Wingdings 2" pitchFamily="18" charset="2"/>
              <a:buNone/>
            </a:pPr>
            <a:r>
              <a:rPr lang="ru-RU" sz="2000" dirty="0" smtClean="0">
                <a:solidFill>
                  <a:srgbClr val="000000"/>
                </a:solidFill>
              </a:rPr>
              <a:t>            </a:t>
            </a:r>
            <a:r>
              <a:rPr lang="ru-RU" sz="2000" b="1" dirty="0" smtClean="0">
                <a:solidFill>
                  <a:srgbClr val="000000"/>
                </a:solidFill>
              </a:rPr>
              <a:t>Общие данные об изменении (краткое описание, область действия, статус) вводятся в его </a:t>
            </a:r>
            <a:r>
              <a:rPr lang="ru-RU" sz="2000" b="1" i="1" dirty="0" smtClean="0">
                <a:solidFill>
                  <a:srgbClr val="0000FF"/>
                </a:solidFill>
              </a:rPr>
              <a:t>заголовок (</a:t>
            </a:r>
            <a:r>
              <a:rPr lang="en-US" sz="2000" b="1" i="1" dirty="0" smtClean="0">
                <a:solidFill>
                  <a:srgbClr val="0000FF"/>
                </a:solidFill>
              </a:rPr>
              <a:t>header</a:t>
            </a:r>
            <a:r>
              <a:rPr lang="ru-RU" sz="2000" b="1" i="1" dirty="0" smtClean="0">
                <a:solidFill>
                  <a:srgbClr val="0000FF"/>
                </a:solidFill>
              </a:rPr>
              <a:t>)</a:t>
            </a:r>
            <a:r>
              <a:rPr lang="ru-RU" sz="2000" b="1" dirty="0" smtClean="0">
                <a:solidFill>
                  <a:srgbClr val="0000FF"/>
                </a:solidFill>
              </a:rPr>
              <a:t>.</a:t>
            </a:r>
            <a:r>
              <a:rPr lang="ru-RU" sz="2000" b="1" dirty="0" smtClean="0"/>
              <a:t> </a:t>
            </a:r>
            <a:r>
              <a:rPr lang="ru-RU" sz="2000" b="1" dirty="0" smtClean="0">
                <a:solidFill>
                  <a:srgbClr val="000000"/>
                </a:solidFill>
              </a:rPr>
              <a:t>Выбор соответствующих видов объектов позволяет определить допустимость применения к ним данного номера изменения. Сами объекты, подлежащие изменению, их спецификации и технологические карты указываются в </a:t>
            </a:r>
            <a:r>
              <a:rPr lang="ru-RU" sz="2000" b="1" i="1" dirty="0" smtClean="0">
                <a:solidFill>
                  <a:srgbClr val="0000FF"/>
                </a:solidFill>
              </a:rPr>
              <a:t>управляющей записи объекта (</a:t>
            </a:r>
            <a:r>
              <a:rPr lang="en-US" sz="2000" b="1" i="1" dirty="0" smtClean="0">
                <a:solidFill>
                  <a:srgbClr val="0000FF"/>
                </a:solidFill>
              </a:rPr>
              <a:t>object management records</a:t>
            </a:r>
            <a:r>
              <a:rPr lang="ru-RU" sz="2000" b="1" i="1" dirty="0" smtClean="0">
                <a:solidFill>
                  <a:srgbClr val="0000FF"/>
                </a:solidFill>
              </a:rPr>
              <a:t>)</a:t>
            </a:r>
            <a:r>
              <a:rPr lang="ru-RU" sz="2000" b="1" dirty="0" smtClean="0">
                <a:solidFill>
                  <a:srgbClr val="0000FF"/>
                </a:solidFill>
              </a:rPr>
              <a:t>.</a:t>
            </a:r>
            <a:r>
              <a:rPr lang="ru-RU" sz="2000" b="1" dirty="0" smtClean="0"/>
              <a:t> </a:t>
            </a:r>
            <a:r>
              <a:rPr lang="ru-RU" sz="2000" b="1" dirty="0" smtClean="0">
                <a:solidFill>
                  <a:srgbClr val="000000"/>
                </a:solidFill>
              </a:rPr>
              <a:t>Номеру изменения можно также присвоить </a:t>
            </a:r>
            <a:r>
              <a:rPr lang="ru-RU" sz="2000" b="1" i="1" dirty="0" smtClean="0">
                <a:solidFill>
                  <a:srgbClr val="0000FF"/>
                </a:solidFill>
              </a:rPr>
              <a:t>связанные документы (</a:t>
            </a:r>
            <a:r>
              <a:rPr lang="en-US" sz="2000" b="1" i="1" dirty="0" smtClean="0">
                <a:solidFill>
                  <a:srgbClr val="0000FF"/>
                </a:solidFill>
              </a:rPr>
              <a:t>accompanying documents</a:t>
            </a:r>
            <a:r>
              <a:rPr lang="ru-RU" sz="2000" b="1" i="1" dirty="0" smtClean="0">
                <a:solidFill>
                  <a:srgbClr val="0000FF"/>
                </a:solidFill>
              </a:rPr>
              <a:t>)</a:t>
            </a:r>
            <a:r>
              <a:rPr lang="ru-RU" sz="2000" b="1" dirty="0" smtClean="0"/>
              <a:t> </a:t>
            </a:r>
            <a:r>
              <a:rPr lang="ru-RU" sz="2000" b="1" dirty="0" smtClean="0">
                <a:solidFill>
                  <a:srgbClr val="000000"/>
                </a:solidFill>
              </a:rPr>
              <a:t>в форме </a:t>
            </a:r>
            <a:r>
              <a:rPr lang="ru-RU" sz="2000" b="1" dirty="0" err="1" smtClean="0">
                <a:solidFill>
                  <a:srgbClr val="000000"/>
                </a:solidFill>
              </a:rPr>
              <a:t>инфо-записей</a:t>
            </a:r>
            <a:r>
              <a:rPr lang="ru-RU" sz="2000" b="1" dirty="0" smtClean="0">
                <a:solidFill>
                  <a:srgbClr val="000000"/>
                </a:solidFill>
              </a:rPr>
              <a:t> документов. Поиск номеров изменения производится при помощи </a:t>
            </a:r>
            <a:r>
              <a:rPr lang="ru-RU" sz="2000" b="1" i="1" dirty="0" smtClean="0">
                <a:solidFill>
                  <a:srgbClr val="0000FF"/>
                </a:solidFill>
              </a:rPr>
              <a:t>классификации</a:t>
            </a:r>
            <a:r>
              <a:rPr lang="ru-RU" sz="2000" b="1" dirty="0" smtClean="0"/>
              <a:t>. </a:t>
            </a:r>
            <a:r>
              <a:rPr lang="ru-RU" sz="2000" b="1" dirty="0" smtClean="0">
                <a:solidFill>
                  <a:srgbClr val="000000"/>
                </a:solidFill>
              </a:rPr>
              <a:t>Точные сроки начала действия изменения для определенных объектов позволяют контролировать</a:t>
            </a:r>
            <a:r>
              <a:rPr lang="ru-RU" sz="2000" b="1" dirty="0" smtClean="0"/>
              <a:t> </a:t>
            </a:r>
            <a:r>
              <a:rPr lang="ru-RU" sz="2000" b="1" i="1" dirty="0" smtClean="0">
                <a:solidFill>
                  <a:srgbClr val="0000FF"/>
                </a:solidFill>
              </a:rPr>
              <a:t>альтернативные даты (</a:t>
            </a:r>
            <a:r>
              <a:rPr lang="en-US" sz="2000" b="1" i="1" dirty="0" smtClean="0">
                <a:solidFill>
                  <a:srgbClr val="0000FF"/>
                </a:solidFill>
              </a:rPr>
              <a:t>alternative dates</a:t>
            </a:r>
            <a:r>
              <a:rPr lang="ru-RU" sz="2000" b="1" i="1" dirty="0" smtClean="0">
                <a:solidFill>
                  <a:srgbClr val="0000FF"/>
                </a:solidFill>
              </a:rPr>
              <a:t>)</a:t>
            </a:r>
            <a:r>
              <a:rPr lang="ru-RU" sz="2000" b="1" dirty="0" smtClean="0">
                <a:solidFill>
                  <a:srgbClr val="0000FF"/>
                </a:solidFill>
              </a:rPr>
              <a:t>.</a:t>
            </a:r>
            <a:r>
              <a:rPr lang="ru-RU" sz="2000" dirty="0" smtClean="0">
                <a:solidFill>
                  <a:srgbClr val="0000FF"/>
                </a:solidFill>
              </a:rPr>
              <a:t>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3FB963E9-FC54-4F58-BAB4-6D56581BC305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368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713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0"/>
            <a:ext cx="7632700" cy="758825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SAP PLM</a:t>
            </a:r>
            <a:r>
              <a:rPr lang="ru-RU" sz="2800" b="1" dirty="0" smtClean="0"/>
              <a:t> – решение</a:t>
            </a:r>
            <a:r>
              <a:rPr lang="ru-RU" sz="2800" dirty="0" smtClean="0"/>
              <a:t> </a:t>
            </a:r>
            <a:br>
              <a:rPr lang="ru-RU" sz="2800" dirty="0" smtClean="0"/>
            </a:br>
            <a:r>
              <a:rPr lang="ru-RU" sz="2800" b="1" i="1" dirty="0" smtClean="0"/>
              <a:t>Служба изменений</a:t>
            </a:r>
            <a:r>
              <a:rPr lang="ru-RU" sz="2800" dirty="0" smtClean="0"/>
              <a:t> </a:t>
            </a:r>
          </a:p>
        </p:txBody>
      </p:sp>
      <p:sp>
        <p:nvSpPr>
          <p:cNvPr id="271364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04800" y="1371600"/>
            <a:ext cx="8504238" cy="1152525"/>
          </a:xfrm>
        </p:spPr>
        <p:txBody>
          <a:bodyPr/>
          <a:lstStyle/>
          <a:p>
            <a:pPr marL="381000" indent="-381000" algn="just">
              <a:buFont typeface="Wingdings 2" pitchFamily="18" charset="2"/>
              <a:buNone/>
            </a:pPr>
            <a:r>
              <a:rPr lang="ru-RU" sz="2000" dirty="0" smtClean="0"/>
              <a:t>            </a:t>
            </a:r>
            <a:r>
              <a:rPr lang="ru-RU" sz="2000" dirty="0" smtClean="0">
                <a:solidFill>
                  <a:srgbClr val="000000"/>
                </a:solidFill>
              </a:rPr>
              <a:t>Информация о причине изменения или области его действия заносится в </a:t>
            </a:r>
            <a:r>
              <a:rPr lang="ru-RU" sz="2000" dirty="0" smtClean="0">
                <a:solidFill>
                  <a:srgbClr val="0000FF"/>
                </a:solidFill>
              </a:rPr>
              <a:t>заголовок основной записи изменения</a:t>
            </a:r>
            <a:r>
              <a:rPr lang="ru-RU" sz="2000" dirty="0" smtClean="0"/>
              <a:t>. </a:t>
            </a:r>
            <a:r>
              <a:rPr lang="ru-RU" sz="2000" dirty="0" smtClean="0">
                <a:solidFill>
                  <a:srgbClr val="000000"/>
                </a:solidFill>
              </a:rPr>
              <a:t>Там же указываются изменяемые или создаваемые объекты (рис.).</a:t>
            </a:r>
          </a:p>
        </p:txBody>
      </p:sp>
      <p:grpSp>
        <p:nvGrpSpPr>
          <p:cNvPr id="2" name="Group 5"/>
          <p:cNvGrpSpPr>
            <a:grpSpLocks noChangeAspect="1"/>
          </p:cNvGrpSpPr>
          <p:nvPr/>
        </p:nvGrpSpPr>
        <p:grpSpPr bwMode="auto">
          <a:xfrm>
            <a:off x="395288" y="2492375"/>
            <a:ext cx="8424862" cy="3911600"/>
            <a:chOff x="2231" y="6996"/>
            <a:chExt cx="7200" cy="3304"/>
          </a:xfrm>
        </p:grpSpPr>
        <p:sp>
          <p:nvSpPr>
            <p:cNvPr id="271366" name="AutoShape 6"/>
            <p:cNvSpPr>
              <a:spLocks noChangeAspect="1" noChangeArrowheads="1"/>
            </p:cNvSpPr>
            <p:nvPr/>
          </p:nvSpPr>
          <p:spPr bwMode="auto">
            <a:xfrm>
              <a:off x="2231" y="6996"/>
              <a:ext cx="7200" cy="3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71367" name="AutoShape 7"/>
            <p:cNvSpPr>
              <a:spLocks noChangeArrowheads="1"/>
            </p:cNvSpPr>
            <p:nvPr/>
          </p:nvSpPr>
          <p:spPr bwMode="auto">
            <a:xfrm>
              <a:off x="2231" y="7123"/>
              <a:ext cx="1671" cy="1270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CCFFCC">
                    <a:gamma/>
                    <a:shade val="39216"/>
                    <a:invGamma/>
                  </a:srgbClr>
                </a:gs>
                <a:gs pos="50000">
                  <a:srgbClr val="CCFFCC"/>
                </a:gs>
                <a:gs pos="100000">
                  <a:srgbClr val="CCFFCC">
                    <a:gamma/>
                    <a:shade val="39216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71368" name="Text Box 8"/>
            <p:cNvSpPr txBox="1">
              <a:spLocks noChangeArrowheads="1"/>
            </p:cNvSpPr>
            <p:nvPr/>
          </p:nvSpPr>
          <p:spPr bwMode="auto">
            <a:xfrm>
              <a:off x="2360" y="7250"/>
              <a:ext cx="1415" cy="101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1600" b="1"/>
                <a:t>Основная запись  изменения</a:t>
              </a:r>
              <a:endParaRPr lang="ru-RU"/>
            </a:p>
          </p:txBody>
        </p:sp>
        <p:sp>
          <p:nvSpPr>
            <p:cNvPr id="271369" name="AutoShape 9"/>
            <p:cNvSpPr>
              <a:spLocks noChangeArrowheads="1"/>
            </p:cNvSpPr>
            <p:nvPr/>
          </p:nvSpPr>
          <p:spPr bwMode="auto">
            <a:xfrm>
              <a:off x="4802" y="8393"/>
              <a:ext cx="2185" cy="1907"/>
            </a:xfrm>
            <a:prstGeom prst="flowChartMultidocument">
              <a:avLst/>
            </a:prstGeom>
            <a:gradFill rotWithShape="1">
              <a:gsLst>
                <a:gs pos="0">
                  <a:srgbClr val="00FFFF"/>
                </a:gs>
                <a:gs pos="100000">
                  <a:srgbClr val="00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71370" name="AutoShape 10"/>
            <p:cNvSpPr>
              <a:spLocks noChangeArrowheads="1"/>
            </p:cNvSpPr>
            <p:nvPr/>
          </p:nvSpPr>
          <p:spPr bwMode="auto">
            <a:xfrm>
              <a:off x="7245" y="6996"/>
              <a:ext cx="2185" cy="1906"/>
            </a:xfrm>
            <a:prstGeom prst="flowChartMultidocument">
              <a:avLst/>
            </a:prstGeom>
            <a:gradFill rotWithShape="1">
              <a:gsLst>
                <a:gs pos="0">
                  <a:srgbClr val="00FFFF"/>
                </a:gs>
                <a:gs pos="100000">
                  <a:srgbClr val="00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cxnSp>
          <p:nvCxnSpPr>
            <p:cNvPr id="271371" name="AutoShape 11"/>
            <p:cNvCxnSpPr>
              <a:cxnSpLocks noChangeShapeType="1"/>
              <a:stCxn id="271367" idx="3"/>
              <a:endCxn id="271370" idx="1"/>
            </p:cNvCxnSpPr>
            <p:nvPr/>
          </p:nvCxnSpPr>
          <p:spPr bwMode="auto">
            <a:xfrm>
              <a:off x="3902" y="7758"/>
              <a:ext cx="3343" cy="191"/>
            </a:xfrm>
            <a:prstGeom prst="straightConnector1">
              <a:avLst/>
            </a:prstGeom>
            <a:noFill/>
            <a:ln w="158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271372" name="AutoShape 12"/>
            <p:cNvCxnSpPr>
              <a:cxnSpLocks noChangeShapeType="1"/>
              <a:stCxn id="271367" idx="3"/>
              <a:endCxn id="271369" idx="0"/>
            </p:cNvCxnSpPr>
            <p:nvPr/>
          </p:nvCxnSpPr>
          <p:spPr bwMode="auto">
            <a:xfrm>
              <a:off x="3902" y="7758"/>
              <a:ext cx="1993" cy="635"/>
            </a:xfrm>
            <a:prstGeom prst="straightConnector1">
              <a:avLst/>
            </a:prstGeom>
            <a:noFill/>
            <a:ln w="158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  <p:sp>
          <p:nvSpPr>
            <p:cNvPr id="271373" name="AutoShape 13"/>
            <p:cNvSpPr>
              <a:spLocks noChangeArrowheads="1"/>
            </p:cNvSpPr>
            <p:nvPr/>
          </p:nvSpPr>
          <p:spPr bwMode="auto">
            <a:xfrm>
              <a:off x="5574" y="6996"/>
              <a:ext cx="1414" cy="762"/>
            </a:xfrm>
            <a:prstGeom prst="wedgeRoundRectCallout">
              <a:avLst>
                <a:gd name="adj1" fmla="val -106616"/>
                <a:gd name="adj2" fmla="val 56944"/>
                <a:gd name="adj3" fmla="val 16667"/>
              </a:avLst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69020"/>
                    <a:invGamma/>
                  </a:srgbClr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71374" name="AutoShape 14"/>
            <p:cNvSpPr>
              <a:spLocks noChangeArrowheads="1"/>
            </p:cNvSpPr>
            <p:nvPr/>
          </p:nvSpPr>
          <p:spPr bwMode="auto">
            <a:xfrm>
              <a:off x="2745" y="9156"/>
              <a:ext cx="1415" cy="762"/>
            </a:xfrm>
            <a:prstGeom prst="wedgeRoundRectCallout">
              <a:avLst>
                <a:gd name="adj1" fmla="val 99319"/>
                <a:gd name="adj2" fmla="val -191667"/>
                <a:gd name="adj3" fmla="val 16667"/>
              </a:avLst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69020"/>
                    <a:invGamma/>
                  </a:srgbClr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71375" name="Text Box 15"/>
            <p:cNvSpPr txBox="1">
              <a:spLocks noChangeArrowheads="1"/>
            </p:cNvSpPr>
            <p:nvPr/>
          </p:nvSpPr>
          <p:spPr bwMode="auto">
            <a:xfrm>
              <a:off x="4931" y="8775"/>
              <a:ext cx="1671" cy="50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1200" b="1"/>
                <a:t>Управляющая запись объекта</a:t>
              </a:r>
              <a:endParaRPr lang="ru-RU"/>
            </a:p>
          </p:txBody>
        </p:sp>
        <p:sp>
          <p:nvSpPr>
            <p:cNvPr id="271376" name="Text Box 16"/>
            <p:cNvSpPr txBox="1">
              <a:spLocks noChangeArrowheads="1"/>
            </p:cNvSpPr>
            <p:nvPr/>
          </p:nvSpPr>
          <p:spPr bwMode="auto">
            <a:xfrm>
              <a:off x="7374" y="7377"/>
              <a:ext cx="1671" cy="50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1200" b="1"/>
                <a:t>Управляющая запись объекта</a:t>
              </a:r>
              <a:endParaRPr lang="ru-RU"/>
            </a:p>
          </p:txBody>
        </p:sp>
        <p:sp>
          <p:nvSpPr>
            <p:cNvPr id="271377" name="Text Box 17"/>
            <p:cNvSpPr txBox="1">
              <a:spLocks noChangeArrowheads="1"/>
            </p:cNvSpPr>
            <p:nvPr/>
          </p:nvSpPr>
          <p:spPr bwMode="auto">
            <a:xfrm>
              <a:off x="4931" y="9283"/>
              <a:ext cx="1671" cy="635"/>
            </a:xfrm>
            <a:prstGeom prst="rect">
              <a:avLst/>
            </a:prstGeom>
            <a:solidFill>
              <a:srgbClr val="3366FF">
                <a:alpha val="59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/>
            <a:lstStyle/>
            <a:p>
              <a:r>
                <a:rPr lang="ru-RU" sz="1100"/>
                <a:t>Материал: «Х-хх»</a:t>
              </a:r>
            </a:p>
            <a:p>
              <a:r>
                <a:rPr lang="ru-RU" sz="1100"/>
                <a:t>Спецификация: «Х-хх»</a:t>
              </a:r>
            </a:p>
            <a:p>
              <a:r>
                <a:rPr lang="ru-RU" sz="1100"/>
                <a:t>…</a:t>
              </a:r>
              <a:endParaRPr lang="ru-RU"/>
            </a:p>
          </p:txBody>
        </p:sp>
        <p:sp>
          <p:nvSpPr>
            <p:cNvPr id="271378" name="Text Box 18"/>
            <p:cNvSpPr txBox="1">
              <a:spLocks noChangeArrowheads="1"/>
            </p:cNvSpPr>
            <p:nvPr/>
          </p:nvSpPr>
          <p:spPr bwMode="auto">
            <a:xfrm>
              <a:off x="7374" y="7885"/>
              <a:ext cx="1671" cy="636"/>
            </a:xfrm>
            <a:prstGeom prst="rect">
              <a:avLst/>
            </a:prstGeom>
            <a:solidFill>
              <a:srgbClr val="3366FF">
                <a:alpha val="59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/>
            <a:lstStyle/>
            <a:p>
              <a:r>
                <a:rPr lang="ru-RU" sz="1100"/>
                <a:t>Материал: «Х-хх»</a:t>
              </a:r>
            </a:p>
            <a:p>
              <a:r>
                <a:rPr lang="ru-RU" sz="1100"/>
                <a:t>Спецификация: «Х-хх»</a:t>
              </a:r>
            </a:p>
            <a:p>
              <a:r>
                <a:rPr lang="ru-RU" sz="1100"/>
                <a:t>…</a:t>
              </a:r>
              <a:endParaRPr lang="ru-RU"/>
            </a:p>
          </p:txBody>
        </p:sp>
        <p:sp>
          <p:nvSpPr>
            <p:cNvPr id="271379" name="Text Box 19"/>
            <p:cNvSpPr txBox="1">
              <a:spLocks noChangeArrowheads="1"/>
            </p:cNvSpPr>
            <p:nvPr/>
          </p:nvSpPr>
          <p:spPr bwMode="auto">
            <a:xfrm>
              <a:off x="5702" y="7123"/>
              <a:ext cx="1158" cy="50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1200" b="1"/>
                <a:t>Ввод объектов</a:t>
              </a:r>
              <a:endParaRPr lang="ru-RU"/>
            </a:p>
          </p:txBody>
        </p:sp>
        <p:sp>
          <p:nvSpPr>
            <p:cNvPr id="271380" name="Text Box 20"/>
            <p:cNvSpPr txBox="1">
              <a:spLocks noChangeArrowheads="1"/>
            </p:cNvSpPr>
            <p:nvPr/>
          </p:nvSpPr>
          <p:spPr bwMode="auto">
            <a:xfrm>
              <a:off x="2874" y="9283"/>
              <a:ext cx="1158" cy="50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1200" b="1"/>
                <a:t>Обработка</a:t>
              </a:r>
            </a:p>
            <a:p>
              <a:pPr algn="ctr"/>
              <a:r>
                <a:rPr lang="ru-RU" sz="1200" b="1"/>
                <a:t>объектов</a:t>
              </a:r>
              <a:endParaRPr lang="ru-RU"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DE357E67-E97B-4358-9880-759BFAB073FA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369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723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0"/>
            <a:ext cx="7632700" cy="758825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SAP PLM</a:t>
            </a:r>
            <a:r>
              <a:rPr lang="ru-RU" sz="2800" b="1" dirty="0" smtClean="0"/>
              <a:t> – решение</a:t>
            </a:r>
            <a:r>
              <a:rPr lang="ru-RU" sz="2800" dirty="0" smtClean="0"/>
              <a:t> </a:t>
            </a:r>
            <a:br>
              <a:rPr lang="ru-RU" sz="2800" dirty="0" smtClean="0"/>
            </a:br>
            <a:r>
              <a:rPr lang="ru-RU" sz="2800" b="1" i="1" dirty="0" smtClean="0"/>
              <a:t>Служба изменений</a:t>
            </a:r>
            <a:r>
              <a:rPr lang="ru-RU" sz="2800" dirty="0" smtClean="0"/>
              <a:t> </a:t>
            </a:r>
          </a:p>
        </p:txBody>
      </p:sp>
      <p:sp>
        <p:nvSpPr>
          <p:cNvPr id="272388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23850" y="1484313"/>
            <a:ext cx="8504238" cy="4464050"/>
          </a:xfrm>
        </p:spPr>
        <p:txBody>
          <a:bodyPr/>
          <a:lstStyle/>
          <a:p>
            <a:pPr marL="381000" indent="-381000" algn="just">
              <a:buFont typeface="Wingdings 2" pitchFamily="18" charset="2"/>
              <a:buNone/>
            </a:pPr>
            <a:r>
              <a:rPr lang="ru-RU" sz="2000" dirty="0" smtClean="0"/>
              <a:t>            </a:t>
            </a:r>
            <a:r>
              <a:rPr lang="ru-RU" sz="2200" dirty="0" smtClean="0">
                <a:solidFill>
                  <a:srgbClr val="000000"/>
                </a:solidFill>
              </a:rPr>
              <a:t>Данные об изменяемом объекте и его статусе также вводятся в заголовок </a:t>
            </a:r>
            <a:r>
              <a:rPr lang="ru-RU" sz="2200" i="1" dirty="0" smtClean="0">
                <a:solidFill>
                  <a:srgbClr val="0000FF"/>
                </a:solidFill>
              </a:rPr>
              <a:t>заявки на изменение (</a:t>
            </a:r>
            <a:r>
              <a:rPr lang="en-US" sz="2200" i="1" dirty="0" smtClean="0">
                <a:solidFill>
                  <a:srgbClr val="0000FF"/>
                </a:solidFill>
              </a:rPr>
              <a:t>engineering change request</a:t>
            </a:r>
            <a:r>
              <a:rPr lang="ru-RU" sz="2200" i="1" dirty="0" smtClean="0">
                <a:solidFill>
                  <a:srgbClr val="0000FF"/>
                </a:solidFill>
              </a:rPr>
              <a:t> (</a:t>
            </a:r>
            <a:r>
              <a:rPr lang="en-US" sz="2200" i="1" dirty="0" smtClean="0">
                <a:solidFill>
                  <a:srgbClr val="0000FF"/>
                </a:solidFill>
              </a:rPr>
              <a:t>ECR</a:t>
            </a:r>
            <a:r>
              <a:rPr lang="ru-RU" sz="2200" i="1" dirty="0" smtClean="0">
                <a:solidFill>
                  <a:srgbClr val="0000FF"/>
                </a:solidFill>
              </a:rPr>
              <a:t>))</a:t>
            </a:r>
            <a:r>
              <a:rPr lang="ru-RU" sz="2200" dirty="0" smtClean="0">
                <a:solidFill>
                  <a:srgbClr val="0000FF"/>
                </a:solidFill>
              </a:rPr>
              <a:t>.</a:t>
            </a:r>
            <a:r>
              <a:rPr lang="ru-RU" sz="2200" dirty="0" smtClean="0"/>
              <a:t> </a:t>
            </a:r>
            <a:r>
              <a:rPr lang="ru-RU" sz="2200" dirty="0" smtClean="0">
                <a:solidFill>
                  <a:srgbClr val="000000"/>
                </a:solidFill>
              </a:rPr>
              <a:t>Пользователь сможет начать изменять объекты с момента преобразования заявки  на изменение (</a:t>
            </a:r>
            <a:r>
              <a:rPr lang="en-US" sz="2200" dirty="0" smtClean="0">
                <a:solidFill>
                  <a:srgbClr val="000000"/>
                </a:solidFill>
              </a:rPr>
              <a:t>ECR</a:t>
            </a:r>
            <a:r>
              <a:rPr lang="ru-RU" sz="2200" dirty="0" smtClean="0">
                <a:solidFill>
                  <a:srgbClr val="000000"/>
                </a:solidFill>
              </a:rPr>
              <a:t>) в </a:t>
            </a:r>
            <a:r>
              <a:rPr lang="ru-RU" sz="2200" i="1" dirty="0" smtClean="0">
                <a:solidFill>
                  <a:srgbClr val="0000FF"/>
                </a:solidFill>
              </a:rPr>
              <a:t>запрос на изменение (</a:t>
            </a:r>
            <a:r>
              <a:rPr lang="en-US" sz="2200" i="1" dirty="0" smtClean="0">
                <a:solidFill>
                  <a:srgbClr val="0000FF"/>
                </a:solidFill>
              </a:rPr>
              <a:t>engineering change order</a:t>
            </a:r>
            <a:r>
              <a:rPr lang="ru-RU" sz="2200" i="1" dirty="0" smtClean="0">
                <a:solidFill>
                  <a:srgbClr val="0000FF"/>
                </a:solidFill>
              </a:rPr>
              <a:t> (</a:t>
            </a:r>
            <a:r>
              <a:rPr lang="en-US" sz="2200" i="1" dirty="0" smtClean="0">
                <a:solidFill>
                  <a:srgbClr val="0000FF"/>
                </a:solidFill>
              </a:rPr>
              <a:t>ECO</a:t>
            </a:r>
            <a:r>
              <a:rPr lang="ru-RU" sz="2200" i="1" dirty="0" smtClean="0">
                <a:solidFill>
                  <a:srgbClr val="0000FF"/>
                </a:solidFill>
              </a:rPr>
              <a:t>))</a:t>
            </a:r>
            <a:r>
              <a:rPr lang="ru-RU" sz="2200" i="1" dirty="0" smtClean="0"/>
              <a:t> </a:t>
            </a:r>
            <a:r>
              <a:rPr lang="ru-RU" sz="2200" dirty="0" smtClean="0"/>
              <a:t>(рис.). </a:t>
            </a:r>
          </a:p>
          <a:p>
            <a:pPr marL="381000" indent="-381000" algn="just">
              <a:buFont typeface="Wingdings 2" pitchFamily="18" charset="2"/>
              <a:buNone/>
            </a:pPr>
            <a:r>
              <a:rPr lang="ru-RU" sz="2200" dirty="0" smtClean="0"/>
              <a:t>             </a:t>
            </a:r>
            <a:r>
              <a:rPr lang="ru-RU" sz="2200" dirty="0" smtClean="0">
                <a:solidFill>
                  <a:srgbClr val="000000"/>
                </a:solidFill>
              </a:rPr>
              <a:t>Заявка на изменение (</a:t>
            </a:r>
            <a:r>
              <a:rPr lang="en-US" sz="2200" dirty="0" smtClean="0">
                <a:solidFill>
                  <a:srgbClr val="000000"/>
                </a:solidFill>
              </a:rPr>
              <a:t>ECR</a:t>
            </a:r>
            <a:r>
              <a:rPr lang="ru-RU" sz="2200" dirty="0" smtClean="0">
                <a:solidFill>
                  <a:srgbClr val="000000"/>
                </a:solidFill>
              </a:rPr>
              <a:t>) и запрос на изменении (</a:t>
            </a:r>
            <a:r>
              <a:rPr lang="en-US" sz="2200" dirty="0" smtClean="0">
                <a:solidFill>
                  <a:srgbClr val="000000"/>
                </a:solidFill>
              </a:rPr>
              <a:t>ECO</a:t>
            </a:r>
            <a:r>
              <a:rPr lang="ru-RU" sz="2200" dirty="0" smtClean="0">
                <a:solidFill>
                  <a:srgbClr val="000000"/>
                </a:solidFill>
              </a:rPr>
              <a:t>) отличаются от основной записи изменения сетью статусов, отображающих процессы запроса, проверки и реализации изменений. За координацию информационных потоков по всем видам операций отвечает </a:t>
            </a:r>
            <a:r>
              <a:rPr lang="ru-RU" sz="2200" i="1" dirty="0" smtClean="0">
                <a:solidFill>
                  <a:srgbClr val="0000FF"/>
                </a:solidFill>
              </a:rPr>
              <a:t>система управления потоками операций (</a:t>
            </a:r>
            <a:r>
              <a:rPr lang="en-US" sz="2200" i="1" dirty="0" smtClean="0">
                <a:solidFill>
                  <a:srgbClr val="0000FF"/>
                </a:solidFill>
              </a:rPr>
              <a:t>Workflow management system</a:t>
            </a:r>
            <a:r>
              <a:rPr lang="ru-RU" sz="2200" i="1" dirty="0" smtClean="0">
                <a:solidFill>
                  <a:srgbClr val="0000FF"/>
                </a:solidFill>
              </a:rPr>
              <a:t>)</a:t>
            </a:r>
            <a:r>
              <a:rPr lang="ru-RU" sz="2200" dirty="0" smtClean="0">
                <a:solidFill>
                  <a:srgbClr val="0000FF"/>
                </a:solidFill>
              </a:rPr>
              <a:t>,</a:t>
            </a:r>
            <a:r>
              <a:rPr lang="ru-RU" sz="2200" dirty="0" smtClean="0"/>
              <a:t> </a:t>
            </a:r>
            <a:r>
              <a:rPr lang="ru-RU" sz="2200" dirty="0" smtClean="0">
                <a:solidFill>
                  <a:srgbClr val="000000"/>
                </a:solidFill>
              </a:rPr>
              <a:t>что позволяет пользователям получать оперативное представление правильной информации.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8" y="1647"/>
              <a:ext cx="1296" cy="17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ru-RU" sz="2000" dirty="0" smtClean="0"/>
                <a:t>Информационная эпоха завершится созданием и всемирным использованием </a:t>
              </a:r>
              <a:r>
                <a:rPr lang="ru-RU" sz="2000" b="1" dirty="0" smtClean="0"/>
                <a:t>децентрализованной </a:t>
              </a:r>
              <a:r>
                <a:rPr lang="ru-RU" sz="2000" dirty="0" smtClean="0"/>
                <a:t>глобальной информационной сети GRAPH – </a:t>
              </a:r>
              <a:endParaRPr lang="en-US" sz="2000" dirty="0" smtClean="0"/>
            </a:p>
            <a:p>
              <a:pPr algn="ctr"/>
              <a:r>
                <a:rPr lang="ru-RU" sz="2000" dirty="0" smtClean="0">
                  <a:solidFill>
                    <a:srgbClr val="FF0000"/>
                  </a:solidFill>
                </a:rPr>
                <a:t>GLOBAL GNOSEOLOGY GRAPH (GGG).</a:t>
              </a:r>
              <a:endParaRPr lang="en-US" sz="2000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ru-RU" sz="1600" dirty="0" smtClean="0"/>
                <a:t>Сеть GGG логически дополняет имеющиеся глобальные информационные сети и продолжает взаимосвязанную цепочку </a:t>
              </a:r>
              <a:r>
                <a:rPr lang="ru-RU" sz="1600" dirty="0" smtClean="0">
                  <a:solidFill>
                    <a:srgbClr val="FF0000"/>
                  </a:solidFill>
                </a:rPr>
                <a:t>NET-WEB-GRAPH</a:t>
              </a:r>
              <a:r>
                <a:rPr lang="ru-RU" sz="1600" dirty="0" smtClean="0"/>
                <a:t>. Где </a:t>
              </a:r>
              <a:r>
                <a:rPr lang="ru-RU" sz="1600" dirty="0" smtClean="0">
                  <a:solidFill>
                    <a:srgbClr val="FF0000"/>
                  </a:solidFill>
                </a:rPr>
                <a:t>NET</a:t>
              </a:r>
              <a:r>
                <a:rPr lang="ru-RU" sz="1600" dirty="0" smtClean="0"/>
                <a:t> – осуществляет глобальную физическую связь различных компьютеризированных устройств, в ней нам всем мобильно и оперативно. </a:t>
              </a:r>
              <a:r>
                <a:rPr lang="ru-RU" sz="1600" dirty="0" smtClean="0">
                  <a:solidFill>
                    <a:srgbClr val="FF0000"/>
                  </a:solidFill>
                </a:rPr>
                <a:t>WEB</a:t>
              </a:r>
              <a:r>
                <a:rPr lang="ru-RU" sz="1600" dirty="0" smtClean="0"/>
                <a:t> – формирует глобальную логическую сеть участников взаимодействия пакетами данных, в ней нам свободно и доступно. </a:t>
              </a:r>
              <a:r>
                <a:rPr lang="ru-RU" sz="1600" dirty="0" smtClean="0">
                  <a:solidFill>
                    <a:srgbClr val="FF0000"/>
                  </a:solidFill>
                </a:rPr>
                <a:t>GRAPH</a:t>
              </a:r>
              <a:r>
                <a:rPr lang="ru-RU" sz="1600" dirty="0" smtClean="0"/>
                <a:t> – будет обеспечивать коллективное создание глобального сознания общества и гармонизацию реализации общей деятельности цивилизации.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Сеть </a:t>
            </a:r>
            <a:r>
              <a:rPr lang="en-US" sz="2800" dirty="0" smtClean="0"/>
              <a:t>GGG (</a:t>
            </a:r>
            <a:r>
              <a:rPr lang="en-US" sz="2800" dirty="0" err="1" smtClean="0"/>
              <a:t>IntellectNet</a:t>
            </a:r>
            <a:r>
              <a:rPr lang="en-US" sz="28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5678294B-1790-4661-A1E0-762F78A9CAD3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370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2734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632700" cy="758825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SAP PLM</a:t>
            </a:r>
            <a:r>
              <a:rPr lang="ru-RU" sz="2800" b="1" dirty="0" smtClean="0"/>
              <a:t> – решение</a:t>
            </a:r>
            <a:r>
              <a:rPr lang="ru-RU" sz="2800" dirty="0" smtClean="0"/>
              <a:t> </a:t>
            </a:r>
            <a:br>
              <a:rPr lang="ru-RU" sz="2800" dirty="0" smtClean="0"/>
            </a:br>
            <a:r>
              <a:rPr lang="ru-RU" sz="2800" b="1" i="1" dirty="0" smtClean="0"/>
              <a:t>Служба изменений</a:t>
            </a:r>
            <a:r>
              <a:rPr lang="ru-RU" sz="2800" dirty="0" smtClean="0"/>
              <a:t> </a:t>
            </a:r>
          </a:p>
        </p:txBody>
      </p:sp>
      <p:grpSp>
        <p:nvGrpSpPr>
          <p:cNvPr id="2" name="Group 5"/>
          <p:cNvGrpSpPr>
            <a:grpSpLocks noChangeAspect="1"/>
          </p:cNvGrpSpPr>
          <p:nvPr/>
        </p:nvGrpSpPr>
        <p:grpSpPr bwMode="auto">
          <a:xfrm>
            <a:off x="468313" y="1484313"/>
            <a:ext cx="8066087" cy="4897437"/>
            <a:chOff x="2231" y="-121"/>
            <a:chExt cx="7200" cy="4320"/>
          </a:xfrm>
        </p:grpSpPr>
        <p:sp>
          <p:nvSpPr>
            <p:cNvPr id="273414" name="AutoShape 6"/>
            <p:cNvSpPr>
              <a:spLocks noChangeAspect="1" noChangeArrowheads="1"/>
            </p:cNvSpPr>
            <p:nvPr/>
          </p:nvSpPr>
          <p:spPr bwMode="auto">
            <a:xfrm>
              <a:off x="2231" y="-121"/>
              <a:ext cx="7200" cy="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73415" name="AutoShape 7"/>
            <p:cNvSpPr>
              <a:spLocks noChangeArrowheads="1"/>
            </p:cNvSpPr>
            <p:nvPr/>
          </p:nvSpPr>
          <p:spPr bwMode="auto">
            <a:xfrm>
              <a:off x="2617" y="133"/>
              <a:ext cx="1670" cy="1271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CC99">
                    <a:gamma/>
                    <a:shade val="61961"/>
                    <a:invGamma/>
                  </a:srgbClr>
                </a:gs>
                <a:gs pos="50000">
                  <a:srgbClr val="FFCC99"/>
                </a:gs>
                <a:gs pos="100000">
                  <a:srgbClr val="FFCC99">
                    <a:gamma/>
                    <a:shade val="61961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73416" name="AutoShape 8"/>
            <p:cNvSpPr>
              <a:spLocks noChangeArrowheads="1"/>
            </p:cNvSpPr>
            <p:nvPr/>
          </p:nvSpPr>
          <p:spPr bwMode="auto">
            <a:xfrm>
              <a:off x="2617" y="2420"/>
              <a:ext cx="1670" cy="1271"/>
            </a:xfrm>
            <a:prstGeom prst="foldedCorner">
              <a:avLst>
                <a:gd name="adj" fmla="val 12500"/>
              </a:avLst>
            </a:prstGeom>
            <a:gradFill rotWithShape="1">
              <a:gsLst>
                <a:gs pos="0">
                  <a:srgbClr val="FFFF99">
                    <a:gamma/>
                    <a:shade val="48235"/>
                    <a:invGamma/>
                  </a:srgbClr>
                </a:gs>
                <a:gs pos="50000">
                  <a:srgbClr val="FFFF99"/>
                </a:gs>
                <a:gs pos="100000">
                  <a:srgbClr val="FFFF99">
                    <a:gamma/>
                    <a:shade val="4823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73417" name="Text Box 9"/>
            <p:cNvSpPr txBox="1">
              <a:spLocks noChangeArrowheads="1"/>
            </p:cNvSpPr>
            <p:nvPr/>
          </p:nvSpPr>
          <p:spPr bwMode="auto">
            <a:xfrm>
              <a:off x="2745" y="260"/>
              <a:ext cx="1415" cy="101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1600" b="1"/>
                <a:t>Заявка на изменение (</a:t>
              </a:r>
              <a:r>
                <a:rPr lang="en-US" sz="1600" b="1"/>
                <a:t>ECR</a:t>
              </a:r>
              <a:r>
                <a:rPr lang="ru-RU" sz="1600" b="1"/>
                <a:t>)</a:t>
              </a:r>
              <a:endParaRPr lang="ru-RU"/>
            </a:p>
          </p:txBody>
        </p:sp>
        <p:sp>
          <p:nvSpPr>
            <p:cNvPr id="273418" name="Text Box 10"/>
            <p:cNvSpPr txBox="1">
              <a:spLocks noChangeArrowheads="1"/>
            </p:cNvSpPr>
            <p:nvPr/>
          </p:nvSpPr>
          <p:spPr bwMode="auto">
            <a:xfrm>
              <a:off x="2745" y="2547"/>
              <a:ext cx="1415" cy="101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1600" b="1"/>
                <a:t>Запрос на изменение (</a:t>
              </a:r>
              <a:r>
                <a:rPr lang="en-US" sz="1600" b="1"/>
                <a:t>ECO)</a:t>
              </a:r>
              <a:endParaRPr lang="ru-RU"/>
            </a:p>
          </p:txBody>
        </p:sp>
        <p:sp>
          <p:nvSpPr>
            <p:cNvPr id="273419" name="AutoShape 11"/>
            <p:cNvSpPr>
              <a:spLocks noChangeArrowheads="1"/>
            </p:cNvSpPr>
            <p:nvPr/>
          </p:nvSpPr>
          <p:spPr bwMode="auto">
            <a:xfrm>
              <a:off x="6345" y="-121"/>
              <a:ext cx="2572" cy="2033"/>
            </a:xfrm>
            <a:prstGeom prst="flowChartMultidocument">
              <a:avLst/>
            </a:prstGeom>
            <a:gradFill rotWithShape="1">
              <a:gsLst>
                <a:gs pos="0">
                  <a:srgbClr val="00FFFF"/>
                </a:gs>
                <a:gs pos="100000">
                  <a:srgbClr val="00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73420" name="AutoShape 12"/>
            <p:cNvSpPr>
              <a:spLocks noChangeArrowheads="1"/>
            </p:cNvSpPr>
            <p:nvPr/>
          </p:nvSpPr>
          <p:spPr bwMode="auto">
            <a:xfrm>
              <a:off x="6345" y="2166"/>
              <a:ext cx="2572" cy="2033"/>
            </a:xfrm>
            <a:prstGeom prst="flowChartMultidocument">
              <a:avLst/>
            </a:prstGeom>
            <a:gradFill rotWithShape="1">
              <a:gsLst>
                <a:gs pos="0">
                  <a:srgbClr val="00FFFF"/>
                </a:gs>
                <a:gs pos="100000">
                  <a:srgbClr val="00FF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73421" name="Text Box 13"/>
            <p:cNvSpPr txBox="1">
              <a:spLocks noChangeArrowheads="1"/>
            </p:cNvSpPr>
            <p:nvPr/>
          </p:nvSpPr>
          <p:spPr bwMode="auto">
            <a:xfrm>
              <a:off x="6602" y="2547"/>
              <a:ext cx="1672" cy="38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tIns="10800" bIns="10800"/>
            <a:lstStyle/>
            <a:p>
              <a:pPr algn="ctr"/>
              <a:r>
                <a:rPr lang="ru-RU" sz="1200" b="1"/>
                <a:t>Управляющая запись объекта</a:t>
              </a:r>
              <a:endParaRPr lang="ru-RU"/>
            </a:p>
          </p:txBody>
        </p:sp>
        <p:sp>
          <p:nvSpPr>
            <p:cNvPr id="273422" name="Text Box 14"/>
            <p:cNvSpPr txBox="1">
              <a:spLocks noChangeArrowheads="1"/>
            </p:cNvSpPr>
            <p:nvPr/>
          </p:nvSpPr>
          <p:spPr bwMode="auto">
            <a:xfrm>
              <a:off x="6602" y="641"/>
              <a:ext cx="1674" cy="382"/>
            </a:xfrm>
            <a:prstGeom prst="rect">
              <a:avLst/>
            </a:prstGeom>
            <a:solidFill>
              <a:srgbClr val="3366FF">
                <a:alpha val="59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10800" rIns="0" bIns="10800"/>
            <a:lstStyle/>
            <a:p>
              <a:r>
                <a:rPr lang="ru-RU" sz="1100"/>
                <a:t>Материал: «Х-хх»</a:t>
              </a:r>
            </a:p>
            <a:p>
              <a:r>
                <a:rPr lang="ru-RU" sz="1100"/>
                <a:t>Спецификация: «Х-хх»</a:t>
              </a:r>
            </a:p>
            <a:p>
              <a:endParaRPr lang="ru-RU"/>
            </a:p>
          </p:txBody>
        </p:sp>
        <p:sp>
          <p:nvSpPr>
            <p:cNvPr id="273423" name="Text Box 15"/>
            <p:cNvSpPr txBox="1">
              <a:spLocks noChangeArrowheads="1"/>
            </p:cNvSpPr>
            <p:nvPr/>
          </p:nvSpPr>
          <p:spPr bwMode="auto">
            <a:xfrm>
              <a:off x="6602" y="260"/>
              <a:ext cx="1673" cy="381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tIns="10800" bIns="10800"/>
            <a:lstStyle/>
            <a:p>
              <a:pPr algn="ctr"/>
              <a:r>
                <a:rPr lang="ru-RU" sz="1200" b="1"/>
                <a:t>Управляющая запись объекта</a:t>
              </a:r>
              <a:endParaRPr lang="ru-RU"/>
            </a:p>
          </p:txBody>
        </p:sp>
        <p:sp>
          <p:nvSpPr>
            <p:cNvPr id="273424" name="Text Box 16"/>
            <p:cNvSpPr txBox="1">
              <a:spLocks noChangeArrowheads="1"/>
            </p:cNvSpPr>
            <p:nvPr/>
          </p:nvSpPr>
          <p:spPr bwMode="auto">
            <a:xfrm>
              <a:off x="6602" y="2928"/>
              <a:ext cx="1675" cy="382"/>
            </a:xfrm>
            <a:prstGeom prst="rect">
              <a:avLst/>
            </a:prstGeom>
            <a:solidFill>
              <a:srgbClr val="3366FF">
                <a:alpha val="59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10800" rIns="0" bIns="10800"/>
            <a:lstStyle/>
            <a:p>
              <a:r>
                <a:rPr lang="ru-RU" sz="1100"/>
                <a:t>Материал: «Х-хх»</a:t>
              </a:r>
            </a:p>
            <a:p>
              <a:r>
                <a:rPr lang="ru-RU" sz="1100"/>
                <a:t>Спецификация: «Х-хх»</a:t>
              </a:r>
            </a:p>
            <a:p>
              <a:endParaRPr lang="ru-RU"/>
            </a:p>
          </p:txBody>
        </p:sp>
        <p:sp>
          <p:nvSpPr>
            <p:cNvPr id="273425" name="Text Box 17"/>
            <p:cNvSpPr txBox="1">
              <a:spLocks noChangeArrowheads="1"/>
            </p:cNvSpPr>
            <p:nvPr/>
          </p:nvSpPr>
          <p:spPr bwMode="auto">
            <a:xfrm>
              <a:off x="6474" y="1150"/>
              <a:ext cx="1800" cy="381"/>
            </a:xfrm>
            <a:prstGeom prst="rect">
              <a:avLst/>
            </a:prstGeom>
            <a:solidFill>
              <a:srgbClr val="00CCFF">
                <a:alpha val="64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1200" b="1"/>
                <a:t>Вид изменения: 00Х</a:t>
              </a:r>
              <a:endParaRPr lang="ru-RU"/>
            </a:p>
          </p:txBody>
        </p:sp>
        <p:sp>
          <p:nvSpPr>
            <p:cNvPr id="273426" name="Text Box 18"/>
            <p:cNvSpPr txBox="1">
              <a:spLocks noChangeArrowheads="1"/>
            </p:cNvSpPr>
            <p:nvPr/>
          </p:nvSpPr>
          <p:spPr bwMode="auto">
            <a:xfrm>
              <a:off x="6474" y="3437"/>
              <a:ext cx="1800" cy="380"/>
            </a:xfrm>
            <a:prstGeom prst="rect">
              <a:avLst/>
            </a:prstGeom>
            <a:solidFill>
              <a:srgbClr val="00CCFF">
                <a:alpha val="64999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1200" b="1"/>
                <a:t>Вид изменения: 00Х</a:t>
              </a:r>
              <a:endParaRPr lang="ru-RU"/>
            </a:p>
          </p:txBody>
        </p:sp>
        <p:sp>
          <p:nvSpPr>
            <p:cNvPr id="273427" name="AutoShape 19"/>
            <p:cNvSpPr>
              <a:spLocks noChangeArrowheads="1"/>
            </p:cNvSpPr>
            <p:nvPr/>
          </p:nvSpPr>
          <p:spPr bwMode="auto">
            <a:xfrm>
              <a:off x="4288" y="768"/>
              <a:ext cx="2057" cy="381"/>
            </a:xfrm>
            <a:prstGeom prst="leftRightArrow">
              <a:avLst>
                <a:gd name="adj1" fmla="val 50000"/>
                <a:gd name="adj2" fmla="val 107979"/>
              </a:avLst>
            </a:prstGeom>
            <a:gradFill rotWithShape="1">
              <a:gsLst>
                <a:gs pos="0">
                  <a:srgbClr val="C0C0C0"/>
                </a:gs>
                <a:gs pos="50000">
                  <a:srgbClr val="C0C0C0">
                    <a:gamma/>
                    <a:shade val="61961"/>
                    <a:invGamma/>
                  </a:srgbClr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73428" name="AutoShape 20"/>
            <p:cNvSpPr>
              <a:spLocks noChangeArrowheads="1"/>
            </p:cNvSpPr>
            <p:nvPr/>
          </p:nvSpPr>
          <p:spPr bwMode="auto">
            <a:xfrm>
              <a:off x="4288" y="3055"/>
              <a:ext cx="2057" cy="382"/>
            </a:xfrm>
            <a:prstGeom prst="leftRightArrow">
              <a:avLst>
                <a:gd name="adj1" fmla="val 50000"/>
                <a:gd name="adj2" fmla="val 107696"/>
              </a:avLst>
            </a:prstGeom>
            <a:gradFill rotWithShape="1">
              <a:gsLst>
                <a:gs pos="0">
                  <a:srgbClr val="C0C0C0"/>
                </a:gs>
                <a:gs pos="50000">
                  <a:srgbClr val="C0C0C0">
                    <a:gamma/>
                    <a:shade val="61961"/>
                    <a:invGamma/>
                  </a:srgbClr>
                </a:gs>
                <a:gs pos="100000">
                  <a:srgbClr val="C0C0C0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73429" name="AutoShape 21"/>
            <p:cNvSpPr>
              <a:spLocks noChangeArrowheads="1"/>
            </p:cNvSpPr>
            <p:nvPr/>
          </p:nvSpPr>
          <p:spPr bwMode="auto">
            <a:xfrm>
              <a:off x="4802" y="-121"/>
              <a:ext cx="1415" cy="762"/>
            </a:xfrm>
            <a:prstGeom prst="wedgeRoundRectCallout">
              <a:avLst>
                <a:gd name="adj1" fmla="val -56611"/>
                <a:gd name="adj2" fmla="val 79167"/>
                <a:gd name="adj3" fmla="val 16667"/>
              </a:avLst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69020"/>
                    <a:invGamma/>
                  </a:srgbClr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73430" name="AutoShape 22"/>
            <p:cNvSpPr>
              <a:spLocks noChangeArrowheads="1"/>
            </p:cNvSpPr>
            <p:nvPr/>
          </p:nvSpPr>
          <p:spPr bwMode="auto">
            <a:xfrm>
              <a:off x="4802" y="2166"/>
              <a:ext cx="1415" cy="762"/>
            </a:xfrm>
            <a:prstGeom prst="wedgeRoundRectCallout">
              <a:avLst>
                <a:gd name="adj1" fmla="val -56611"/>
                <a:gd name="adj2" fmla="val 79194"/>
                <a:gd name="adj3" fmla="val 16667"/>
              </a:avLst>
            </a:prstGeom>
            <a:gradFill rotWithShape="1">
              <a:gsLst>
                <a:gs pos="0">
                  <a:srgbClr val="00FF00"/>
                </a:gs>
                <a:gs pos="100000">
                  <a:srgbClr val="00FF00">
                    <a:gamma/>
                    <a:shade val="69020"/>
                    <a:invGamma/>
                  </a:srgbClr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73431" name="Text Box 23"/>
            <p:cNvSpPr txBox="1">
              <a:spLocks noChangeArrowheads="1"/>
            </p:cNvSpPr>
            <p:nvPr/>
          </p:nvSpPr>
          <p:spPr bwMode="auto">
            <a:xfrm>
              <a:off x="4931" y="6"/>
              <a:ext cx="1159" cy="50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1200" b="1"/>
                <a:t>Ввод объектов</a:t>
              </a:r>
              <a:endParaRPr lang="ru-RU"/>
            </a:p>
          </p:txBody>
        </p:sp>
        <p:sp>
          <p:nvSpPr>
            <p:cNvPr id="273432" name="Text Box 24"/>
            <p:cNvSpPr txBox="1">
              <a:spLocks noChangeArrowheads="1"/>
            </p:cNvSpPr>
            <p:nvPr/>
          </p:nvSpPr>
          <p:spPr bwMode="auto">
            <a:xfrm>
              <a:off x="4931" y="2293"/>
              <a:ext cx="1159" cy="50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1200" b="1"/>
                <a:t>Обработка</a:t>
              </a:r>
            </a:p>
            <a:p>
              <a:pPr algn="ctr"/>
              <a:r>
                <a:rPr lang="ru-RU" sz="1200" b="1"/>
                <a:t>объектов</a:t>
              </a:r>
              <a:endParaRPr lang="ru-RU"/>
            </a:p>
          </p:txBody>
        </p:sp>
        <p:sp>
          <p:nvSpPr>
            <p:cNvPr id="273433" name="AutoShape 25"/>
            <p:cNvSpPr>
              <a:spLocks noChangeArrowheads="1"/>
            </p:cNvSpPr>
            <p:nvPr/>
          </p:nvSpPr>
          <p:spPr bwMode="auto">
            <a:xfrm>
              <a:off x="3260" y="1404"/>
              <a:ext cx="385" cy="1016"/>
            </a:xfrm>
            <a:prstGeom prst="downArrow">
              <a:avLst>
                <a:gd name="adj1" fmla="val 50000"/>
                <a:gd name="adj2" fmla="val 65974"/>
              </a:avLst>
            </a:prstGeom>
            <a:gradFill rotWithShape="1">
              <a:gsLst>
                <a:gs pos="0">
                  <a:srgbClr val="FF00FF"/>
                </a:gs>
                <a:gs pos="50000">
                  <a:srgbClr val="FF00FF">
                    <a:gamma/>
                    <a:shade val="52941"/>
                    <a:invGamma/>
                  </a:srgbClr>
                </a:gs>
                <a:gs pos="100000">
                  <a:srgbClr val="FF00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73434" name="AutoShape 26"/>
            <p:cNvSpPr>
              <a:spLocks noChangeArrowheads="1"/>
            </p:cNvSpPr>
            <p:nvPr/>
          </p:nvSpPr>
          <p:spPr bwMode="auto">
            <a:xfrm>
              <a:off x="4545" y="1277"/>
              <a:ext cx="1415" cy="762"/>
            </a:xfrm>
            <a:prstGeom prst="wedgeRoundRectCallout">
              <a:avLst>
                <a:gd name="adj1" fmla="val -120972"/>
                <a:gd name="adj2" fmla="val 47218"/>
                <a:gd name="adj3" fmla="val 16667"/>
              </a:avLst>
            </a:prstGeom>
            <a:gradFill rotWithShape="1">
              <a:gsLst>
                <a:gs pos="0">
                  <a:srgbClr val="FF9900"/>
                </a:gs>
                <a:gs pos="100000">
                  <a:srgbClr val="FF9900">
                    <a:gamma/>
                    <a:shade val="82745"/>
                    <a:invGamma/>
                  </a:srgbClr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73435" name="Text Box 27"/>
            <p:cNvSpPr txBox="1">
              <a:spLocks noChangeArrowheads="1"/>
            </p:cNvSpPr>
            <p:nvPr/>
          </p:nvSpPr>
          <p:spPr bwMode="auto">
            <a:xfrm>
              <a:off x="4674" y="1404"/>
              <a:ext cx="1159" cy="50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1200" b="1"/>
                <a:t>Изменение статуса</a:t>
              </a:r>
              <a:endParaRPr lang="ru-RU"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Сеть </a:t>
            </a:r>
            <a:r>
              <a:rPr lang="en-US" sz="2800" dirty="0" smtClean="0"/>
              <a:t>GGG (</a:t>
            </a:r>
            <a:r>
              <a:rPr lang="en-US" sz="2800" dirty="0" err="1" smtClean="0"/>
              <a:t>IntellectNet</a:t>
            </a:r>
            <a:r>
              <a:rPr lang="en-US" sz="2800" dirty="0" smtClean="0"/>
              <a:t>)</a:t>
            </a:r>
          </a:p>
        </p:txBody>
      </p:sp>
      <p:pic>
        <p:nvPicPr>
          <p:cNvPr id="18" name="Рисунок 17" descr="http://viphmn.ru/images/stories/ris029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Свойства сети </a:t>
            </a:r>
            <a:r>
              <a:rPr lang="en-US" sz="3200" dirty="0" smtClean="0"/>
              <a:t>GGG</a:t>
            </a:r>
            <a:endParaRPr lang="en-US" sz="3200" dirty="0" smtClean="0">
              <a:solidFill>
                <a:schemeClr val="accent1"/>
              </a:solidFill>
            </a:endParaRP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/>
          </a:p>
        </p:txBody>
      </p:sp>
      <p:sp>
        <p:nvSpPr>
          <p:cNvPr id="69678" name="AutoShape 46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69679" name="AutoShape 47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alpha val="36000"/>
                </a:schemeClr>
              </a:gs>
              <a:gs pos="100000">
                <a:schemeClr val="hlink">
                  <a:gamma/>
                  <a:tint val="33725"/>
                  <a:invGamma/>
                </a:schemeClr>
              </a:gs>
            </a:gsLst>
            <a:lin ang="5400000" scaled="1"/>
          </a:gra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59398" name="AutoShape 48"/>
          <p:cNvSpPr>
            <a:spLocks noChangeArrowheads="1"/>
          </p:cNvSpPr>
          <p:nvPr/>
        </p:nvSpPr>
        <p:spPr bwMode="gray">
          <a:xfrm>
            <a:off x="1905000" y="5029200"/>
            <a:ext cx="7010400" cy="609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b="1" dirty="0" smtClean="0">
                <a:solidFill>
                  <a:srgbClr val="FF0000"/>
                </a:solidFill>
              </a:rPr>
              <a:t>Способность отражать всю сложность реальных явлений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9399" name="AutoShape 49"/>
          <p:cNvSpPr>
            <a:spLocks noChangeArrowheads="1"/>
          </p:cNvSpPr>
          <p:nvPr/>
        </p:nvSpPr>
        <p:spPr bwMode="gray">
          <a:xfrm>
            <a:off x="2286000" y="4114800"/>
            <a:ext cx="6400800" cy="609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b="1" dirty="0" smtClean="0">
                <a:solidFill>
                  <a:srgbClr val="FF0000"/>
                </a:solidFill>
              </a:rPr>
              <a:t>Автоматическая генерация программного продукта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9400" name="AutoShape 50"/>
          <p:cNvSpPr>
            <a:spLocks noChangeArrowheads="1"/>
          </p:cNvSpPr>
          <p:nvPr/>
        </p:nvSpPr>
        <p:spPr bwMode="gray">
          <a:xfrm>
            <a:off x="2362200" y="3200400"/>
            <a:ext cx="65532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b="1" dirty="0" smtClean="0">
                <a:solidFill>
                  <a:srgbClr val="FF0000"/>
                </a:solidFill>
              </a:rPr>
              <a:t>Универсальность</a:t>
            </a:r>
            <a:r>
              <a:rPr lang="ru-RU" dirty="0" smtClean="0"/>
              <a:t> – унификация языка, знаний, культуры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9401" name="AutoShape 51"/>
          <p:cNvSpPr>
            <a:spLocks noChangeArrowheads="1"/>
          </p:cNvSpPr>
          <p:nvPr/>
        </p:nvSpPr>
        <p:spPr bwMode="gray">
          <a:xfrm>
            <a:off x="2133600" y="2286000"/>
            <a:ext cx="5715000" cy="4572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b="1" dirty="0" smtClean="0">
                <a:solidFill>
                  <a:srgbClr val="FF0000"/>
                </a:solidFill>
              </a:rPr>
              <a:t>Доступность</a:t>
            </a:r>
            <a:r>
              <a:rPr lang="ru-RU" dirty="0" smtClean="0"/>
              <a:t> – фактическое отсутствие барьеров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9402" name="AutoShape 52"/>
          <p:cNvSpPr>
            <a:spLocks noChangeArrowheads="1"/>
          </p:cNvSpPr>
          <p:nvPr/>
        </p:nvSpPr>
        <p:spPr bwMode="gray">
          <a:xfrm>
            <a:off x="1371600" y="1219200"/>
            <a:ext cx="6553200" cy="736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b="1" dirty="0" smtClean="0">
                <a:solidFill>
                  <a:srgbClr val="FF0000"/>
                </a:solidFill>
              </a:rPr>
              <a:t>Виртуальность </a:t>
            </a:r>
            <a:r>
              <a:rPr lang="ru-RU" dirty="0" smtClean="0"/>
              <a:t>– удобство описания реальностей мира </a:t>
            </a:r>
          </a:p>
          <a:p>
            <a:pPr eaLnBrk="0" hangingPunct="0"/>
            <a:r>
              <a:rPr lang="ru-RU" dirty="0" smtClean="0"/>
              <a:t>информацией о нем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990600" y="1600200"/>
            <a:ext cx="381000" cy="381000"/>
            <a:chOff x="2078" y="1680"/>
            <a:chExt cx="1615" cy="1615"/>
          </a:xfrm>
        </p:grpSpPr>
        <p:sp>
          <p:nvSpPr>
            <p:cNvPr id="59440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41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88" name="Oval 56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43" name="Oval 57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45" name="Oval 59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3" name="Group 60"/>
          <p:cNvGrpSpPr>
            <a:grpSpLocks/>
          </p:cNvGrpSpPr>
          <p:nvPr/>
        </p:nvGrpSpPr>
        <p:grpSpPr bwMode="auto">
          <a:xfrm>
            <a:off x="1828800" y="2438400"/>
            <a:ext cx="381000" cy="381000"/>
            <a:chOff x="2078" y="1680"/>
            <a:chExt cx="1615" cy="1615"/>
          </a:xfrm>
        </p:grpSpPr>
        <p:sp>
          <p:nvSpPr>
            <p:cNvPr id="59434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35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95" name="Oval 63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7" name="Oval 6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7" name="Oval 65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9" name="Oval 6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59428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29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02" name="Oval 70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1" name="Oval 7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33" name="Oval 7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59422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23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09" name="Oval 77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25" name="Oval 7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11" name="Oval 79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27" name="Oval 8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4532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600200" y="5181600"/>
            <a:ext cx="355600" cy="381000"/>
            <a:chOff x="2078" y="1680"/>
            <a:chExt cx="1615" cy="1615"/>
          </a:xfrm>
        </p:grpSpPr>
        <p:sp>
          <p:nvSpPr>
            <p:cNvPr id="59416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17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16" name="Oval 84"/>
            <p:cNvSpPr>
              <a:spLocks noChangeArrowheads="1"/>
            </p:cNvSpPr>
            <p:nvPr/>
          </p:nvSpPr>
          <p:spPr bwMode="gray">
            <a:xfrm>
              <a:off x="2251" y="1855"/>
              <a:ext cx="1262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19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18" name="Oval 86"/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21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7" name="Group 81"/>
          <p:cNvGrpSpPr>
            <a:grpSpLocks/>
          </p:cNvGrpSpPr>
          <p:nvPr/>
        </p:nvGrpSpPr>
        <p:grpSpPr bwMode="auto">
          <a:xfrm>
            <a:off x="914400" y="5791200"/>
            <a:ext cx="355600" cy="381000"/>
            <a:chOff x="2078" y="1680"/>
            <a:chExt cx="1615" cy="1615"/>
          </a:xfrm>
        </p:grpSpPr>
        <p:sp>
          <p:nvSpPr>
            <p:cNvPr id="59410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9411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51" name="Oval 84"/>
            <p:cNvSpPr>
              <a:spLocks noChangeArrowheads="1"/>
            </p:cNvSpPr>
            <p:nvPr/>
          </p:nvSpPr>
          <p:spPr bwMode="gray">
            <a:xfrm>
              <a:off x="2251" y="1855"/>
              <a:ext cx="1262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13" name="Oval 8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53" name="Oval 86"/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59415" name="Oval 8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sp>
        <p:nvSpPr>
          <p:cNvPr id="59409" name="AutoShape 48"/>
          <p:cNvSpPr>
            <a:spLocks noChangeArrowheads="1"/>
          </p:cNvSpPr>
          <p:nvPr/>
        </p:nvSpPr>
        <p:spPr bwMode="gray">
          <a:xfrm>
            <a:off x="1219200" y="5867400"/>
            <a:ext cx="2743200" cy="609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b="1" dirty="0" smtClean="0">
                <a:solidFill>
                  <a:srgbClr val="FF0000"/>
                </a:solidFill>
              </a:rPr>
              <a:t>Индивидуальность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52400"/>
            <a:ext cx="8001000" cy="563563"/>
          </a:xfrm>
        </p:spPr>
        <p:txBody>
          <a:bodyPr lIns="36000" rIns="36000"/>
          <a:lstStyle/>
          <a:p>
            <a:r>
              <a:rPr lang="ru-RU" b="0" smtClean="0"/>
              <a:t>средства создания и использования информационных ресурсов</a:t>
            </a:r>
            <a:endParaRPr lang="en-US" b="0" smtClean="0"/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228600" y="1752600"/>
            <a:ext cx="8610600" cy="2428875"/>
            <a:chOff x="912" y="1008"/>
            <a:chExt cx="3984" cy="1702"/>
          </a:xfrm>
        </p:grpSpPr>
        <p:sp>
          <p:nvSpPr>
            <p:cNvPr id="76804" name="AutoShape 4"/>
            <p:cNvSpPr>
              <a:spLocks noChangeArrowheads="1"/>
            </p:cNvSpPr>
            <p:nvPr/>
          </p:nvSpPr>
          <p:spPr bwMode="gray">
            <a:xfrm>
              <a:off x="912" y="10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6471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19476" name="Group 5"/>
            <p:cNvGrpSpPr>
              <a:grpSpLocks/>
            </p:cNvGrpSpPr>
            <p:nvPr/>
          </p:nvGrpSpPr>
          <p:grpSpPr bwMode="auto">
            <a:xfrm>
              <a:off x="999" y="1092"/>
              <a:ext cx="442" cy="1618"/>
              <a:chOff x="999" y="1092"/>
              <a:chExt cx="442" cy="1618"/>
            </a:xfrm>
          </p:grpSpPr>
          <p:sp>
            <p:nvSpPr>
              <p:cNvPr id="76806" name="AutoShape 6"/>
              <p:cNvSpPr>
                <a:spLocks noChangeArrowheads="1"/>
              </p:cNvSpPr>
              <p:nvPr/>
            </p:nvSpPr>
            <p:spPr bwMode="gray">
              <a:xfrm>
                <a:off x="999" y="1097"/>
                <a:ext cx="442" cy="741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7" name="Freeform 7"/>
              <p:cNvSpPr>
                <a:spLocks/>
              </p:cNvSpPr>
              <p:nvPr/>
            </p:nvSpPr>
            <p:spPr bwMode="gray">
              <a:xfrm>
                <a:off x="1046" y="1140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08" name="Text Box 8"/>
              <p:cNvSpPr txBox="1">
                <a:spLocks noChangeArrowheads="1"/>
              </p:cNvSpPr>
              <p:nvPr/>
            </p:nvSpPr>
            <p:spPr bwMode="gray">
              <a:xfrm>
                <a:off x="1053" y="1275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7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8" name="Text Box 8"/>
              <p:cNvSpPr txBox="1">
                <a:spLocks noChangeArrowheads="1"/>
              </p:cNvSpPr>
              <p:nvPr/>
            </p:nvSpPr>
            <p:spPr bwMode="gray">
              <a:xfrm>
                <a:off x="1053" y="2343"/>
                <a:ext cx="322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7" name="Text Box 9"/>
            <p:cNvSpPr txBox="1">
              <a:spLocks noChangeArrowheads="1"/>
            </p:cNvSpPr>
            <p:nvPr/>
          </p:nvSpPr>
          <p:spPr bwMode="gray">
            <a:xfrm>
              <a:off x="1511" y="1061"/>
              <a:ext cx="3324" cy="66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/>
                <a:t>научная методология, используемая в информационной сфере общества</a:t>
              </a:r>
              <a:r>
                <a:rPr lang="ru-RU" sz="2800"/>
                <a:t>;</a:t>
              </a:r>
            </a:p>
          </p:txBody>
        </p:sp>
      </p:grpSp>
      <p:grpSp>
        <p:nvGrpSpPr>
          <p:cNvPr id="19460" name="Group 10"/>
          <p:cNvGrpSpPr>
            <a:grpSpLocks/>
          </p:cNvGrpSpPr>
          <p:nvPr/>
        </p:nvGrpSpPr>
        <p:grpSpPr bwMode="auto">
          <a:xfrm>
            <a:off x="228600" y="3279775"/>
            <a:ext cx="8610600" cy="1301750"/>
            <a:chOff x="912" y="2016"/>
            <a:chExt cx="3984" cy="912"/>
          </a:xfrm>
        </p:grpSpPr>
        <p:sp>
          <p:nvSpPr>
            <p:cNvPr id="76811" name="AutoShape 11"/>
            <p:cNvSpPr>
              <a:spLocks noChangeArrowheads="1"/>
            </p:cNvSpPr>
            <p:nvPr/>
          </p:nvSpPr>
          <p:spPr bwMode="gray">
            <a:xfrm>
              <a:off x="912" y="201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39216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19470" name="Group 12"/>
            <p:cNvGrpSpPr>
              <a:grpSpLocks/>
            </p:cNvGrpSpPr>
            <p:nvPr/>
          </p:nvGrpSpPr>
          <p:grpSpPr bwMode="auto">
            <a:xfrm>
              <a:off x="999" y="2100"/>
              <a:ext cx="437" cy="715"/>
              <a:chOff x="999" y="2100"/>
              <a:chExt cx="437" cy="715"/>
            </a:xfrm>
          </p:grpSpPr>
          <p:sp>
            <p:nvSpPr>
              <p:cNvPr id="76813" name="AutoShape 13"/>
              <p:cNvSpPr>
                <a:spLocks noChangeArrowheads="1"/>
              </p:cNvSpPr>
              <p:nvPr/>
            </p:nvSpPr>
            <p:spPr bwMode="gray">
              <a:xfrm>
                <a:off x="999" y="2105"/>
                <a:ext cx="437" cy="710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hlink">
                      <a:gamma/>
                      <a:tint val="72549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4" name="Freeform 14"/>
              <p:cNvSpPr>
                <a:spLocks/>
              </p:cNvSpPr>
              <p:nvPr/>
            </p:nvSpPr>
            <p:spPr bwMode="gray">
              <a:xfrm>
                <a:off x="1046" y="214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42353"/>
                      <a:invGamma/>
                    </a:schemeClr>
                  </a:gs>
                  <a:gs pos="100000">
                    <a:schemeClr val="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15" name="Text Box 15"/>
              <p:cNvSpPr txBox="1">
                <a:spLocks noChangeArrowheads="1"/>
              </p:cNvSpPr>
              <p:nvPr/>
            </p:nvSpPr>
            <p:spPr bwMode="gray">
              <a:xfrm>
                <a:off x="1082" y="2304"/>
                <a:ext cx="248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endPara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71" name="Text Box 16"/>
            <p:cNvSpPr txBox="1">
              <a:spLocks noChangeArrowheads="1"/>
            </p:cNvSpPr>
            <p:nvPr/>
          </p:nvSpPr>
          <p:spPr bwMode="gray">
            <a:xfrm>
              <a:off x="1511" y="2141"/>
              <a:ext cx="3289" cy="66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/>
                <a:t>программно-аппаратные средства информатизации</a:t>
              </a:r>
              <a:r>
                <a:rPr lang="ru-RU"/>
                <a:t>;</a:t>
              </a:r>
            </a:p>
          </p:txBody>
        </p:sp>
      </p:grpSp>
      <p:grpSp>
        <p:nvGrpSpPr>
          <p:cNvPr id="19461" name="Group 17"/>
          <p:cNvGrpSpPr>
            <a:grpSpLocks/>
          </p:cNvGrpSpPr>
          <p:nvPr/>
        </p:nvGrpSpPr>
        <p:grpSpPr bwMode="auto">
          <a:xfrm>
            <a:off x="228600" y="4819650"/>
            <a:ext cx="8610600" cy="1301750"/>
            <a:chOff x="912" y="3036"/>
            <a:chExt cx="3984" cy="912"/>
          </a:xfrm>
        </p:grpSpPr>
        <p:sp>
          <p:nvSpPr>
            <p:cNvPr id="76818" name="AutoShape 18"/>
            <p:cNvSpPr>
              <a:spLocks noChangeArrowheads="1"/>
            </p:cNvSpPr>
            <p:nvPr/>
          </p:nvSpPr>
          <p:spPr bwMode="gray">
            <a:xfrm>
              <a:off x="912" y="3036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DDDDDD">
                    <a:gamma/>
                    <a:tint val="48627"/>
                    <a:invGamma/>
                  </a:srgbClr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19464" name="Group 19"/>
            <p:cNvGrpSpPr>
              <a:grpSpLocks/>
            </p:cNvGrpSpPr>
            <p:nvPr/>
          </p:nvGrpSpPr>
          <p:grpSpPr bwMode="auto">
            <a:xfrm>
              <a:off x="999" y="3120"/>
              <a:ext cx="442" cy="757"/>
              <a:chOff x="999" y="3120"/>
              <a:chExt cx="442" cy="757"/>
            </a:xfrm>
          </p:grpSpPr>
          <p:sp>
            <p:nvSpPr>
              <p:cNvPr id="76820" name="AutoShape 20"/>
              <p:cNvSpPr>
                <a:spLocks noChangeArrowheads="1"/>
              </p:cNvSpPr>
              <p:nvPr/>
            </p:nvSpPr>
            <p:spPr bwMode="gray">
              <a:xfrm>
                <a:off x="999" y="3125"/>
                <a:ext cx="442" cy="752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folHlink">
                      <a:gamma/>
                      <a:tint val="63529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1" name="Freeform 21"/>
              <p:cNvSpPr>
                <a:spLocks/>
              </p:cNvSpPr>
              <p:nvPr/>
            </p:nvSpPr>
            <p:spPr bwMode="gray">
              <a:xfrm>
                <a:off x="1046" y="3168"/>
                <a:ext cx="383" cy="373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48627"/>
                      <a:invGamma/>
                    </a:schemeClr>
                  </a:gs>
                  <a:gs pos="100000">
                    <a:schemeClr val="folHlink">
                      <a:alpha val="0"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76822" name="Text Box 22"/>
              <p:cNvSpPr txBox="1">
                <a:spLocks noChangeArrowheads="1"/>
              </p:cNvSpPr>
              <p:nvPr/>
            </p:nvSpPr>
            <p:spPr bwMode="gray">
              <a:xfrm>
                <a:off x="1082" y="3324"/>
                <a:ext cx="253" cy="36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ru-RU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3</a:t>
                </a:r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19465" name="Text Box 23"/>
            <p:cNvSpPr txBox="1">
              <a:spLocks noChangeArrowheads="1"/>
            </p:cNvSpPr>
            <p:nvPr/>
          </p:nvSpPr>
          <p:spPr bwMode="gray">
            <a:xfrm>
              <a:off x="1511" y="3076"/>
              <a:ext cx="3289" cy="66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4150" lvl="1" indent="-182563" eaLnBrk="0" hangingPunct="0">
                <a:spcBef>
                  <a:spcPct val="25000"/>
                </a:spcBef>
                <a:buClr>
                  <a:srgbClr val="F0AB00"/>
                </a:buClr>
                <a:buFont typeface="Wingdings" pitchFamily="2" charset="2"/>
                <a:buChar char="n"/>
              </a:pPr>
              <a:r>
                <a:rPr lang="ru-RU" sz="2800" b="1"/>
                <a:t>современные информационные технологии</a:t>
              </a:r>
              <a:r>
                <a:rPr lang="ru-RU"/>
                <a:t>.</a:t>
              </a:r>
              <a:endParaRPr lang="en-US"/>
            </a:p>
          </p:txBody>
        </p:sp>
      </p:grpSp>
      <p:sp>
        <p:nvSpPr>
          <p:cNvPr id="29" name="Прямоугольник 28"/>
          <p:cNvSpPr/>
          <p:nvPr/>
        </p:nvSpPr>
        <p:spPr>
          <a:xfrm>
            <a:off x="685800" y="3657600"/>
            <a:ext cx="38576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682"/>
              <a:ext cx="1296" cy="17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В основе второй тенденции создания глобальной сетевой структуры (саморазвивающейся искусственной интеллектуальной системы) лежит использование концепции </a:t>
              </a:r>
              <a:r>
                <a:rPr lang="ru-RU" sz="2000" dirty="0" smtClean="0">
                  <a:solidFill>
                    <a:srgbClr val="FF0000"/>
                  </a:solidFill>
                </a:rPr>
                <a:t>эволюционного моделирования (ЭМ)</a:t>
              </a:r>
              <a:r>
                <a:rPr lang="ru-RU" sz="2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.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 </a:t>
              </a:r>
              <a:r>
                <a:rPr lang="ru-RU" sz="2000" dirty="0" smtClean="0">
                  <a:solidFill>
                    <a:srgbClr val="FF0000"/>
                  </a:solidFill>
                </a:rPr>
                <a:t> </a:t>
              </a:r>
            </a:p>
            <a:p>
              <a:pPr algn="ctr"/>
              <a:r>
                <a:rPr lang="ru-RU" sz="2000" b="1" dirty="0" smtClean="0">
                  <a:solidFill>
                    <a:srgbClr val="0033CC"/>
                  </a:solidFill>
                </a:rPr>
                <a:t>ЭМ идеально приспособлено для решения задач, требующих оптимизации множества гетерогенных критериев. Тогда как методы математического анализа зачастую не способны найти компромисс между несколькими конкурирующими факторами.</a:t>
              </a:r>
            </a:p>
            <a:p>
              <a:pPr algn="ctr"/>
              <a:endParaRPr lang="en-US" sz="20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Применение эволюционного моделирования для создания ИС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90600" y="1600200"/>
            <a:ext cx="3352800" cy="4953000"/>
            <a:chOff x="720" y="1296"/>
            <a:chExt cx="1367" cy="2542"/>
          </a:xfrm>
        </p:grpSpPr>
        <p:sp>
          <p:nvSpPr>
            <p:cNvPr id="21523" name="AutoShape 4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4" name="AutoShape 5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5" name="AutoShape 6"/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9BCFF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6" name="AutoShape 7"/>
            <p:cNvSpPr>
              <a:spLocks noChangeArrowheads="1"/>
            </p:cNvSpPr>
            <p:nvPr/>
          </p:nvSpPr>
          <p:spPr bwMode="gray">
            <a:xfrm>
              <a:off x="752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BEE0F7"/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7" name="AutoShape 8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8" name="AutoShape 9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21532" name="Oval 11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ru-RU"/>
              </a:p>
            </p:txBody>
          </p:sp>
          <p:sp>
            <p:nvSpPr>
              <p:cNvPr id="21533" name="Oval 12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ru-RU"/>
              </a:p>
            </p:txBody>
          </p:sp>
          <p:sp>
            <p:nvSpPr>
              <p:cNvPr id="21534" name="Oval 13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ru-RU"/>
              </a:p>
            </p:txBody>
          </p:sp>
          <p:sp>
            <p:nvSpPr>
              <p:cNvPr id="21535" name="Oval 14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ru-RU"/>
              </a:p>
            </p:txBody>
          </p:sp>
          <p:sp>
            <p:nvSpPr>
              <p:cNvPr id="21536" name="Oval 15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ru-RU"/>
              </a:p>
            </p:txBody>
          </p:sp>
        </p:grpSp>
        <p:sp>
          <p:nvSpPr>
            <p:cNvPr id="21530" name="Text Box 16"/>
            <p:cNvSpPr txBox="1">
              <a:spLocks noChangeArrowheads="1"/>
            </p:cNvSpPr>
            <p:nvPr/>
          </p:nvSpPr>
          <p:spPr bwMode="gray">
            <a:xfrm>
              <a:off x="1276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1</a:t>
              </a:r>
              <a:endParaRPr lang="en-US"/>
            </a:p>
          </p:txBody>
        </p:sp>
        <p:sp>
          <p:nvSpPr>
            <p:cNvPr id="21531" name="Text Box 17"/>
            <p:cNvSpPr txBox="1">
              <a:spLocks noChangeArrowheads="1"/>
            </p:cNvSpPr>
            <p:nvPr/>
          </p:nvSpPr>
          <p:spPr bwMode="gray">
            <a:xfrm>
              <a:off x="768" y="1776"/>
              <a:ext cx="1296" cy="13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800" b="1" i="1" dirty="0" smtClean="0">
                  <a:solidFill>
                    <a:srgbClr val="000000"/>
                  </a:solidFill>
                </a:rPr>
                <a:t>Отсутствие жестко заданной логики принятия решений</a:t>
              </a:r>
              <a:endParaRPr lang="en-US" sz="28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4876800" y="1600200"/>
            <a:ext cx="3200400" cy="4876800"/>
            <a:chOff x="2208" y="1296"/>
            <a:chExt cx="1365" cy="2542"/>
          </a:xfrm>
        </p:grpSpPr>
        <p:sp>
          <p:nvSpPr>
            <p:cNvPr id="21510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11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12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13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14" name="Oval 23"/>
            <p:cNvSpPr>
              <a:spLocks noChangeArrowheads="1"/>
            </p:cNvSpPr>
            <p:nvPr/>
          </p:nvSpPr>
          <p:spPr bwMode="gray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1515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1516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1517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1518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1519" name="Text Box 28"/>
            <p:cNvSpPr txBox="1">
              <a:spLocks noChangeArrowheads="1"/>
            </p:cNvSpPr>
            <p:nvPr/>
          </p:nvSpPr>
          <p:spPr bwMode="gray">
            <a:xfrm>
              <a:off x="2764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2</a:t>
              </a:r>
              <a:endParaRPr lang="en-US"/>
            </a:p>
          </p:txBody>
        </p:sp>
        <p:sp>
          <p:nvSpPr>
            <p:cNvPr id="21520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2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600" b="1" i="1" dirty="0" smtClean="0">
                  <a:solidFill>
                    <a:srgbClr val="000000"/>
                  </a:solidFill>
                </a:rPr>
                <a:t>Широкий спектр анализируемых решений </a:t>
              </a:r>
            </a:p>
            <a:p>
              <a:pPr algn="ctr"/>
              <a:r>
                <a:rPr lang="ru-RU" sz="2600" b="1" i="1" dirty="0" smtClean="0">
                  <a:solidFill>
                    <a:srgbClr val="000000"/>
                  </a:solidFill>
                </a:rPr>
                <a:t>(в отличие от классических подходов)</a:t>
              </a:r>
              <a:endParaRPr lang="en-US" sz="2600" b="1" dirty="0">
                <a:solidFill>
                  <a:srgbClr val="000000"/>
                </a:solidFill>
              </a:endParaRPr>
            </a:p>
          </p:txBody>
        </p:sp>
        <p:sp>
          <p:nvSpPr>
            <p:cNvPr id="2152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150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dirty="0" smtClean="0"/>
              <a:t>Применение эволюционного моделирования для создания ИС</a:t>
            </a:r>
            <a:endParaRPr lang="en-US" sz="34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1066800" y="1066800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/>
              <a:t>Два преимущества ЭМ</a:t>
            </a:r>
            <a:endParaRPr lang="ru-RU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682"/>
              <a:ext cx="1296" cy="15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8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Данные преимущества открывают перед исследователем новые перспективы и дают возможность использовать адаптивные самонастраивающиеся алгоритмы, позволяющие «выращивать» решения </a:t>
              </a:r>
              <a:r>
                <a:rPr lang="en-US" sz="28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NP</a:t>
              </a:r>
              <a:r>
                <a:rPr lang="ru-RU" sz="28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- сложных задач.</a:t>
              </a:r>
              <a:endParaRPr lang="ru-RU" sz="2800" b="1" dirty="0" smtClean="0">
                <a:solidFill>
                  <a:srgbClr val="0033CC"/>
                </a:solidFill>
              </a:endParaRPr>
            </a:p>
            <a:p>
              <a:pPr algn="ctr"/>
              <a:endParaRPr lang="en-US" sz="20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Применение эволюционного моделирования для создания ИС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682"/>
              <a:ext cx="1296" cy="17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2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Технологии создания информационных систем применяют </a:t>
              </a:r>
              <a:r>
                <a:rPr lang="ru-RU" sz="2000" dirty="0" smtClean="0">
                  <a:solidFill>
                    <a:srgbClr val="FF0000"/>
                  </a:solidFill>
                </a:rPr>
                <a:t>дискретный способ проектирования</a:t>
              </a:r>
              <a:r>
                <a:rPr lang="ru-RU" sz="2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, при этом </a:t>
              </a:r>
              <a:r>
                <a:rPr lang="ru-RU" sz="2000" dirty="0" smtClean="0">
                  <a:solidFill>
                    <a:srgbClr val="FF0000"/>
                  </a:solidFill>
                </a:rPr>
                <a:t>эволюция систем имеет непрерывный характер</a:t>
              </a:r>
              <a:r>
                <a:rPr lang="ru-RU" sz="2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. </a:t>
              </a:r>
              <a:r>
                <a:rPr lang="ru-RU" sz="20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Данное противоречие является фундаментальной научной проблемой</a:t>
              </a:r>
              <a:r>
                <a:rPr lang="ru-RU" sz="2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. </a:t>
              </a:r>
            </a:p>
            <a:p>
              <a:pPr algn="ctr"/>
              <a:r>
                <a:rPr lang="ru-RU" sz="20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Поэтому понятен интерес к исследованиям и разработке новых подходов к созданию ИС, свободных от имеющихся ограничений и условностей. Парадигма, использующая принципы эволюционного моделирования, является весьма перспективной.</a:t>
              </a:r>
              <a:endParaRPr lang="ru-RU" sz="2000" dirty="0" smtClean="0">
                <a:solidFill>
                  <a:srgbClr val="0033CC"/>
                </a:solidFill>
              </a:endParaRPr>
            </a:p>
            <a:p>
              <a:pPr algn="ctr"/>
              <a:endParaRPr lang="en-US" sz="20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Фундаментальная научная проблема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114800"/>
            <a:ext cx="8686800" cy="2895600"/>
          </a:xfrm>
        </p:spPr>
        <p:txBody>
          <a:bodyPr/>
          <a:lstStyle/>
          <a:p>
            <a:r>
              <a:rPr lang="ru-RU" sz="38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ru-RU" sz="36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ru-RU" sz="36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  <a:r>
              <a:rPr lang="ru-RU" sz="2800" dirty="0" smtClean="0"/>
              <a:t>Проблемы и тенденции развития программного </a:t>
            </a:r>
            <a:br>
              <a:rPr lang="ru-RU" sz="2800" dirty="0" smtClean="0"/>
            </a:br>
            <a:r>
              <a:rPr lang="ru-RU" sz="2800" dirty="0" smtClean="0"/>
              <a:t>обеспечения и вычислительной техники </a:t>
            </a:r>
            <a:r>
              <a:rPr lang="en-US" sz="4000" dirty="0" smtClean="0">
                <a:solidFill>
                  <a:schemeClr val="tx2"/>
                </a:solidFill>
              </a:rPr>
              <a:t/>
            </a:r>
            <a:br>
              <a:rPr lang="en-US" sz="4000" dirty="0" smtClean="0">
                <a:solidFill>
                  <a:schemeClr val="tx2"/>
                </a:solidFill>
              </a:rPr>
            </a:br>
            <a:r>
              <a:rPr lang="ru-RU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ru-RU" sz="20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sz="2000" b="0" dirty="0" smtClean="0"/>
          </a:p>
        </p:txBody>
      </p:sp>
      <p:pic>
        <p:nvPicPr>
          <p:cNvPr id="1028" name="Picture 4" descr="Elk MINI_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27988" y="228600"/>
            <a:ext cx="11160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29479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  <p:pic>
        <p:nvPicPr>
          <p:cNvPr id="6" name="Picture 6" descr="https://developer.nvidia.com/sites/default/files/imagecache/nvidia_cuda_academic_center--center_imgset_single/Southern%20Fed%20Univ%20Logo%20-%20W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524000" cy="152400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8" y="1682"/>
              <a:ext cx="1296" cy="15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ru-RU" sz="2400" b="1" dirty="0" smtClean="0"/>
                <a:t>Если язык программирования ориентирован на конкретный тип процессора и учитывает его особенности, то он называется </a:t>
              </a:r>
              <a:r>
                <a:rPr lang="ru-RU" sz="2400" b="1" dirty="0" smtClean="0">
                  <a:solidFill>
                    <a:srgbClr val="A50021"/>
                  </a:solidFill>
                </a:rPr>
                <a:t>языком программирования низкого уровня</a:t>
              </a:r>
              <a:r>
                <a:rPr lang="ru-RU" sz="2400" b="1" dirty="0" smtClean="0"/>
                <a:t>. Имеется в виду, что операторы языка близки к машинному коду и ориентированы на конкретные команды процессора.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Уровни языков программирования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786"/>
              <a:ext cx="1296" cy="13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ru-RU" sz="2400" b="1" dirty="0" smtClean="0">
                  <a:solidFill>
                    <a:srgbClr val="FF0000"/>
                  </a:solidFill>
                </a:rPr>
                <a:t>Язык ассемблера</a:t>
              </a:r>
              <a:r>
                <a:rPr lang="ru-RU" sz="2400" b="1" dirty="0" smtClean="0"/>
                <a:t>, который представляет каждую команду машинного кода, но не в виде чисел, а с помощью символьных условных обозначений, называемых </a:t>
              </a:r>
              <a:r>
                <a:rPr lang="ru-RU" sz="2400" b="1" dirty="0" smtClean="0">
                  <a:solidFill>
                    <a:srgbClr val="1902C2"/>
                  </a:solidFill>
                </a:rPr>
                <a:t>мнемониками</a:t>
              </a:r>
              <a:r>
                <a:rPr lang="ru-RU" sz="2400" b="1" dirty="0" smtClean="0"/>
                <a:t>. Однозначное преобразование одной машинной инструкции в одну команду ассемблера называется </a:t>
              </a:r>
              <a:r>
                <a:rPr lang="ru-RU" sz="2400" b="1" dirty="0" smtClean="0">
                  <a:solidFill>
                    <a:srgbClr val="1902C2"/>
                  </a:solidFill>
                </a:rPr>
                <a:t>транслитерацией</a:t>
              </a:r>
              <a:r>
                <a:rPr lang="ru-RU" sz="2400" b="1" dirty="0" smtClean="0"/>
                <a:t>.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Уровни языков программирования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717"/>
              <a:ext cx="1296" cy="158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ru-RU" sz="2000" b="1" dirty="0" smtClean="0"/>
                <a:t>Языки программирования 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высокого</a:t>
              </a:r>
              <a:r>
                <a:rPr lang="ru-RU" sz="2000" b="1" dirty="0" smtClean="0"/>
                <a:t> уровня понятнее человеку. Особенности конкретных компьютерных архитектур в них не учитываются, поэтому создаваемые программы на уровне исходных текстов легко переносимы на другие платформы, для которых создан транслятор этого языка. Разрабатывать программы на языках высокого уровня с помощью понятных и мощных команд значительно проще, а ошибок при создании программ допускается гораздо меньше.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Уровни языков программирования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786"/>
              <a:ext cx="1296" cy="137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100" b="1" dirty="0" smtClean="0">
                  <a:solidFill>
                    <a:srgbClr val="FF0000"/>
                  </a:solidFill>
                </a:rPr>
                <a:t>Fortran </a:t>
              </a:r>
              <a:r>
                <a:rPr lang="ru-RU" sz="2100" b="1" dirty="0" smtClean="0">
                  <a:solidFill>
                    <a:srgbClr val="FF0000"/>
                  </a:solidFill>
                </a:rPr>
                <a:t>(Фортран)</a:t>
              </a:r>
              <a:r>
                <a:rPr lang="ru-RU" sz="2100" b="1" dirty="0" smtClean="0">
                  <a:solidFill>
                    <a:srgbClr val="1902C2"/>
                  </a:solidFill>
                </a:rPr>
                <a:t>.</a:t>
              </a:r>
              <a:r>
                <a:rPr lang="ru-RU" sz="2100" b="1" dirty="0" smtClean="0"/>
                <a:t> Это первый компилируемый язык, созданный Джимом Бэкусом в 50-е годы. Программисты, разрабатывавшие программы исключительно на ассемблере, выражали серьезное сомнение в возможности появления высокопроизводительного языка высокого уровня, поэтому основным критерием при разработке компиляторов Фортрана являлась эффективность исполняемого кода.</a:t>
              </a:r>
              <a:endParaRPr lang="en-US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/>
              <a:t>Fortran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752"/>
              <a:ext cx="1296" cy="158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2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Cobol </a:t>
              </a:r>
              <a:r>
                <a:rPr lang="ru-RU" sz="22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(Кобол)</a:t>
              </a:r>
              <a:r>
                <a:rPr lang="ru-RU" sz="2200" b="1" dirty="0" smtClean="0">
                  <a:solidFill>
                    <a:srgbClr val="1902C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.</a:t>
              </a:r>
              <a:r>
                <a:rPr lang="ru-RU" sz="2200" b="1" dirty="0" smtClean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 Это компилируемый язык для применения в экономической области и решения </a:t>
              </a:r>
              <a:r>
                <a:rPr lang="ru-RU" sz="2200" b="1" dirty="0" err="1" smtClean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бизнес-задач</a:t>
              </a:r>
              <a:r>
                <a:rPr lang="ru-RU" sz="2200" b="1" dirty="0" smtClean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, разработанный в начале 60-х годов. Он отличается большой «многословностью» — его операторы иногда выглядят как обычные английские фразы В Коболе были реализованы очень мощные средства работы с большими объемами данных, хранящимися на различных внешних носителях.</a:t>
              </a:r>
              <a:endParaRPr lang="en-US" sz="2200" b="1" dirty="0">
                <a:solidFill>
                  <a:srgbClr val="FF0000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Cobol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0483" name="Group 18"/>
          <p:cNvGrpSpPr>
            <a:grpSpLocks/>
          </p:cNvGrpSpPr>
          <p:nvPr/>
        </p:nvGrpSpPr>
        <p:grpSpPr bwMode="auto">
          <a:xfrm>
            <a:off x="1143000" y="92075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41" y="1354"/>
              <a:ext cx="69" cy="20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ru-RU" sz="2400">
                  <a:solidFill>
                    <a:srgbClr val="000000"/>
                  </a:solidFill>
                </a:rPr>
                <a:t>1</a:t>
              </a:r>
              <a:endParaRPr lang="en-US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15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sz="3200"/>
                <a:t>Формирование информационной технологии, как самостоятельной научной дисциплины о методах создания высокоэффективных информационных технологии</a:t>
              </a:r>
              <a:endParaRPr lang="en-US" sz="320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400" smtClean="0"/>
              <a:t>Развитие глобального процесса информатизации</a:t>
            </a:r>
            <a:endParaRPr lang="en-US" sz="3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752"/>
              <a:ext cx="1296" cy="14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en-US" sz="2000" b="1" dirty="0" err="1" smtClean="0">
                  <a:solidFill>
                    <a:srgbClr val="FF0000"/>
                  </a:solidFill>
                </a:rPr>
                <a:t>Algol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 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(Алгол)</a:t>
              </a:r>
              <a:r>
                <a:rPr lang="ru-RU" sz="2000" b="1" dirty="0" smtClean="0">
                  <a:solidFill>
                    <a:srgbClr val="1902C2"/>
                  </a:solidFill>
                </a:rPr>
                <a:t>.</a:t>
              </a:r>
              <a:r>
                <a:rPr lang="ru-RU" sz="2000" b="1" dirty="0" smtClean="0"/>
                <a:t> Компилируемый язык, созданный в 1960 году. Он был призван заменить Фортран, но из-за более сложной структуры не получил широкого распространения. В1968 году была создана версия Алгол 68, по своим возможностям опережающая многие языки программирования, однако из-за отсутствия достаточно эффективных аппаратных платформ для нее не удалось своевременно создать хорошие компиляторы.</a:t>
              </a:r>
              <a:endParaRPr lang="en-US" sz="2000" b="1" dirty="0" smtClean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Algol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752"/>
              <a:ext cx="1296" cy="14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en-US" sz="2200" b="1" dirty="0" smtClean="0">
                  <a:solidFill>
                    <a:srgbClr val="FF0000"/>
                  </a:solidFill>
                </a:rPr>
                <a:t>Pascal </a:t>
              </a:r>
              <a:r>
                <a:rPr lang="ru-RU" sz="2200" b="1" dirty="0" smtClean="0">
                  <a:solidFill>
                    <a:srgbClr val="FF0000"/>
                  </a:solidFill>
                </a:rPr>
                <a:t>(Паскаль)</a:t>
              </a:r>
              <a:r>
                <a:rPr lang="ru-RU" sz="2200" b="1" dirty="0" smtClean="0">
                  <a:solidFill>
                    <a:srgbClr val="1902C2"/>
                  </a:solidFill>
                </a:rPr>
                <a:t>.</a:t>
              </a:r>
              <a:r>
                <a:rPr lang="ru-RU" sz="2200" b="1" dirty="0" smtClean="0"/>
                <a:t> Язык Паскаль, созданный в конце 70-х годов основоположником множества идей современного программирования </a:t>
              </a:r>
              <a:r>
                <a:rPr lang="ru-RU" sz="2200" b="1" dirty="0" err="1" smtClean="0"/>
                <a:t>Никлаусом</a:t>
              </a:r>
              <a:r>
                <a:rPr lang="ru-RU" sz="2200" b="1" dirty="0" smtClean="0"/>
                <a:t> Виртом, во многом напоминает Алгол, но в нем ужесточен ряд требований к структуре программы и имеются возможности, позволяющие успешно применять его при создании крупных проектов.</a:t>
              </a:r>
              <a:endParaRPr lang="ru-RU" sz="220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/>
              <a:t>Pascal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752"/>
              <a:ext cx="1296" cy="132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en-US" sz="2600" b="1" dirty="0" smtClean="0">
                  <a:solidFill>
                    <a:srgbClr val="FF0000"/>
                  </a:solidFill>
                </a:rPr>
                <a:t>Basic </a:t>
              </a:r>
              <a:r>
                <a:rPr lang="ru-RU" sz="2600" b="1" dirty="0" smtClean="0">
                  <a:solidFill>
                    <a:srgbClr val="FF0000"/>
                  </a:solidFill>
                </a:rPr>
                <a:t>(Бейсик)</a:t>
              </a:r>
              <a:r>
                <a:rPr lang="ru-RU" sz="2600" b="1" dirty="0" smtClean="0">
                  <a:solidFill>
                    <a:srgbClr val="1902C2"/>
                  </a:solidFill>
                </a:rPr>
                <a:t>.</a:t>
              </a:r>
              <a:r>
                <a:rPr lang="ru-RU" sz="2600" b="1" dirty="0" smtClean="0"/>
                <a:t> Для этого языка имеются и компиляторы, и интерпретаторы, а по популярности он занимает одно из первых мест в мире. Он создавался в 60-х годах в качестве учебного языка и очень прост в изучении.</a:t>
              </a: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/>
              <a:t>Basic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752"/>
              <a:ext cx="1296" cy="14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2000" b="1" dirty="0" smtClean="0">
                  <a:solidFill>
                    <a:srgbClr val="FF0000"/>
                  </a:solidFill>
                </a:rPr>
                <a:t>С (Си)</a:t>
              </a:r>
              <a:r>
                <a:rPr lang="ru-RU" sz="2000" b="1" dirty="0" smtClean="0">
                  <a:solidFill>
                    <a:srgbClr val="1902C2"/>
                  </a:solidFill>
                </a:rPr>
                <a:t>.</a:t>
              </a:r>
              <a:r>
                <a:rPr lang="ru-RU" sz="2000" b="1" dirty="0" smtClean="0"/>
                <a:t> Данный язык был создан в лаборатории </a:t>
              </a:r>
              <a:r>
                <a:rPr lang="en-US" sz="2000" b="1" dirty="0" smtClean="0"/>
                <a:t>Bell </a:t>
              </a:r>
              <a:r>
                <a:rPr lang="ru-RU" sz="2000" b="1" dirty="0" smtClean="0"/>
                <a:t>и первоначально не рассматривался как массовый. Он планировался для замены ассемблера, чтобы иметь возможность создавать столь же эффективные и компактные программы, и в то же время не зависеть от конкретного типа процессора.</a:t>
              </a:r>
            </a:p>
            <a:p>
              <a:pPr marL="271463" indent="-271463" algn="just" eaLnBrk="1" hangingPunct="1">
                <a:buFont typeface="Wingdings 2" pitchFamily="18" charset="2"/>
                <a:buNone/>
                <a:defRPr/>
              </a:pPr>
              <a:r>
                <a:rPr lang="ru-RU" sz="2000" b="1" dirty="0" smtClean="0"/>
                <a:t>    </a:t>
              </a:r>
              <a:r>
                <a:rPr lang="ru-RU" sz="2000" b="1" dirty="0" smtClean="0">
                  <a:solidFill>
                    <a:srgbClr val="1902C2"/>
                  </a:solidFill>
                </a:rPr>
                <a:t>Си</a:t>
              </a:r>
              <a:r>
                <a:rPr lang="ru-RU" sz="2000" b="1" dirty="0" smtClean="0"/>
                <a:t> во многом похож на Паскаль и имеет дополнительные средства для прямой работы с памятью (указатели).</a:t>
              </a: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/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752"/>
              <a:ext cx="1296" cy="14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en-US" sz="2000" b="1" dirty="0" smtClean="0">
                  <a:solidFill>
                    <a:srgbClr val="FF0000"/>
                  </a:solidFill>
                </a:rPr>
                <a:t>C++ (</a:t>
              </a:r>
              <a:r>
                <a:rPr lang="ru-RU" sz="2000" b="1" dirty="0" err="1" smtClean="0">
                  <a:solidFill>
                    <a:srgbClr val="FF0000"/>
                  </a:solidFill>
                </a:rPr>
                <a:t>Си++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)</a:t>
              </a:r>
              <a:r>
                <a:rPr lang="ru-RU" sz="2000" b="1" dirty="0" smtClean="0"/>
                <a:t> — это объектно-ориентированное расширение языка Си, созданное Бьярном Страуструпом в 1979 году. Множество новых мощных возможностей, позволивших резко повысить производительность программистов, </a:t>
              </a:r>
              <a:r>
                <a:rPr lang="ru-RU" sz="2000" b="1" dirty="0" err="1" smtClean="0"/>
                <a:t>наложилось</a:t>
              </a:r>
              <a:r>
                <a:rPr lang="ru-RU" sz="2000" b="1" dirty="0" smtClean="0"/>
                <a:t> на унаследованную от языка Си определенную </a:t>
              </a:r>
              <a:r>
                <a:rPr lang="ru-RU" sz="2000" b="1" dirty="0" err="1" smtClean="0"/>
                <a:t>низкоуровневость</a:t>
              </a:r>
              <a:r>
                <a:rPr lang="ru-RU" sz="2000" b="1" dirty="0" smtClean="0"/>
                <a:t>, в результате чего создание сложных и надежных программ потребовало от разработчиков высокого уровня профессиональной подготовки.  </a:t>
              </a: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/>
              <a:t>C++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612"/>
              <a:ext cx="1296" cy="16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en-US" b="1" dirty="0" smtClean="0">
                  <a:solidFill>
                    <a:srgbClr val="FF0000"/>
                  </a:solidFill>
                </a:rPr>
                <a:t>Java </a:t>
              </a:r>
              <a:r>
                <a:rPr lang="ru-RU" b="1" dirty="0" smtClean="0">
                  <a:solidFill>
                    <a:srgbClr val="FF0000"/>
                  </a:solidFill>
                </a:rPr>
                <a:t>(Джава)</a:t>
              </a:r>
              <a:r>
                <a:rPr lang="ru-RU" b="1" dirty="0" smtClean="0">
                  <a:solidFill>
                    <a:srgbClr val="1902C2"/>
                  </a:solidFill>
                </a:rPr>
                <a:t>.</a:t>
              </a:r>
              <a:r>
                <a:rPr lang="ru-RU" b="1" dirty="0" smtClean="0"/>
                <a:t> Этот язык был создан компанией </a:t>
              </a:r>
              <a:r>
                <a:rPr lang="en-US" b="1" dirty="0" smtClean="0">
                  <a:solidFill>
                    <a:srgbClr val="1902C2"/>
                  </a:solidFill>
                </a:rPr>
                <a:t>Sun</a:t>
              </a:r>
              <a:r>
                <a:rPr lang="en-US" b="1" dirty="0" smtClean="0"/>
                <a:t> </a:t>
              </a:r>
              <a:r>
                <a:rPr lang="ru-RU" b="1" dirty="0" smtClean="0"/>
                <a:t>в начале 90-х годов на основе </a:t>
              </a:r>
              <a:r>
                <a:rPr lang="ru-RU" b="1" dirty="0" err="1" smtClean="0"/>
                <a:t>Си++</a:t>
              </a:r>
              <a:r>
                <a:rPr lang="ru-RU" b="1" dirty="0" smtClean="0"/>
                <a:t>. Он призван упростить разработку приложений на основе </a:t>
              </a:r>
              <a:r>
                <a:rPr lang="ru-RU" b="1" dirty="0" err="1" smtClean="0"/>
                <a:t>Си++</a:t>
              </a:r>
              <a:r>
                <a:rPr lang="ru-RU" b="1" dirty="0" smtClean="0"/>
                <a:t> путем исключения из него всех низкоуровневых возможностей. Но главная особенность этого языка — компиляция не в машинный код, а в </a:t>
              </a:r>
              <a:r>
                <a:rPr lang="ru-RU" b="1" dirty="0" err="1" smtClean="0"/>
                <a:t>платформно-независимый</a:t>
              </a:r>
              <a:r>
                <a:rPr lang="ru-RU" b="1" dirty="0" smtClean="0"/>
                <a:t> байт-код, который потом  выполняется с помощью интерпретатора — виртуальной </a:t>
              </a:r>
              <a:r>
                <a:rPr lang="en-US" b="1" dirty="0" smtClean="0"/>
                <a:t>Java</a:t>
              </a:r>
              <a:r>
                <a:rPr lang="ru-RU" b="1" dirty="0" smtClean="0"/>
                <a:t>-машины </a:t>
              </a:r>
              <a:r>
                <a:rPr lang="en-US" b="1" dirty="0" smtClean="0">
                  <a:solidFill>
                    <a:srgbClr val="1902C2"/>
                  </a:solidFill>
                </a:rPr>
                <a:t>JVM</a:t>
              </a:r>
              <a:r>
                <a:rPr lang="ru-RU" b="1" dirty="0" smtClean="0">
                  <a:solidFill>
                    <a:srgbClr val="1902C2"/>
                  </a:solidFill>
                </a:rPr>
                <a:t> (</a:t>
              </a:r>
              <a:r>
                <a:rPr lang="en-US" b="1" dirty="0" smtClean="0">
                  <a:solidFill>
                    <a:srgbClr val="1902C2"/>
                  </a:solidFill>
                </a:rPr>
                <a:t>Java Virtual Machine</a:t>
              </a:r>
              <a:r>
                <a:rPr lang="ru-RU" b="1" dirty="0" smtClean="0">
                  <a:solidFill>
                    <a:srgbClr val="1902C2"/>
                  </a:solidFill>
                </a:rPr>
                <a:t>),</a:t>
              </a:r>
              <a:r>
                <a:rPr lang="ru-RU" b="1" dirty="0" smtClean="0"/>
                <a:t> версии которой созданы сегодня для любых платформ. Благодаря наличию множества </a:t>
              </a:r>
              <a:r>
                <a:rPr lang="en-US" b="1" dirty="0" smtClean="0"/>
                <a:t>Java</a:t>
              </a:r>
              <a:r>
                <a:rPr lang="ru-RU" b="1" dirty="0" smtClean="0"/>
                <a:t>-машин программы на </a:t>
              </a:r>
              <a:r>
                <a:rPr lang="en-US" b="1" dirty="0" smtClean="0"/>
                <a:t>Java </a:t>
              </a:r>
              <a:r>
                <a:rPr lang="ru-RU" b="1" dirty="0" smtClean="0"/>
                <a:t>можно переносить не только на уровне исходных текстов, но и на уровне двоичного байт-кода.</a:t>
              </a:r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/>
              <a:t>Java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Рейтинг языков программирования</a:t>
            </a:r>
            <a:endParaRPr lang="en-US" sz="2800" dirty="0" smtClean="0"/>
          </a:p>
        </p:txBody>
      </p:sp>
      <p:pic>
        <p:nvPicPr>
          <p:cNvPr id="5" name="Рисунок 5" descr="http://www.tiobe.com/content/paperinfo/tpci/images/tpci_trend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0508"/>
            <a:ext cx="9144000" cy="5664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62001" y="1066800"/>
            <a:ext cx="7315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82"/>
              <a:ext cx="1308" cy="175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 eaLnBrk="0" hangingPunct="0"/>
              <a:r>
                <a:rPr lang="ru-RU" sz="1600" dirty="0" smtClean="0">
                  <a:cs typeface="Times New Roman" pitchFamily="18" charset="0"/>
                </a:rPr>
                <a:t>Что нового в данном рейтинге? В первую очередь это </a:t>
              </a:r>
              <a:r>
                <a:rPr lang="ru-RU" sz="1600" dirty="0" smtClean="0">
                  <a:solidFill>
                    <a:srgbClr val="FF0000"/>
                  </a:solidFill>
                  <a:cs typeface="Times New Roman" pitchFamily="18" charset="0"/>
                </a:rPr>
                <a:t>быстро набирающий обороты </a:t>
              </a:r>
              <a:r>
                <a:rPr lang="ru-RU" sz="1600" dirty="0" err="1" smtClean="0">
                  <a:solidFill>
                    <a:srgbClr val="FF0000"/>
                  </a:solidFill>
                  <a:cs typeface="Times New Roman" pitchFamily="18" charset="0"/>
                </a:rPr>
                <a:t>Objective-C</a:t>
              </a:r>
              <a:r>
                <a:rPr lang="ru-RU" sz="1600" dirty="0" smtClean="0">
                  <a:solidFill>
                    <a:srgbClr val="FF0000"/>
                  </a:solidFill>
                  <a:cs typeface="Times New Roman" pitchFamily="18" charset="0"/>
                </a:rPr>
                <a:t> от </a:t>
              </a:r>
              <a:r>
                <a:rPr lang="ru-RU" sz="1600" dirty="0" err="1" smtClean="0">
                  <a:solidFill>
                    <a:srgbClr val="FF0000"/>
                  </a:solidFill>
                  <a:cs typeface="Times New Roman" pitchFamily="18" charset="0"/>
                </a:rPr>
                <a:t>Apple</a:t>
              </a:r>
              <a:r>
                <a:rPr lang="ru-RU" sz="1600" dirty="0" smtClean="0">
                  <a:solidFill>
                    <a:srgbClr val="FF0000"/>
                  </a:solidFill>
                  <a:cs typeface="Times New Roman" pitchFamily="18" charset="0"/>
                </a:rPr>
                <a:t>, который набрал 2.54%</a:t>
              </a:r>
              <a:r>
                <a:rPr lang="ru-RU" sz="1600" dirty="0" smtClean="0">
                  <a:cs typeface="Times New Roman" pitchFamily="18" charset="0"/>
                </a:rPr>
                <a:t> за год. </a:t>
              </a:r>
              <a:r>
                <a:rPr lang="ru-RU" sz="1600" dirty="0" smtClean="0">
                  <a:solidFill>
                    <a:srgbClr val="FF0000"/>
                  </a:solidFill>
                  <a:cs typeface="Times New Roman" pitchFamily="18" charset="0"/>
                </a:rPr>
                <a:t>Появление в первой двадцатке языка </a:t>
              </a:r>
              <a:r>
                <a:rPr lang="ru-RU" sz="1600" dirty="0" err="1" smtClean="0">
                  <a:solidFill>
                    <a:srgbClr val="FF0000"/>
                  </a:solidFill>
                  <a:cs typeface="Times New Roman" pitchFamily="18" charset="0"/>
                </a:rPr>
                <a:t>Go</a:t>
              </a:r>
              <a:r>
                <a:rPr lang="ru-RU" sz="1600" dirty="0" smtClean="0">
                  <a:solidFill>
                    <a:srgbClr val="FF0000"/>
                  </a:solidFill>
                  <a:cs typeface="Times New Roman" pitchFamily="18" charset="0"/>
                </a:rPr>
                <a:t> </a:t>
              </a:r>
              <a:r>
                <a:rPr lang="ru-RU" sz="1600" dirty="0" smtClean="0">
                  <a:cs typeface="Times New Roman" pitchFamily="18" charset="0"/>
                </a:rPr>
                <a:t>уже было в начале этого года.</a:t>
              </a:r>
            </a:p>
            <a:p>
              <a:pPr algn="just" eaLnBrk="0" hangingPunct="0"/>
              <a:r>
                <a:rPr lang="ru-RU" sz="1600" dirty="0" smtClean="0">
                  <a:solidFill>
                    <a:srgbClr val="FF0000"/>
                  </a:solidFill>
                  <a:cs typeface="Times New Roman" pitchFamily="18" charset="0"/>
                </a:rPr>
                <a:t>Помимо языков от </a:t>
              </a:r>
              <a:r>
                <a:rPr lang="ru-RU" sz="1600" dirty="0" err="1" smtClean="0">
                  <a:solidFill>
                    <a:srgbClr val="FF0000"/>
                  </a:solidFill>
                  <a:cs typeface="Times New Roman" pitchFamily="18" charset="0"/>
                </a:rPr>
                <a:t>Google</a:t>
              </a:r>
              <a:r>
                <a:rPr lang="ru-RU" sz="1600" dirty="0" smtClean="0">
                  <a:solidFill>
                    <a:srgbClr val="FF0000"/>
                  </a:solidFill>
                  <a:cs typeface="Times New Roman" pitchFamily="18" charset="0"/>
                </a:rPr>
                <a:t> и </a:t>
              </a:r>
              <a:r>
                <a:rPr lang="ru-RU" sz="1600" dirty="0" err="1" smtClean="0">
                  <a:solidFill>
                    <a:srgbClr val="FF0000"/>
                  </a:solidFill>
                  <a:cs typeface="Times New Roman" pitchFamily="18" charset="0"/>
                </a:rPr>
                <a:t>Apple</a:t>
              </a:r>
              <a:r>
                <a:rPr lang="ru-RU" sz="1600" dirty="0" smtClean="0">
                  <a:solidFill>
                    <a:srgbClr val="FF0000"/>
                  </a:solidFill>
                  <a:cs typeface="Times New Roman" pitchFamily="18" charset="0"/>
                </a:rPr>
                <a:t> в 2009 высокого уровня достигли C# от </a:t>
              </a:r>
              <a:r>
                <a:rPr lang="ru-RU" sz="1600" dirty="0" err="1" smtClean="0">
                  <a:solidFill>
                    <a:srgbClr val="FF0000"/>
                  </a:solidFill>
                  <a:cs typeface="Times New Roman" pitchFamily="18" charset="0"/>
                </a:rPr>
                <a:t>Microsoft</a:t>
              </a:r>
              <a:r>
                <a:rPr lang="ru-RU" sz="1600" dirty="0" smtClean="0">
                  <a:solidFill>
                    <a:srgbClr val="FF0000"/>
                  </a:solidFill>
                  <a:cs typeface="Times New Roman" pitchFamily="18" charset="0"/>
                </a:rPr>
                <a:t> и </a:t>
              </a:r>
              <a:r>
                <a:rPr lang="ru-RU" sz="1600" dirty="0" err="1" smtClean="0">
                  <a:solidFill>
                    <a:srgbClr val="FF0000"/>
                  </a:solidFill>
                  <a:cs typeface="Times New Roman" pitchFamily="18" charset="0"/>
                </a:rPr>
                <a:t>Actionscript</a:t>
              </a:r>
              <a:r>
                <a:rPr lang="ru-RU" sz="1600" dirty="0" smtClean="0">
                  <a:solidFill>
                    <a:srgbClr val="FF0000"/>
                  </a:solidFill>
                  <a:cs typeface="Times New Roman" pitchFamily="18" charset="0"/>
                </a:rPr>
                <a:t> от </a:t>
              </a:r>
              <a:r>
                <a:rPr lang="ru-RU" sz="1600" dirty="0" err="1" smtClean="0">
                  <a:solidFill>
                    <a:srgbClr val="FF0000"/>
                  </a:solidFill>
                  <a:cs typeface="Times New Roman" pitchFamily="18" charset="0"/>
                </a:rPr>
                <a:t>Adobe</a:t>
              </a:r>
              <a:r>
                <a:rPr lang="ru-RU" sz="1600" dirty="0" smtClean="0">
                  <a:cs typeface="Times New Roman" pitchFamily="18" charset="0"/>
                </a:rPr>
                <a:t>. </a:t>
              </a:r>
              <a:r>
                <a:rPr lang="ru-RU" sz="1600" dirty="0" smtClean="0">
                  <a:solidFill>
                    <a:srgbClr val="1902C2"/>
                  </a:solidFill>
                  <a:cs typeface="Times New Roman" pitchFamily="18" charset="0"/>
                </a:rPr>
                <a:t>Что касается </a:t>
              </a:r>
              <a:r>
                <a:rPr lang="ru-RU" sz="1600" dirty="0" err="1" smtClean="0">
                  <a:solidFill>
                    <a:srgbClr val="1902C2"/>
                  </a:solidFill>
                  <a:cs typeface="Times New Roman" pitchFamily="18" charset="0"/>
                </a:rPr>
                <a:t>Java</a:t>
              </a:r>
              <a:r>
                <a:rPr lang="ru-RU" sz="1600" dirty="0" smtClean="0">
                  <a:solidFill>
                    <a:srgbClr val="1902C2"/>
                  </a:solidFill>
                  <a:cs typeface="Times New Roman" pitchFamily="18" charset="0"/>
                </a:rPr>
                <a:t>, то он по прежнему остался на первой строчке, хотя его популярность продолжает падать, а Си снова медленно, но верно идёт к первому месту</a:t>
              </a:r>
              <a:r>
                <a:rPr lang="ru-RU" sz="1600" dirty="0" smtClean="0">
                  <a:cs typeface="Times New Roman" pitchFamily="18" charset="0"/>
                </a:rPr>
                <a:t>.</a:t>
              </a:r>
            </a:p>
            <a:p>
              <a:pPr algn="just" eaLnBrk="0" hangingPunct="0"/>
              <a:r>
                <a:rPr lang="ru-RU" sz="1600" dirty="0" smtClean="0">
                  <a:solidFill>
                    <a:srgbClr val="FF0000"/>
                  </a:solidFill>
                  <a:cs typeface="Times New Roman" pitchFamily="18" charset="0"/>
                </a:rPr>
                <a:t>Интересно также неожиданное падение популярности PHP, и </a:t>
              </a:r>
              <a:r>
                <a:rPr lang="ru-RU" sz="1600" dirty="0" err="1" smtClean="0">
                  <a:solidFill>
                    <a:srgbClr val="FF0000"/>
                  </a:solidFill>
                  <a:cs typeface="Times New Roman" pitchFamily="18" charset="0"/>
                </a:rPr>
                <a:t>Javascript</a:t>
              </a:r>
              <a:r>
                <a:rPr lang="ru-RU" sz="1600" dirty="0" smtClean="0">
                  <a:cs typeface="Times New Roman" pitchFamily="18" charset="0"/>
                </a:rPr>
                <a:t>.</a:t>
              </a:r>
              <a:endParaRPr lang="ru-RU" sz="1600" dirty="0" smtClean="0"/>
            </a:p>
            <a:p>
              <a:pPr algn="just" eaLnBrk="0" hangingPunct="0"/>
              <a:r>
                <a:rPr lang="ru-RU" sz="1600" dirty="0" smtClean="0"/>
                <a:t>Пожалуй, </a:t>
              </a:r>
              <a:r>
                <a:rPr lang="ru-RU" sz="1600" dirty="0" smtClean="0">
                  <a:solidFill>
                    <a:srgbClr val="FF0000"/>
                  </a:solidFill>
                </a:rPr>
                <a:t>самое удивительное — появление в двадцатке легендарного военного американского языка </a:t>
              </a:r>
              <a:r>
                <a:rPr lang="ru-RU" sz="1600" dirty="0" err="1" smtClean="0">
                  <a:solidFill>
                    <a:srgbClr val="FF0000"/>
                  </a:solidFill>
                </a:rPr>
                <a:t>Ada</a:t>
              </a:r>
              <a:r>
                <a:rPr lang="ru-RU" sz="1600" dirty="0" smtClean="0"/>
                <a:t>, интерес к которому вознёс его аж на 17 строчку рейтинга (по сравнению с 29 местом год назад).</a:t>
              </a:r>
              <a:endParaRPr lang="ru-RU" sz="1600" b="1" dirty="0" smtClean="0">
                <a:solidFill>
                  <a:srgbClr val="000066"/>
                </a:solidFill>
              </a:endParaRPr>
            </a:p>
            <a:p>
              <a:endParaRPr lang="ru-RU" sz="20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i="1" dirty="0" smtClean="0"/>
              <a:t>Рейтинг языков программирования 2010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066800" y="1066800"/>
            <a:ext cx="7010400" cy="5556250"/>
            <a:chOff x="2193" y="1299"/>
            <a:chExt cx="1380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193" y="1752"/>
              <a:ext cx="1365" cy="12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2400" b="1" dirty="0" smtClean="0">
                  <a:solidFill>
                    <a:srgbClr val="1902C2"/>
                  </a:solidFill>
                </a:rPr>
                <a:t>  </a:t>
              </a:r>
              <a:r>
                <a:rPr lang="en-US" sz="2400" b="1" dirty="0" smtClean="0">
                  <a:solidFill>
                    <a:srgbClr val="FF0000"/>
                  </a:solidFill>
                </a:rPr>
                <a:t>LISP </a:t>
              </a:r>
              <a:r>
                <a:rPr lang="ru-RU" sz="2400" b="1" dirty="0" smtClean="0">
                  <a:solidFill>
                    <a:srgbClr val="FF0000"/>
                  </a:solidFill>
                </a:rPr>
                <a:t>(Лисп)</a:t>
              </a:r>
              <a:r>
                <a:rPr lang="ru-RU" sz="2400" b="1" dirty="0" smtClean="0">
                  <a:solidFill>
                    <a:srgbClr val="1902C2"/>
                  </a:solidFill>
                </a:rPr>
                <a:t>.</a:t>
              </a:r>
              <a:r>
                <a:rPr lang="ru-RU" sz="2400" b="1" dirty="0" smtClean="0"/>
                <a:t> Интерпретируемый язык программирования, созданный в 1960 году Джоном Маккарти. Ориентирован на структуру данных в форме списка и позволяет организовывать эффективную обработку больших объемов текстовой информации.</a:t>
              </a:r>
              <a:endParaRPr lang="en-US" sz="2400" b="1" dirty="0" smtClean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/>
              <a:t>Lisp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682"/>
              <a:ext cx="1296" cy="171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ru-RU" sz="2000" b="1" dirty="0" err="1" smtClean="0">
                  <a:solidFill>
                    <a:srgbClr val="FF0000"/>
                  </a:solidFill>
                </a:rPr>
                <a:t>Serial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 </a:t>
              </a:r>
              <a:r>
                <a:rPr lang="ru-RU" sz="2000" b="1" dirty="0" err="1" smtClean="0">
                  <a:solidFill>
                    <a:srgbClr val="FF0000"/>
                  </a:solidFill>
                </a:rPr>
                <a:t>Attached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 SCSI (SAS) </a:t>
              </a:r>
              <a:r>
                <a:rPr lang="ru-RU" sz="20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— последовательный компьютерный интерфейс, разработанный для подключения различных устройств хранения данных. SAS разработан для замены параллельного интерфейса SCSI и использует тот же набор команд SCSI.</a:t>
              </a:r>
            </a:p>
            <a:p>
              <a:r>
                <a:rPr lang="ru-RU" sz="20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Последняя реализация SAS обеспечивает передачу данных со скоростью до 12Гбит/с на одну линию. К 2017-му году ожидается появление спецификации SAS со скоростью передачи данных 24Гбит/с.</a:t>
              </a:r>
            </a:p>
            <a:p>
              <a:pPr marL="271463" indent="-271463" algn="just" eaLnBrk="1" hangingPunct="1">
                <a:defRPr/>
              </a:pPr>
              <a:endParaRPr lang="ru-RU" b="1" dirty="0" smtClean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/>
              <a:t>SAS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1507" name="Group 3"/>
          <p:cNvGrpSpPr>
            <a:grpSpLocks/>
          </p:cNvGrpSpPr>
          <p:nvPr/>
        </p:nvGrpSpPr>
        <p:grpSpPr bwMode="auto">
          <a:xfrm>
            <a:off x="990600" y="1600200"/>
            <a:ext cx="3352800" cy="4953000"/>
            <a:chOff x="720" y="1296"/>
            <a:chExt cx="1367" cy="2542"/>
          </a:xfrm>
        </p:grpSpPr>
        <p:sp>
          <p:nvSpPr>
            <p:cNvPr id="21523" name="AutoShape 4"/>
            <p:cNvSpPr>
              <a:spLocks noChangeArrowheads="1"/>
            </p:cNvSpPr>
            <p:nvPr/>
          </p:nvSpPr>
          <p:spPr bwMode="gray">
            <a:xfrm>
              <a:off x="720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4E91D4"/>
                </a:gs>
                <a:gs pos="100000">
                  <a:srgbClr val="3477A4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4" name="AutoShape 5"/>
            <p:cNvSpPr>
              <a:spLocks noChangeArrowheads="1"/>
            </p:cNvSpPr>
            <p:nvPr/>
          </p:nvSpPr>
          <p:spPr bwMode="gray">
            <a:xfrm>
              <a:off x="741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3CA1E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5" name="AutoShape 6"/>
            <p:cNvSpPr>
              <a:spLocks noChangeArrowheads="1"/>
            </p:cNvSpPr>
            <p:nvPr/>
          </p:nvSpPr>
          <p:spPr bwMode="gray">
            <a:xfrm>
              <a:off x="752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3CA1E6">
                    <a:alpha val="0"/>
                  </a:srgbClr>
                </a:gs>
                <a:gs pos="100000">
                  <a:srgbClr val="9BCFF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6" name="AutoShape 7"/>
            <p:cNvSpPr>
              <a:spLocks noChangeArrowheads="1"/>
            </p:cNvSpPr>
            <p:nvPr/>
          </p:nvSpPr>
          <p:spPr bwMode="gray">
            <a:xfrm>
              <a:off x="752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BEE0F7"/>
                </a:gs>
                <a:gs pos="100000">
                  <a:srgbClr val="3CA1E6"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7" name="AutoShape 8"/>
            <p:cNvSpPr>
              <a:spLocks noChangeArrowheads="1"/>
            </p:cNvSpPr>
            <p:nvPr/>
          </p:nvSpPr>
          <p:spPr bwMode="gray">
            <a:xfrm>
              <a:off x="724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8" name="AutoShape 9"/>
            <p:cNvSpPr>
              <a:spLocks noChangeArrowheads="1"/>
            </p:cNvSpPr>
            <p:nvPr/>
          </p:nvSpPr>
          <p:spPr bwMode="gray">
            <a:xfrm>
              <a:off x="752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21529" name="Group 10"/>
            <p:cNvGrpSpPr>
              <a:grpSpLocks/>
            </p:cNvGrpSpPr>
            <p:nvPr/>
          </p:nvGrpSpPr>
          <p:grpSpPr bwMode="auto">
            <a:xfrm>
              <a:off x="1189" y="1296"/>
              <a:ext cx="405" cy="405"/>
              <a:chOff x="1289" y="582"/>
              <a:chExt cx="668" cy="668"/>
            </a:xfrm>
          </p:grpSpPr>
          <p:sp>
            <p:nvSpPr>
              <p:cNvPr id="21532" name="Oval 11"/>
              <p:cNvSpPr>
                <a:spLocks noChangeArrowheads="1"/>
              </p:cNvSpPr>
              <p:nvPr/>
            </p:nvSpPr>
            <p:spPr bwMode="gray">
              <a:xfrm>
                <a:off x="1289" y="582"/>
                <a:ext cx="668" cy="668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ru-RU"/>
              </a:p>
            </p:txBody>
          </p:sp>
          <p:sp>
            <p:nvSpPr>
              <p:cNvPr id="21533" name="Oval 12"/>
              <p:cNvSpPr>
                <a:spLocks noChangeArrowheads="1"/>
              </p:cNvSpPr>
              <p:nvPr/>
            </p:nvSpPr>
            <p:spPr bwMode="gray">
              <a:xfrm>
                <a:off x="1296" y="587"/>
                <a:ext cx="646" cy="647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ru-RU"/>
              </a:p>
            </p:txBody>
          </p:sp>
          <p:sp>
            <p:nvSpPr>
              <p:cNvPr id="21534" name="Oval 13"/>
              <p:cNvSpPr>
                <a:spLocks noChangeArrowheads="1"/>
              </p:cNvSpPr>
              <p:nvPr/>
            </p:nvSpPr>
            <p:spPr bwMode="gray">
              <a:xfrm>
                <a:off x="1304" y="591"/>
                <a:ext cx="631" cy="63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ru-RU"/>
              </a:p>
            </p:txBody>
          </p:sp>
          <p:sp>
            <p:nvSpPr>
              <p:cNvPr id="21535" name="Oval 14"/>
              <p:cNvSpPr>
                <a:spLocks noChangeArrowheads="1"/>
              </p:cNvSpPr>
              <p:nvPr/>
            </p:nvSpPr>
            <p:spPr bwMode="gray">
              <a:xfrm>
                <a:off x="1311" y="597"/>
                <a:ext cx="600" cy="589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ru-RU"/>
              </a:p>
            </p:txBody>
          </p:sp>
          <p:sp>
            <p:nvSpPr>
              <p:cNvPr id="21536" name="Oval 15"/>
              <p:cNvSpPr>
                <a:spLocks noChangeArrowheads="1"/>
              </p:cNvSpPr>
              <p:nvPr/>
            </p:nvSpPr>
            <p:spPr bwMode="gray">
              <a:xfrm>
                <a:off x="1346" y="613"/>
                <a:ext cx="533" cy="479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ru-RU"/>
              </a:p>
            </p:txBody>
          </p:sp>
        </p:grpSp>
        <p:sp>
          <p:nvSpPr>
            <p:cNvPr id="21530" name="Text Box 16"/>
            <p:cNvSpPr txBox="1">
              <a:spLocks noChangeArrowheads="1"/>
            </p:cNvSpPr>
            <p:nvPr/>
          </p:nvSpPr>
          <p:spPr bwMode="gray">
            <a:xfrm>
              <a:off x="1276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1</a:t>
              </a:r>
              <a:endParaRPr lang="en-US"/>
            </a:p>
          </p:txBody>
        </p:sp>
        <p:sp>
          <p:nvSpPr>
            <p:cNvPr id="21531" name="Text Box 17"/>
            <p:cNvSpPr txBox="1">
              <a:spLocks noChangeArrowheads="1"/>
            </p:cNvSpPr>
            <p:nvPr/>
          </p:nvSpPr>
          <p:spPr bwMode="gray">
            <a:xfrm>
              <a:off x="768" y="1776"/>
              <a:ext cx="1296" cy="118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b="1" i="1" dirty="0">
                  <a:solidFill>
                    <a:schemeClr val="bg1"/>
                  </a:solidFill>
                </a:rPr>
                <a:t>Объектом исследований</a:t>
              </a:r>
              <a:r>
                <a:rPr lang="ru-RU" b="1" dirty="0">
                  <a:solidFill>
                    <a:srgbClr val="000000"/>
                  </a:solidFill>
                </a:rPr>
                <a:t> информационной технологии, как научной дисциплины, являются </a:t>
              </a:r>
              <a:r>
                <a:rPr lang="ru-RU" b="1" dirty="0" smtClean="0">
                  <a:solidFill>
                    <a:srgbClr val="000000"/>
                  </a:solidFill>
                </a:rPr>
                <a:t>способы </a:t>
              </a:r>
              <a:r>
                <a:rPr lang="ru-RU" b="1" dirty="0">
                  <a:solidFill>
                    <a:srgbClr val="000000"/>
                  </a:solidFill>
                </a:rPr>
                <a:t>рациональной организации информационных процессов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1508" name="Group 18"/>
          <p:cNvGrpSpPr>
            <a:grpSpLocks/>
          </p:cNvGrpSpPr>
          <p:nvPr/>
        </p:nvGrpSpPr>
        <p:grpSpPr bwMode="auto">
          <a:xfrm>
            <a:off x="4876800" y="1600200"/>
            <a:ext cx="3200400" cy="4876800"/>
            <a:chOff x="2208" y="1296"/>
            <a:chExt cx="1365" cy="2542"/>
          </a:xfrm>
        </p:grpSpPr>
        <p:sp>
          <p:nvSpPr>
            <p:cNvPr id="21510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80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11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766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12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13" name="AutoShape 22"/>
            <p:cNvSpPr>
              <a:spLocks noChangeArrowheads="1"/>
            </p:cNvSpPr>
            <p:nvPr/>
          </p:nvSpPr>
          <p:spPr bwMode="gray">
            <a:xfrm>
              <a:off x="2240" y="1509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14" name="Oval 23"/>
            <p:cNvSpPr>
              <a:spLocks noChangeArrowheads="1"/>
            </p:cNvSpPr>
            <p:nvPr/>
          </p:nvSpPr>
          <p:spPr bwMode="gray">
            <a:xfrm>
              <a:off x="2677" y="1296"/>
              <a:ext cx="405" cy="405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1515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1516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1517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1518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1519" name="Text Box 28"/>
            <p:cNvSpPr txBox="1">
              <a:spLocks noChangeArrowheads="1"/>
            </p:cNvSpPr>
            <p:nvPr/>
          </p:nvSpPr>
          <p:spPr bwMode="gray">
            <a:xfrm>
              <a:off x="2764" y="1354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</a:rPr>
                <a:t>2</a:t>
              </a:r>
              <a:endParaRPr lang="en-US"/>
            </a:p>
          </p:txBody>
        </p:sp>
        <p:sp>
          <p:nvSpPr>
            <p:cNvPr id="21520" name="Text Box 29"/>
            <p:cNvSpPr txBox="1">
              <a:spLocks noChangeArrowheads="1"/>
            </p:cNvSpPr>
            <p:nvPr/>
          </p:nvSpPr>
          <p:spPr bwMode="gray">
            <a:xfrm>
              <a:off x="2256" y="1776"/>
              <a:ext cx="1296" cy="134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ru-RU" b="1" i="1" dirty="0">
                  <a:solidFill>
                    <a:schemeClr val="bg1"/>
                  </a:solidFill>
                </a:rPr>
                <a:t>Предметом</a:t>
              </a:r>
              <a:r>
                <a:rPr lang="ru-RU" b="1" dirty="0">
                  <a:solidFill>
                    <a:srgbClr val="000000"/>
                  </a:solidFill>
                </a:rPr>
                <a:t>  исследований должны стать теоретические основы и методы создания </a:t>
              </a:r>
              <a:r>
                <a:rPr lang="ru-RU" b="1" dirty="0" smtClean="0">
                  <a:solidFill>
                    <a:srgbClr val="000000"/>
                  </a:solidFill>
                </a:rPr>
                <a:t>способов организации, </a:t>
              </a:r>
              <a:r>
                <a:rPr lang="ru-RU" b="1" dirty="0">
                  <a:solidFill>
                    <a:srgbClr val="000000"/>
                  </a:solidFill>
                </a:rPr>
                <a:t>а также их проектирование и эффективная реализация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21521" name="AutoShape 30"/>
            <p:cNvSpPr>
              <a:spLocks noChangeArrowheads="1"/>
            </p:cNvSpPr>
            <p:nvPr/>
          </p:nvSpPr>
          <p:spPr bwMode="gray">
            <a:xfrm>
              <a:off x="2210" y="3290"/>
              <a:ext cx="1363" cy="548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522" name="AutoShape 31"/>
            <p:cNvSpPr>
              <a:spLocks noChangeArrowheads="1"/>
            </p:cNvSpPr>
            <p:nvPr/>
          </p:nvSpPr>
          <p:spPr bwMode="gray">
            <a:xfrm>
              <a:off x="2238" y="3305"/>
              <a:ext cx="1304" cy="48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150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400" smtClean="0"/>
              <a:t>Объект исследования и предметная область</a:t>
            </a:r>
            <a:endParaRPr lang="en-US" sz="3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143000" y="1066800"/>
            <a:ext cx="6934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53" y="1682"/>
              <a:ext cx="1296" cy="15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2400" b="1" dirty="0" smtClean="0">
                  <a:solidFill>
                    <a:srgbClr val="FF0000"/>
                  </a:solidFill>
                </a:rPr>
                <a:t>MATLAB</a:t>
              </a:r>
              <a:r>
                <a:rPr lang="ru-RU" sz="2400" dirty="0" smtClean="0"/>
                <a:t>  — пакет прикладных программ для решения задач технических вычислений и одноимённый язык программирования, используемый в этом пакете. </a:t>
              </a:r>
              <a:r>
                <a:rPr lang="ru-RU" sz="2400" b="1" dirty="0" smtClean="0"/>
                <a:t>MATLAB</a:t>
              </a:r>
              <a:r>
                <a:rPr lang="ru-RU" sz="2400" dirty="0" smtClean="0"/>
                <a:t> используют более 1 млн. инженерных и научных работников, он работает на большинстве современных операционных систем, включая </a:t>
              </a:r>
              <a:r>
                <a:rPr lang="en-US" sz="2400" dirty="0" smtClean="0"/>
                <a:t>Linux, Mac, Solaris, Windows</a:t>
              </a:r>
              <a:r>
                <a:rPr lang="ru-RU" sz="2400" dirty="0" smtClean="0"/>
                <a:t>.</a:t>
              </a:r>
              <a:endParaRPr lang="ru-RU" sz="2400" b="1" dirty="0" smtClean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/>
              <a:t>MATLAB (matrix laboratory)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62001" y="1066800"/>
            <a:ext cx="7390228" cy="5556250"/>
            <a:chOff x="2208" y="1299"/>
            <a:chExt cx="1379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51" cy="17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ru-RU" sz="2000" b="1" dirty="0" smtClean="0">
                  <a:solidFill>
                    <a:srgbClr val="FF0000"/>
                  </a:solidFill>
                </a:rPr>
                <a:t>RPG (</a:t>
              </a:r>
              <a:r>
                <a:rPr lang="ru-RU" sz="2000" b="1" dirty="0" err="1" smtClean="0">
                  <a:solidFill>
                    <a:srgbClr val="FF0000"/>
                  </a:solidFill>
                </a:rPr>
                <a:t>Report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 </a:t>
              </a:r>
              <a:r>
                <a:rPr lang="ru-RU" sz="2000" b="1" dirty="0" err="1" smtClean="0">
                  <a:solidFill>
                    <a:srgbClr val="FF0000"/>
                  </a:solidFill>
                </a:rPr>
                <a:t>Program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 </a:t>
              </a:r>
              <a:r>
                <a:rPr lang="ru-RU" sz="2000" b="1" dirty="0" err="1" smtClean="0">
                  <a:solidFill>
                    <a:srgbClr val="FF0000"/>
                  </a:solidFill>
                </a:rPr>
                <a:t>Generator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) </a:t>
              </a:r>
              <a:r>
                <a:rPr lang="ru-RU" sz="2000" b="1" dirty="0" smtClean="0"/>
                <a:t>— синтаксис изначально сходен с командным языком механических</a:t>
              </a:r>
              <a:r>
                <a:rPr lang="en-US" sz="2000" b="1" dirty="0" smtClean="0"/>
                <a:t> </a:t>
              </a:r>
              <a:r>
                <a:rPr lang="ru-RU" sz="2000" b="1" dirty="0" smtClean="0"/>
                <a:t>табуляторов компании</a:t>
              </a:r>
              <a:r>
                <a:rPr lang="en-US" sz="2000" b="1" dirty="0" smtClean="0"/>
                <a:t> IBM.</a:t>
              </a:r>
              <a:r>
                <a:rPr lang="ru-RU" sz="2000" b="1" dirty="0" smtClean="0"/>
                <a:t> Был разработан для облегчения перехода инженеров, обслуживавших эти табуляторы, на новую технику и переноса данных.</a:t>
              </a:r>
            </a:p>
            <a:p>
              <a:r>
                <a:rPr lang="ru-RU" sz="2000" b="1" dirty="0" smtClean="0"/>
                <a:t>Наиболее распространённой версией языка, по всей видимости, являлась RPG II.</a:t>
              </a:r>
            </a:p>
            <a:p>
              <a:r>
                <a:rPr lang="ru-RU" sz="2000" b="1" dirty="0" smtClean="0"/>
                <a:t>Компания IBM продолжает поддержку языка и в настоящее время, так как на нём написан громадный объём кода, который невыгодно переводить на другие языки программирования.</a:t>
              </a:r>
              <a:endParaRPr lang="ru-RU" sz="20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RPG (</a:t>
            </a:r>
            <a:r>
              <a:rPr lang="ru-RU" sz="2800" dirty="0" err="1" smtClean="0"/>
              <a:t>Report</a:t>
            </a:r>
            <a:r>
              <a:rPr lang="ru-RU" sz="2800" dirty="0" smtClean="0"/>
              <a:t> </a:t>
            </a:r>
            <a:r>
              <a:rPr lang="ru-RU" sz="2800" dirty="0" err="1" smtClean="0"/>
              <a:t>Program</a:t>
            </a:r>
            <a:r>
              <a:rPr lang="ru-RU" sz="2800" dirty="0" smtClean="0"/>
              <a:t> </a:t>
            </a:r>
            <a:r>
              <a:rPr lang="ru-RU" sz="2800" dirty="0" err="1" smtClean="0"/>
              <a:t>Generator</a:t>
            </a:r>
            <a:r>
              <a:rPr lang="ru-RU" sz="2800" dirty="0" smtClean="0"/>
              <a:t>)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62001" y="1066800"/>
            <a:ext cx="7315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23" cy="181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ru-RU" b="1" dirty="0" err="1" smtClean="0">
                  <a:solidFill>
                    <a:srgbClr val="FF0000"/>
                  </a:solidFill>
                </a:rPr>
                <a:t>Perl</a:t>
              </a:r>
              <a:r>
                <a:rPr lang="ru-RU" b="1" dirty="0" smtClean="0">
                  <a:solidFill>
                    <a:srgbClr val="FF0000"/>
                  </a:solidFill>
                </a:rPr>
                <a:t> </a:t>
              </a:r>
              <a:r>
                <a:rPr lang="ru-RU" b="1" dirty="0" smtClean="0"/>
                <a:t>—  высокоуровневый интерпретируемый динамический. Название языка представляет собой аббревиатуру, которая расшифровывается как </a:t>
              </a:r>
              <a:r>
                <a:rPr lang="ru-RU" b="1" dirty="0" err="1" smtClean="0">
                  <a:solidFill>
                    <a:srgbClr val="FF0000"/>
                  </a:solidFill>
                </a:rPr>
                <a:t>Practical</a:t>
              </a:r>
              <a:r>
                <a:rPr lang="ru-RU" b="1" dirty="0" smtClean="0">
                  <a:solidFill>
                    <a:srgbClr val="FF0000"/>
                  </a:solidFill>
                </a:rPr>
                <a:t> </a:t>
              </a:r>
              <a:r>
                <a:rPr lang="ru-RU" b="1" dirty="0" err="1" smtClean="0">
                  <a:solidFill>
                    <a:srgbClr val="FF0000"/>
                  </a:solidFill>
                </a:rPr>
                <a:t>Extraction</a:t>
              </a:r>
              <a:r>
                <a:rPr lang="ru-RU" b="1" dirty="0" smtClean="0">
                  <a:solidFill>
                    <a:srgbClr val="FF0000"/>
                  </a:solidFill>
                </a:rPr>
                <a:t> </a:t>
              </a:r>
              <a:r>
                <a:rPr lang="ru-RU" b="1" dirty="0" err="1" smtClean="0">
                  <a:solidFill>
                    <a:srgbClr val="FF0000"/>
                  </a:solidFill>
                </a:rPr>
                <a:t>and</a:t>
              </a:r>
              <a:r>
                <a:rPr lang="ru-RU" b="1" dirty="0" smtClean="0">
                  <a:solidFill>
                    <a:srgbClr val="FF0000"/>
                  </a:solidFill>
                </a:rPr>
                <a:t> </a:t>
              </a:r>
              <a:r>
                <a:rPr lang="ru-RU" b="1" dirty="0" err="1" smtClean="0">
                  <a:solidFill>
                    <a:srgbClr val="FF0000"/>
                  </a:solidFill>
                </a:rPr>
                <a:t>Report</a:t>
              </a:r>
              <a:r>
                <a:rPr lang="ru-RU" b="1" dirty="0" smtClean="0">
                  <a:solidFill>
                    <a:srgbClr val="FF0000"/>
                  </a:solidFill>
                </a:rPr>
                <a:t> </a:t>
              </a:r>
              <a:r>
                <a:rPr lang="ru-RU" b="1" dirty="0" err="1" smtClean="0">
                  <a:solidFill>
                    <a:srgbClr val="FF0000"/>
                  </a:solidFill>
                </a:rPr>
                <a:t>Language</a:t>
              </a:r>
              <a:r>
                <a:rPr lang="ru-RU" b="1" dirty="0" smtClean="0"/>
                <a:t> — «практический язык для извлечения данных и составления отчётов». Первоначально аббревиатура состояла из пяти символов и в таком виде в точности совпадала с английским словом </a:t>
              </a:r>
              <a:r>
                <a:rPr lang="ru-RU" b="1" dirty="0" err="1" smtClean="0"/>
                <a:t>pearl</a:t>
              </a:r>
              <a:r>
                <a:rPr lang="ru-RU" b="1" dirty="0" smtClean="0"/>
                <a:t> («жемчужина»). Но затем стало известно, что такой язык существует, и букву «</a:t>
              </a:r>
              <a:r>
                <a:rPr lang="ru-RU" b="1" dirty="0" err="1" smtClean="0"/>
                <a:t>a</a:t>
              </a:r>
              <a:r>
                <a:rPr lang="ru-RU" b="1" dirty="0" smtClean="0"/>
                <a:t>» убрали. </a:t>
              </a:r>
            </a:p>
            <a:p>
              <a:r>
                <a:rPr lang="ru-RU" b="1" dirty="0" smtClean="0"/>
                <a:t>Основной особенностью языка считаются его богатые возможности для работы с текстом, в том числе работа с регулярными выражениями, встроенная в синтаксис. Перл унаследовал много свойств от языков Си и </a:t>
              </a:r>
              <a:r>
                <a:rPr lang="ru-RU" b="1" dirty="0" err="1" smtClean="0"/>
                <a:t>скриптовых</a:t>
              </a:r>
              <a:r>
                <a:rPr lang="ru-RU" b="1" dirty="0" smtClean="0"/>
                <a:t> языков командных оболочек UNIX.</a:t>
              </a:r>
              <a:endParaRPr lang="ru-RU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/>
              <a:t>PERL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62001" y="1066800"/>
            <a:ext cx="7315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82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en-US" b="1" dirty="0" err="1" smtClean="0">
                  <a:solidFill>
                    <a:srgbClr val="FF0000"/>
                  </a:solidFill>
                </a:rPr>
                <a:t>Ada</a:t>
              </a:r>
              <a:r>
                <a:rPr lang="en-US" b="1" dirty="0" smtClean="0">
                  <a:solidFill>
                    <a:srgbClr val="FF0000"/>
                  </a:solidFill>
                </a:rPr>
                <a:t> </a:t>
              </a:r>
              <a:r>
                <a:rPr lang="ru-RU" b="1" dirty="0" smtClean="0">
                  <a:solidFill>
                    <a:srgbClr val="FF0000"/>
                  </a:solidFill>
                </a:rPr>
                <a:t>(Ада)</a:t>
              </a:r>
              <a:r>
                <a:rPr lang="ru-RU" b="1" dirty="0" smtClean="0">
                  <a:solidFill>
                    <a:srgbClr val="1902C2"/>
                  </a:solidFill>
                </a:rPr>
                <a:t>.</a:t>
              </a:r>
              <a:r>
                <a:rPr lang="ru-RU" b="1" dirty="0" smtClean="0"/>
                <a:t> Назван по имени леди Августы Ады Байрон, дочери английского поэта Байрона и его отдаленной родственницы </a:t>
              </a:r>
              <a:r>
                <a:rPr lang="ru-RU" b="1" dirty="0" err="1" smtClean="0"/>
                <a:t>Анабеллы</a:t>
              </a:r>
              <a:r>
                <a:rPr lang="ru-RU" b="1" dirty="0" smtClean="0"/>
                <a:t> </a:t>
              </a:r>
              <a:r>
                <a:rPr lang="ru-RU" b="1" dirty="0" err="1" smtClean="0"/>
                <a:t>Милбэнк</a:t>
              </a:r>
              <a:r>
                <a:rPr lang="ru-RU" b="1" dirty="0" smtClean="0"/>
                <a:t>. В 1980 году сотни экспертов Министерства обороны США отобрали из 17 вариантов именно этот язык, разработанный небольшой группой под руководством Жана </a:t>
              </a:r>
              <a:r>
                <a:rPr lang="ru-RU" b="1" dirty="0" err="1" smtClean="0"/>
                <a:t>Ишбиа</a:t>
              </a:r>
              <a:r>
                <a:rPr lang="ru-RU" b="1" dirty="0" smtClean="0"/>
                <a:t>. Он удовлетворил на то время все требования Пентагона, а к сегодняшнему дню в его развитие вложены десятки миллиардов долларов. Структура самого языка похожа на Паскаль</a:t>
              </a:r>
              <a:r>
                <a:rPr lang="en-US" b="1" dirty="0" smtClean="0"/>
                <a:t>.</a:t>
              </a:r>
              <a:r>
                <a:rPr lang="ru-RU" b="1" dirty="0" smtClean="0"/>
                <a:t> В нем имеются средства строгого разграничения доступа к различным уровням спецификаций, доведена до предела мощность управляющих конструкций.</a:t>
              </a:r>
              <a:endParaRPr lang="en-US" b="1" dirty="0" smtClean="0"/>
            </a:p>
            <a:p>
              <a:endParaRPr lang="ru-RU" sz="20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err="1" smtClean="0"/>
              <a:t>Ada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62001" y="1066800"/>
            <a:ext cx="7315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82"/>
              <a:ext cx="1308" cy="17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en-US" sz="2000" b="1" dirty="0" smtClean="0">
                  <a:solidFill>
                    <a:srgbClr val="FF0000"/>
                  </a:solidFill>
                </a:rPr>
                <a:t>Prolog </a:t>
              </a:r>
              <a:r>
                <a:rPr lang="ru-RU" sz="2000" b="1" dirty="0" smtClean="0">
                  <a:solidFill>
                    <a:srgbClr val="FF0000"/>
                  </a:solidFill>
                </a:rPr>
                <a:t>(Пролог)</a:t>
              </a:r>
              <a:r>
                <a:rPr lang="ru-RU" sz="2000" b="1" dirty="0" smtClean="0">
                  <a:solidFill>
                    <a:srgbClr val="1902C2"/>
                  </a:solidFill>
                </a:rPr>
                <a:t>.</a:t>
              </a:r>
              <a:r>
                <a:rPr lang="ru-RU" sz="2000" b="1" dirty="0" smtClean="0"/>
                <a:t> Создан в начале 70-х годов Аланом </a:t>
              </a:r>
              <a:r>
                <a:rPr lang="ru-RU" sz="2000" b="1" dirty="0" err="1" smtClean="0"/>
                <a:t>Колмероэ</a:t>
              </a:r>
              <a:r>
                <a:rPr lang="ru-RU" sz="2000" b="1" dirty="0" smtClean="0"/>
                <a:t>. Программа на этом языке, в основу которого положена математическая модель теории исчисления предикатов, строится из последовательности фактов и правил, а затем формулируется утверждение, которое Пролог будет пытаться доказать с помощью введенных правил. Человек только описывает структуру задачи, а внутренний «мотор» Пролога сам ищет решение с помощью методов поиска и сопоставления.</a:t>
              </a:r>
              <a:endParaRPr lang="ru-RU" sz="2000" b="1" dirty="0" smtClean="0">
                <a:solidFill>
                  <a:srgbClr val="000066"/>
                </a:solidFill>
              </a:endParaRPr>
            </a:p>
            <a:p>
              <a:endParaRPr lang="ru-RU" sz="20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/>
              <a:t>Prolog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62001" y="1066800"/>
            <a:ext cx="7315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712" y="1315"/>
              <a:ext cx="323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94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en-US" sz="1600" b="1" dirty="0" smtClean="0">
                  <a:solidFill>
                    <a:srgbClr val="FF0000"/>
                  </a:solidFill>
                </a:rPr>
                <a:t>Smalltalk </a:t>
              </a:r>
              <a:r>
                <a:rPr lang="ru-RU" sz="1600" b="1" dirty="0" smtClean="0">
                  <a:solidFill>
                    <a:srgbClr val="FF0000"/>
                  </a:solidFill>
                </a:rPr>
                <a:t>(Смолток)</a:t>
              </a:r>
              <a:r>
                <a:rPr lang="ru-RU" sz="1600" b="1" dirty="0" smtClean="0">
                  <a:solidFill>
                    <a:srgbClr val="1902C2"/>
                  </a:solidFill>
                </a:rPr>
                <a:t>.</a:t>
              </a:r>
              <a:r>
                <a:rPr lang="ru-RU" sz="1600" b="1" dirty="0" smtClean="0"/>
                <a:t> Работа над этим языком началась в 1970 году в исследовательской лаборатории корпорации </a:t>
              </a:r>
              <a:r>
                <a:rPr lang="en-US" sz="1600" b="1" dirty="0" smtClean="0"/>
                <a:t>XEROX</a:t>
              </a:r>
              <a:r>
                <a:rPr lang="ru-RU" sz="1600" b="1" dirty="0" smtClean="0"/>
                <a:t>, а закончились спустя 10 лет, воплотившись в окончательном варианте интерпретатора </a:t>
              </a:r>
              <a:r>
                <a:rPr lang="en-US" sz="1600" b="1" dirty="0" smtClean="0"/>
                <a:t>SMALLTALK</a:t>
              </a:r>
              <a:r>
                <a:rPr lang="ru-RU" sz="1600" b="1" dirty="0" smtClean="0"/>
                <a:t>-80. Данный язык оригинален тем, что его синтаксис очень компактен и базируется исключительно на понятии объекта. В этом языке отсутствуют операторы или данные. Все, что входит в Смолток, является объектами, а сами объекты общаются друг с другом исключительно с помощью сообщений (например, появление выражения 1+1 вызывает посылку объекту 1</a:t>
              </a:r>
              <a:r>
                <a:rPr lang="en-US" sz="1600" b="1" dirty="0" smtClean="0"/>
                <a:t> </a:t>
              </a:r>
              <a:r>
                <a:rPr lang="ru-RU" sz="1600" b="1" dirty="0" smtClean="0"/>
                <a:t>сообщения «+», то есть «прибавить», с параметром 1, который считается не числом-константой, а тоже объектом). Больше никаких управляющих структур, за исключением «оператора» ветвления в языке нет, хотя их можно очень просто смоделировать. Сегодня версия </a:t>
              </a:r>
              <a:r>
                <a:rPr lang="en-US" sz="1600" b="1" dirty="0" smtClean="0"/>
                <a:t>Visual Age for Smalltalk </a:t>
              </a:r>
              <a:r>
                <a:rPr lang="ru-RU" sz="1600" b="1" dirty="0" smtClean="0"/>
                <a:t>активно развивается компанией </a:t>
              </a:r>
              <a:r>
                <a:rPr lang="en-US" sz="1600" b="1" dirty="0" smtClean="0"/>
                <a:t>IBM</a:t>
              </a:r>
              <a:r>
                <a:rPr lang="ru-RU" sz="1600" b="1" dirty="0" smtClean="0"/>
                <a:t>.</a:t>
              </a:r>
              <a:endParaRPr lang="ru-RU" sz="1600" b="1" dirty="0" smtClean="0">
                <a:solidFill>
                  <a:srgbClr val="000066"/>
                </a:solidFill>
              </a:endParaRPr>
            </a:p>
            <a:p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/>
              <a:t>Smalltalk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62001" y="1066800"/>
            <a:ext cx="7315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r>
                <a:rPr lang="ru-RU" b="1" dirty="0" smtClean="0"/>
                <a:t>1</a:t>
              </a:r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Популярные языки программирования</a:t>
            </a:r>
            <a:endParaRPr lang="en-US" sz="2800" dirty="0" smtClean="0"/>
          </a:p>
        </p:txBody>
      </p:sp>
      <p:sp>
        <p:nvSpPr>
          <p:cNvPr id="18" name="Прямоугольник 17"/>
          <p:cNvSpPr/>
          <p:nvPr/>
        </p:nvSpPr>
        <p:spPr>
          <a:xfrm>
            <a:off x="1143000" y="1752600"/>
            <a:ext cx="6781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>
                <a:solidFill>
                  <a:srgbClr val="FF0000"/>
                </a:solidFill>
              </a:rPr>
              <a:t>Java</a:t>
            </a:r>
            <a:r>
              <a:rPr lang="ru-RU" dirty="0" smtClean="0"/>
              <a:t> - один из самых популярных языков для </a:t>
            </a:r>
            <a:r>
              <a:rPr lang="ru-RU" dirty="0" err="1" smtClean="0"/>
              <a:t>back-end</a:t>
            </a:r>
            <a:r>
              <a:rPr lang="ru-RU" dirty="0" smtClean="0"/>
              <a:t> разработки современных корпоративных </a:t>
            </a:r>
            <a:r>
              <a:rPr lang="ru-RU" dirty="0" err="1" smtClean="0"/>
              <a:t>веб-приложений</a:t>
            </a:r>
            <a:r>
              <a:rPr lang="ru-RU" dirty="0" smtClean="0"/>
              <a:t>. И это его основное преимущество. С помощью языка </a:t>
            </a:r>
            <a:r>
              <a:rPr lang="ru-RU" dirty="0" err="1" smtClean="0"/>
              <a:t>Java</a:t>
            </a:r>
            <a:r>
              <a:rPr lang="ru-RU" dirty="0" smtClean="0"/>
              <a:t> и его </a:t>
            </a:r>
            <a:r>
              <a:rPr lang="ru-RU" dirty="0" err="1" smtClean="0"/>
              <a:t>фреймворков</a:t>
            </a:r>
            <a:r>
              <a:rPr lang="ru-RU" dirty="0" smtClean="0"/>
              <a:t> </a:t>
            </a:r>
            <a:r>
              <a:rPr lang="ru-RU" dirty="0" err="1" smtClean="0"/>
              <a:t>веб-разработчики</a:t>
            </a:r>
            <a:r>
              <a:rPr lang="ru-RU" dirty="0" smtClean="0"/>
              <a:t> могут создавать масштабируемые </a:t>
            </a:r>
            <a:r>
              <a:rPr lang="ru-RU" dirty="0" err="1" smtClean="0"/>
              <a:t>веб-приложения</a:t>
            </a:r>
            <a:r>
              <a:rPr lang="ru-RU" dirty="0" smtClean="0"/>
              <a:t> для широкого круга пользователей. </a:t>
            </a:r>
            <a:r>
              <a:rPr lang="ru-RU" dirty="0" err="1" smtClean="0"/>
              <a:t>Java</a:t>
            </a:r>
            <a:r>
              <a:rPr lang="ru-RU" dirty="0" smtClean="0"/>
              <a:t> - основной язык для разработки </a:t>
            </a:r>
            <a:r>
              <a:rPr lang="ru-RU" dirty="0" err="1" smtClean="0"/>
              <a:t>нативных</a:t>
            </a:r>
            <a:r>
              <a:rPr lang="ru-RU" dirty="0" smtClean="0"/>
              <a:t> приложений (отдельная программа с собственным программным обеспечением) под </a:t>
            </a:r>
            <a:r>
              <a:rPr lang="ru-RU" dirty="0" err="1" smtClean="0"/>
              <a:t>Android</a:t>
            </a:r>
            <a:r>
              <a:rPr lang="ru-RU" dirty="0" smtClean="0"/>
              <a:t> и других приложений для смартфонов и планшетов. Большим плюсом этого языка называют WORA ("</a:t>
            </a:r>
            <a:r>
              <a:rPr lang="ru-RU" dirty="0" err="1" smtClean="0"/>
              <a:t>Write</a:t>
            </a:r>
            <a:r>
              <a:rPr lang="ru-RU" dirty="0" smtClean="0"/>
              <a:t> </a:t>
            </a:r>
            <a:r>
              <a:rPr lang="ru-RU" dirty="0" err="1" smtClean="0"/>
              <a:t>once</a:t>
            </a:r>
            <a:r>
              <a:rPr lang="ru-RU" dirty="0" smtClean="0"/>
              <a:t>, </a:t>
            </a:r>
            <a:r>
              <a:rPr lang="ru-RU" dirty="0" err="1" smtClean="0"/>
              <a:t>run</a:t>
            </a:r>
            <a:r>
              <a:rPr lang="ru-RU" dirty="0" smtClean="0"/>
              <a:t> </a:t>
            </a:r>
            <a:r>
              <a:rPr lang="ru-RU" dirty="0" err="1" smtClean="0"/>
              <a:t>anywhere</a:t>
            </a:r>
            <a:r>
              <a:rPr lang="ru-RU" dirty="0" smtClean="0"/>
              <a:t>”) - "пишешь один раз, работает везде" принцип, объявленный </a:t>
            </a:r>
            <a:r>
              <a:rPr lang="ru-RU" dirty="0" err="1" smtClean="0"/>
              <a:t>SunMicrosystems</a:t>
            </a:r>
            <a:r>
              <a:rPr lang="ru-RU" dirty="0" smtClean="0"/>
              <a:t>, чтобы доказать </a:t>
            </a:r>
            <a:r>
              <a:rPr lang="ru-RU" dirty="0" err="1" smtClean="0"/>
              <a:t>кросс-платформенность</a:t>
            </a:r>
            <a:r>
              <a:rPr lang="ru-RU" dirty="0" smtClean="0"/>
              <a:t> </a:t>
            </a:r>
            <a:r>
              <a:rPr lang="ru-RU" dirty="0" err="1" smtClean="0"/>
              <a:t>Java</a:t>
            </a:r>
            <a:r>
              <a:rPr lang="ru-RU" dirty="0" smtClean="0"/>
              <a:t>. Но этот плюс не отменяет тот факт, что этот язык работает медленнее, чем другие подобные.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62001" y="1066800"/>
            <a:ext cx="7315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r>
                <a:rPr lang="ru-RU" b="1" dirty="0" smtClean="0"/>
                <a:t>2</a:t>
              </a:r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Популярные языки программирования</a:t>
            </a:r>
            <a:endParaRPr lang="en-US" sz="2800" dirty="0" smtClean="0"/>
          </a:p>
        </p:txBody>
      </p:sp>
      <p:sp>
        <p:nvSpPr>
          <p:cNvPr id="18" name="Прямоугольник 17"/>
          <p:cNvSpPr/>
          <p:nvPr/>
        </p:nvSpPr>
        <p:spPr>
          <a:xfrm>
            <a:off x="1143000" y="1905000"/>
            <a:ext cx="67818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err="1" smtClean="0">
                <a:solidFill>
                  <a:srgbClr val="FF0000"/>
                </a:solidFill>
              </a:rPr>
              <a:t>Java</a:t>
            </a:r>
            <a:r>
              <a:rPr lang="en-US" sz="2000" b="1" dirty="0" smtClean="0">
                <a:solidFill>
                  <a:srgbClr val="FF0000"/>
                </a:solidFill>
              </a:rPr>
              <a:t>Script</a:t>
            </a:r>
            <a:r>
              <a:rPr lang="ru-RU" sz="2000" dirty="0" smtClean="0"/>
              <a:t> - популярный язык среди молодых разработчиков. Он подходит для создания интерактивности сайта, или построения пользовательских интерфейсов с помощью одного из десятков популярных </a:t>
            </a:r>
            <a:r>
              <a:rPr lang="ru-RU" sz="2000" dirty="0" err="1" smtClean="0"/>
              <a:t>фреймворков</a:t>
            </a:r>
            <a:r>
              <a:rPr lang="ru-RU" sz="2000" dirty="0" smtClean="0"/>
              <a:t>. Этот язык редко встретишь за пределами браузера, вероятно, потому, что это единственное место, где он полезен. Тем не менее, </a:t>
            </a:r>
            <a:r>
              <a:rPr lang="ru-RU" sz="2000" dirty="0" err="1" smtClean="0"/>
              <a:t>JavaScript</a:t>
            </a:r>
            <a:r>
              <a:rPr lang="ru-RU" sz="2000" dirty="0" smtClean="0"/>
              <a:t> стоит учить, не только потому, что он и его десятки </a:t>
            </a:r>
            <a:r>
              <a:rPr lang="ru-RU" sz="2000" dirty="0" err="1" smtClean="0"/>
              <a:t>фреймворков</a:t>
            </a:r>
            <a:r>
              <a:rPr lang="ru-RU" sz="2000" dirty="0" smtClean="0"/>
              <a:t> набирают популярность, но и потому, что в будущем язык позволит создавать более сложные вещи.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62001" y="1066800"/>
            <a:ext cx="7315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r>
                <a:rPr lang="en-US" b="1" dirty="0" smtClean="0"/>
                <a:t>3</a:t>
              </a:r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Популярные языки программирования</a:t>
            </a:r>
            <a:endParaRPr lang="en-US" sz="2800" dirty="0" smtClean="0"/>
          </a:p>
        </p:txBody>
      </p:sp>
      <p:sp>
        <p:nvSpPr>
          <p:cNvPr id="18" name="Прямоугольник 17"/>
          <p:cNvSpPr/>
          <p:nvPr/>
        </p:nvSpPr>
        <p:spPr>
          <a:xfrm>
            <a:off x="1066800" y="1981200"/>
            <a:ext cx="67818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solidFill>
                  <a:srgbClr val="FF0000"/>
                </a:solidFill>
              </a:rPr>
              <a:t>C#</a:t>
            </a:r>
            <a:r>
              <a:rPr lang="ru-RU" sz="2000" dirty="0" smtClean="0"/>
              <a:t> стоит учить, потому что его знание поможет достаточно легко получить работу. Это самый популярный язык сейчас для разработки приложений для </a:t>
            </a:r>
            <a:r>
              <a:rPr lang="ru-RU" sz="2000" dirty="0" err="1" smtClean="0"/>
              <a:t>Windows</a:t>
            </a:r>
            <a:r>
              <a:rPr lang="ru-RU" sz="2000" dirty="0" smtClean="0"/>
              <a:t>, и очень популярный для мобильных устройств. Кроме того, движок для разработки игр </a:t>
            </a:r>
            <a:r>
              <a:rPr lang="ru-RU" sz="2000" dirty="0" err="1" smtClean="0"/>
              <a:t>Unity</a:t>
            </a:r>
            <a:r>
              <a:rPr lang="ru-RU" sz="2000" dirty="0" smtClean="0"/>
              <a:t> также использует C# в качестве одного из основных языков. Он очень похож на другие объектно-ориентированные языки программирования и достаточно легко учится при наличии базовых знаний C++ или </a:t>
            </a:r>
            <a:r>
              <a:rPr lang="ru-RU" sz="2000" dirty="0" err="1" smtClean="0"/>
              <a:t>Java</a:t>
            </a:r>
            <a:r>
              <a:rPr lang="ru-RU" sz="2000" dirty="0" smtClean="0"/>
              <a:t>.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62001" y="1066800"/>
            <a:ext cx="7315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r>
                <a:rPr lang="en-US" b="1" dirty="0" smtClean="0"/>
                <a:t>4</a:t>
              </a:r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Популярные языки программирования</a:t>
            </a:r>
            <a:endParaRPr lang="en-US" sz="2800" dirty="0" smtClean="0"/>
          </a:p>
        </p:txBody>
      </p:sp>
      <p:sp>
        <p:nvSpPr>
          <p:cNvPr id="18" name="Прямоугольник 17"/>
          <p:cNvSpPr/>
          <p:nvPr/>
        </p:nvSpPr>
        <p:spPr>
          <a:xfrm>
            <a:off x="1066800" y="2133600"/>
            <a:ext cx="67818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 smtClean="0">
                <a:solidFill>
                  <a:srgbClr val="FF0000"/>
                </a:solidFill>
              </a:rPr>
              <a:t>PHP</a:t>
            </a:r>
            <a:r>
              <a:rPr lang="ru-RU" sz="2100" dirty="0" smtClean="0"/>
              <a:t> Хороший язык для создания </a:t>
            </a:r>
            <a:r>
              <a:rPr lang="ru-RU" sz="2100" dirty="0" err="1" smtClean="0"/>
              <a:t>веб-приложений</a:t>
            </a:r>
            <a:r>
              <a:rPr lang="ru-RU" sz="2100" dirty="0" smtClean="0"/>
              <a:t> для работы с данными. Это основная технология для создания мощных систем управления </a:t>
            </a:r>
            <a:r>
              <a:rPr lang="ru-RU" sz="2100" dirty="0" err="1" smtClean="0"/>
              <a:t>контентом</a:t>
            </a:r>
            <a:r>
              <a:rPr lang="ru-RU" sz="2100" dirty="0" smtClean="0"/>
              <a:t>, которые впоследствии можно расширять, чтобы сделать сайт более мощным. Был подвергнут критике как небезопасный язык, однако ситуация изменилась к лучшему после обновления в 2004 году. Тем, кто хочет</a:t>
            </a:r>
            <a:r>
              <a:rPr lang="en-US" sz="2100" dirty="0" smtClean="0"/>
              <a:t> </a:t>
            </a:r>
            <a:r>
              <a:rPr lang="ru-RU" sz="2100" dirty="0" smtClean="0"/>
              <a:t>учить PHP </a:t>
            </a:r>
            <a:endParaRPr lang="en-US" sz="2100" dirty="0" smtClean="0"/>
          </a:p>
          <a:p>
            <a:r>
              <a:rPr lang="ru-RU" sz="2100" dirty="0" smtClean="0"/>
              <a:t>рекомендуется знать HTML, CSS и </a:t>
            </a:r>
            <a:r>
              <a:rPr lang="ru-RU" sz="2100" dirty="0" err="1" smtClean="0"/>
              <a:t>Javascript</a:t>
            </a:r>
            <a:r>
              <a:rPr lang="ru-RU" sz="2100" dirty="0" smtClean="0"/>
              <a:t>.</a:t>
            </a:r>
            <a:endParaRPr lang="ru-RU" sz="2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3200" smtClean="0"/>
              <a:t>Цикл формирования этого нового научного направления</a:t>
            </a:r>
            <a:endParaRPr lang="en-US" sz="3200" smtClean="0"/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2698750" y="2028825"/>
            <a:ext cx="3952875" cy="3694113"/>
            <a:chOff x="1655" y="1647"/>
            <a:chExt cx="2490" cy="2327"/>
          </a:xfrm>
        </p:grpSpPr>
        <p:sp>
          <p:nvSpPr>
            <p:cNvPr id="44036" name="Freeform 4"/>
            <p:cNvSpPr>
              <a:spLocks/>
            </p:cNvSpPr>
            <p:nvPr/>
          </p:nvSpPr>
          <p:spPr bwMode="gray">
            <a:xfrm>
              <a:off x="1660" y="2336"/>
              <a:ext cx="912" cy="1231"/>
            </a:xfrm>
            <a:custGeom>
              <a:avLst/>
              <a:gdLst/>
              <a:ahLst/>
              <a:cxnLst>
                <a:cxn ang="0">
                  <a:pos x="1233" y="343"/>
                </a:cxn>
                <a:cxn ang="0">
                  <a:pos x="413" y="1764"/>
                </a:cxn>
                <a:cxn ang="0">
                  <a:pos x="0" y="1226"/>
                </a:cxn>
                <a:cxn ang="0">
                  <a:pos x="6" y="1098"/>
                </a:cxn>
                <a:cxn ang="0">
                  <a:pos x="638" y="0"/>
                </a:cxn>
                <a:cxn ang="0">
                  <a:pos x="1233" y="343"/>
                </a:cxn>
                <a:cxn ang="0">
                  <a:pos x="1233" y="343"/>
                </a:cxn>
              </a:cxnLst>
              <a:rect l="0" t="0" r="r" b="b"/>
              <a:pathLst>
                <a:path w="1233" h="1764">
                  <a:moveTo>
                    <a:pt x="1233" y="343"/>
                  </a:moveTo>
                  <a:lnTo>
                    <a:pt x="413" y="1764"/>
                  </a:lnTo>
                  <a:lnTo>
                    <a:pt x="0" y="1226"/>
                  </a:lnTo>
                  <a:lnTo>
                    <a:pt x="6" y="1098"/>
                  </a:lnTo>
                  <a:lnTo>
                    <a:pt x="638" y="0"/>
                  </a:lnTo>
                  <a:lnTo>
                    <a:pt x="1233" y="343"/>
                  </a:lnTo>
                  <a:lnTo>
                    <a:pt x="1233" y="343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44037" name="Freeform 5"/>
            <p:cNvSpPr>
              <a:spLocks/>
            </p:cNvSpPr>
            <p:nvPr/>
          </p:nvSpPr>
          <p:spPr bwMode="gray">
            <a:xfrm rot="7200000">
              <a:off x="2726" y="1656"/>
              <a:ext cx="860" cy="1305"/>
            </a:xfrm>
            <a:custGeom>
              <a:avLst/>
              <a:gdLst/>
              <a:ahLst/>
              <a:cxnLst>
                <a:cxn ang="0">
                  <a:pos x="1233" y="343"/>
                </a:cxn>
                <a:cxn ang="0">
                  <a:pos x="413" y="1764"/>
                </a:cxn>
                <a:cxn ang="0">
                  <a:pos x="0" y="1226"/>
                </a:cxn>
                <a:cxn ang="0">
                  <a:pos x="6" y="1098"/>
                </a:cxn>
                <a:cxn ang="0">
                  <a:pos x="638" y="0"/>
                </a:cxn>
                <a:cxn ang="0">
                  <a:pos x="1233" y="343"/>
                </a:cxn>
                <a:cxn ang="0">
                  <a:pos x="1233" y="343"/>
                </a:cxn>
              </a:cxnLst>
              <a:rect l="0" t="0" r="r" b="b"/>
              <a:pathLst>
                <a:path w="1233" h="1764">
                  <a:moveTo>
                    <a:pt x="1233" y="343"/>
                  </a:moveTo>
                  <a:lnTo>
                    <a:pt x="413" y="1764"/>
                  </a:lnTo>
                  <a:lnTo>
                    <a:pt x="0" y="1226"/>
                  </a:lnTo>
                  <a:lnTo>
                    <a:pt x="6" y="1098"/>
                  </a:lnTo>
                  <a:lnTo>
                    <a:pt x="638" y="0"/>
                  </a:lnTo>
                  <a:lnTo>
                    <a:pt x="1233" y="343"/>
                  </a:lnTo>
                  <a:lnTo>
                    <a:pt x="1233" y="343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22537" name="Group 6"/>
            <p:cNvGrpSpPr>
              <a:grpSpLocks/>
            </p:cNvGrpSpPr>
            <p:nvPr/>
          </p:nvGrpSpPr>
          <p:grpSpPr bwMode="auto">
            <a:xfrm>
              <a:off x="1712" y="1647"/>
              <a:ext cx="1480" cy="1302"/>
              <a:chOff x="1712" y="1389"/>
              <a:chExt cx="1480" cy="1302"/>
            </a:xfrm>
          </p:grpSpPr>
          <p:sp>
            <p:nvSpPr>
              <p:cNvPr id="22547" name="AutoShape 7"/>
              <p:cNvSpPr>
                <a:spLocks noChangeArrowheads="1"/>
              </p:cNvSpPr>
              <p:nvPr/>
            </p:nvSpPr>
            <p:spPr bwMode="gray">
              <a:xfrm rot="-9000000">
                <a:off x="1712" y="2311"/>
                <a:ext cx="908" cy="38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22548" name="Freeform 8"/>
              <p:cNvSpPr>
                <a:spLocks/>
              </p:cNvSpPr>
              <p:nvPr/>
            </p:nvSpPr>
            <p:spPr bwMode="gray">
              <a:xfrm rot="7200000">
                <a:off x="1961" y="1810"/>
                <a:ext cx="948" cy="508"/>
              </a:xfrm>
              <a:custGeom>
                <a:avLst/>
                <a:gdLst>
                  <a:gd name="T0" fmla="*/ 31833 w 750"/>
                  <a:gd name="T1" fmla="*/ 0 h 378"/>
                  <a:gd name="T2" fmla="*/ 0 w 750"/>
                  <a:gd name="T3" fmla="*/ 0 h 378"/>
                  <a:gd name="T4" fmla="*/ 102 w 750"/>
                  <a:gd name="T5" fmla="*/ 22005 h 378"/>
                  <a:gd name="T6" fmla="*/ 1187 w 750"/>
                  <a:gd name="T7" fmla="*/ 42821 h 378"/>
                  <a:gd name="T8" fmla="*/ 31833 w 750"/>
                  <a:gd name="T9" fmla="*/ 42821 h 378"/>
                  <a:gd name="T10" fmla="*/ 31833 w 750"/>
                  <a:gd name="T11" fmla="*/ 0 h 378"/>
                  <a:gd name="T12" fmla="*/ 31833 w 750"/>
                  <a:gd name="T13" fmla="*/ 0 h 3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50"/>
                  <a:gd name="T22" fmla="*/ 0 h 378"/>
                  <a:gd name="T23" fmla="*/ 750 w 750"/>
                  <a:gd name="T24" fmla="*/ 378 h 3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50" h="378">
                    <a:moveTo>
                      <a:pt x="750" y="0"/>
                    </a:moveTo>
                    <a:lnTo>
                      <a:pt x="0" y="0"/>
                    </a:lnTo>
                    <a:lnTo>
                      <a:pt x="2" y="194"/>
                    </a:lnTo>
                    <a:lnTo>
                      <a:pt x="28" y="378"/>
                    </a:lnTo>
                    <a:lnTo>
                      <a:pt x="750" y="378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49" name="Freeform 9"/>
              <p:cNvSpPr>
                <a:spLocks/>
              </p:cNvSpPr>
              <p:nvPr/>
            </p:nvSpPr>
            <p:spPr bwMode="gray">
              <a:xfrm rot="7200000">
                <a:off x="2637" y="1226"/>
                <a:ext cx="392" cy="718"/>
              </a:xfrm>
              <a:custGeom>
                <a:avLst/>
                <a:gdLst>
                  <a:gd name="T0" fmla="*/ 12 w 495"/>
                  <a:gd name="T1" fmla="*/ 2 h 971"/>
                  <a:gd name="T2" fmla="*/ 12 w 495"/>
                  <a:gd name="T3" fmla="*/ 7 h 971"/>
                  <a:gd name="T4" fmla="*/ 10 w 495"/>
                  <a:gd name="T5" fmla="*/ 7 h 971"/>
                  <a:gd name="T6" fmla="*/ 10 w 495"/>
                  <a:gd name="T7" fmla="*/ 7 h 971"/>
                  <a:gd name="T8" fmla="*/ 10 w 495"/>
                  <a:gd name="T9" fmla="*/ 7 h 971"/>
                  <a:gd name="T10" fmla="*/ 9 w 495"/>
                  <a:gd name="T11" fmla="*/ 7 h 971"/>
                  <a:gd name="T12" fmla="*/ 8 w 495"/>
                  <a:gd name="T13" fmla="*/ 7 h 971"/>
                  <a:gd name="T14" fmla="*/ 7 w 495"/>
                  <a:gd name="T15" fmla="*/ 7 h 971"/>
                  <a:gd name="T16" fmla="*/ 6 w 495"/>
                  <a:gd name="T17" fmla="*/ 6 h 971"/>
                  <a:gd name="T18" fmla="*/ 5 w 495"/>
                  <a:gd name="T19" fmla="*/ 5 h 971"/>
                  <a:gd name="T20" fmla="*/ 5 w 495"/>
                  <a:gd name="T21" fmla="*/ 4 h 971"/>
                  <a:gd name="T22" fmla="*/ 3 w 495"/>
                  <a:gd name="T23" fmla="*/ 4 h 971"/>
                  <a:gd name="T24" fmla="*/ 2 w 495"/>
                  <a:gd name="T25" fmla="*/ 3 h 971"/>
                  <a:gd name="T26" fmla="*/ 2 w 495"/>
                  <a:gd name="T27" fmla="*/ 1 h 971"/>
                  <a:gd name="T28" fmla="*/ 2 w 495"/>
                  <a:gd name="T29" fmla="*/ 1 h 971"/>
                  <a:gd name="T30" fmla="*/ 0 w 495"/>
                  <a:gd name="T31" fmla="*/ 1 h 971"/>
                  <a:gd name="T32" fmla="*/ 2 w 495"/>
                  <a:gd name="T33" fmla="*/ 0 h 971"/>
                  <a:gd name="T34" fmla="*/ 2 w 495"/>
                  <a:gd name="T35" fmla="*/ 1 h 971"/>
                  <a:gd name="T36" fmla="*/ 2 w 495"/>
                  <a:gd name="T37" fmla="*/ 1 h 971"/>
                  <a:gd name="T38" fmla="*/ 2 w 495"/>
                  <a:gd name="T39" fmla="*/ 1 h 971"/>
                  <a:gd name="T40" fmla="*/ 2 w 495"/>
                  <a:gd name="T41" fmla="*/ 1 h 971"/>
                  <a:gd name="T42" fmla="*/ 2 w 495"/>
                  <a:gd name="T43" fmla="*/ 1 h 971"/>
                  <a:gd name="T44" fmla="*/ 2 w 495"/>
                  <a:gd name="T45" fmla="*/ 1 h 971"/>
                  <a:gd name="T46" fmla="*/ 2 w 495"/>
                  <a:gd name="T47" fmla="*/ 2 h 971"/>
                  <a:gd name="T48" fmla="*/ 3 w 495"/>
                  <a:gd name="T49" fmla="*/ 2 h 971"/>
                  <a:gd name="T50" fmla="*/ 4 w 495"/>
                  <a:gd name="T51" fmla="*/ 2 h 971"/>
                  <a:gd name="T52" fmla="*/ 6 w 495"/>
                  <a:gd name="T53" fmla="*/ 2 h 971"/>
                  <a:gd name="T54" fmla="*/ 12 w 495"/>
                  <a:gd name="T55" fmla="*/ 2 h 97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495"/>
                  <a:gd name="T85" fmla="*/ 0 h 971"/>
                  <a:gd name="T86" fmla="*/ 495 w 495"/>
                  <a:gd name="T87" fmla="*/ 971 h 971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495" h="971">
                    <a:moveTo>
                      <a:pt x="495" y="285"/>
                    </a:moveTo>
                    <a:lnTo>
                      <a:pt x="495" y="971"/>
                    </a:lnTo>
                    <a:lnTo>
                      <a:pt x="462" y="964"/>
                    </a:lnTo>
                    <a:lnTo>
                      <a:pt x="430" y="953"/>
                    </a:lnTo>
                    <a:lnTo>
                      <a:pt x="401" y="931"/>
                    </a:lnTo>
                    <a:lnTo>
                      <a:pt x="372" y="898"/>
                    </a:lnTo>
                    <a:lnTo>
                      <a:pt x="339" y="855"/>
                    </a:lnTo>
                    <a:lnTo>
                      <a:pt x="306" y="801"/>
                    </a:lnTo>
                    <a:lnTo>
                      <a:pt x="270" y="732"/>
                    </a:lnTo>
                    <a:lnTo>
                      <a:pt x="227" y="648"/>
                    </a:lnTo>
                    <a:lnTo>
                      <a:pt x="183" y="554"/>
                    </a:lnTo>
                    <a:lnTo>
                      <a:pt x="129" y="438"/>
                    </a:lnTo>
                    <a:lnTo>
                      <a:pt x="96" y="369"/>
                    </a:lnTo>
                    <a:lnTo>
                      <a:pt x="29" y="211"/>
                    </a:lnTo>
                    <a:lnTo>
                      <a:pt x="2" y="127"/>
                    </a:lnTo>
                    <a:lnTo>
                      <a:pt x="0" y="60"/>
                    </a:lnTo>
                    <a:lnTo>
                      <a:pt x="15" y="0"/>
                    </a:lnTo>
                    <a:lnTo>
                      <a:pt x="15" y="43"/>
                    </a:lnTo>
                    <a:lnTo>
                      <a:pt x="15" y="72"/>
                    </a:lnTo>
                    <a:lnTo>
                      <a:pt x="15" y="99"/>
                    </a:lnTo>
                    <a:lnTo>
                      <a:pt x="18" y="126"/>
                    </a:lnTo>
                    <a:lnTo>
                      <a:pt x="29" y="162"/>
                    </a:lnTo>
                    <a:lnTo>
                      <a:pt x="53" y="198"/>
                    </a:lnTo>
                    <a:lnTo>
                      <a:pt x="85" y="231"/>
                    </a:lnTo>
                    <a:lnTo>
                      <a:pt x="125" y="260"/>
                    </a:lnTo>
                    <a:lnTo>
                      <a:pt x="180" y="278"/>
                    </a:lnTo>
                    <a:lnTo>
                      <a:pt x="245" y="282"/>
                    </a:lnTo>
                    <a:lnTo>
                      <a:pt x="495" y="285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44042" name="Freeform 10"/>
            <p:cNvSpPr>
              <a:spLocks/>
            </p:cNvSpPr>
            <p:nvPr/>
          </p:nvSpPr>
          <p:spPr bwMode="gray">
            <a:xfrm rot="14400000">
              <a:off x="2798" y="2823"/>
              <a:ext cx="860" cy="1305"/>
            </a:xfrm>
            <a:custGeom>
              <a:avLst/>
              <a:gdLst/>
              <a:ahLst/>
              <a:cxnLst>
                <a:cxn ang="0">
                  <a:pos x="1233" y="343"/>
                </a:cxn>
                <a:cxn ang="0">
                  <a:pos x="413" y="1764"/>
                </a:cxn>
                <a:cxn ang="0">
                  <a:pos x="0" y="1226"/>
                </a:cxn>
                <a:cxn ang="0">
                  <a:pos x="6" y="1098"/>
                </a:cxn>
                <a:cxn ang="0">
                  <a:pos x="638" y="0"/>
                </a:cxn>
                <a:cxn ang="0">
                  <a:pos x="1233" y="343"/>
                </a:cxn>
                <a:cxn ang="0">
                  <a:pos x="1233" y="343"/>
                </a:cxn>
              </a:cxnLst>
              <a:rect l="0" t="0" r="r" b="b"/>
              <a:pathLst>
                <a:path w="1233" h="1764">
                  <a:moveTo>
                    <a:pt x="1233" y="343"/>
                  </a:moveTo>
                  <a:lnTo>
                    <a:pt x="413" y="1764"/>
                  </a:lnTo>
                  <a:lnTo>
                    <a:pt x="0" y="1226"/>
                  </a:lnTo>
                  <a:lnTo>
                    <a:pt x="6" y="1098"/>
                  </a:lnTo>
                  <a:lnTo>
                    <a:pt x="638" y="0"/>
                  </a:lnTo>
                  <a:lnTo>
                    <a:pt x="1233" y="343"/>
                  </a:lnTo>
                  <a:lnTo>
                    <a:pt x="1233" y="343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22539" name="Group 11"/>
            <p:cNvGrpSpPr>
              <a:grpSpLocks/>
            </p:cNvGrpSpPr>
            <p:nvPr/>
          </p:nvGrpSpPr>
          <p:grpSpPr bwMode="auto">
            <a:xfrm>
              <a:off x="2849" y="2249"/>
              <a:ext cx="1296" cy="1381"/>
              <a:chOff x="2854" y="1996"/>
              <a:chExt cx="1296" cy="1381"/>
            </a:xfrm>
          </p:grpSpPr>
          <p:sp>
            <p:nvSpPr>
              <p:cNvPr id="22544" name="AutoShape 12"/>
              <p:cNvSpPr>
                <a:spLocks noChangeArrowheads="1"/>
              </p:cNvSpPr>
              <p:nvPr/>
            </p:nvSpPr>
            <p:spPr bwMode="gray">
              <a:xfrm rot="-1800000">
                <a:off x="2854" y="1996"/>
                <a:ext cx="906" cy="380"/>
              </a:xfrm>
              <a:prstGeom prst="triangle">
                <a:avLst>
                  <a:gd name="adj" fmla="val 50000"/>
                </a:avLst>
              </a:prstGeom>
              <a:solidFill>
                <a:schemeClr val="folHlink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22545" name="Freeform 13"/>
              <p:cNvSpPr>
                <a:spLocks/>
              </p:cNvSpPr>
              <p:nvPr/>
            </p:nvSpPr>
            <p:spPr bwMode="gray">
              <a:xfrm rot="-7200000">
                <a:off x="3102" y="2371"/>
                <a:ext cx="948" cy="507"/>
              </a:xfrm>
              <a:custGeom>
                <a:avLst/>
                <a:gdLst>
                  <a:gd name="T0" fmla="*/ 31833 w 750"/>
                  <a:gd name="T1" fmla="*/ 0 h 378"/>
                  <a:gd name="T2" fmla="*/ 0 w 750"/>
                  <a:gd name="T3" fmla="*/ 0 h 378"/>
                  <a:gd name="T4" fmla="*/ 102 w 750"/>
                  <a:gd name="T5" fmla="*/ 21277 h 378"/>
                  <a:gd name="T6" fmla="*/ 1187 w 750"/>
                  <a:gd name="T7" fmla="*/ 41460 h 378"/>
                  <a:gd name="T8" fmla="*/ 31833 w 750"/>
                  <a:gd name="T9" fmla="*/ 41460 h 378"/>
                  <a:gd name="T10" fmla="*/ 31833 w 750"/>
                  <a:gd name="T11" fmla="*/ 0 h 378"/>
                  <a:gd name="T12" fmla="*/ 31833 w 750"/>
                  <a:gd name="T13" fmla="*/ 0 h 3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50"/>
                  <a:gd name="T22" fmla="*/ 0 h 378"/>
                  <a:gd name="T23" fmla="*/ 750 w 750"/>
                  <a:gd name="T24" fmla="*/ 378 h 3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50" h="378">
                    <a:moveTo>
                      <a:pt x="750" y="0"/>
                    </a:moveTo>
                    <a:lnTo>
                      <a:pt x="0" y="0"/>
                    </a:lnTo>
                    <a:lnTo>
                      <a:pt x="2" y="194"/>
                    </a:lnTo>
                    <a:lnTo>
                      <a:pt x="28" y="378"/>
                    </a:lnTo>
                    <a:lnTo>
                      <a:pt x="750" y="378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46" name="Freeform 14"/>
              <p:cNvSpPr>
                <a:spLocks/>
              </p:cNvSpPr>
              <p:nvPr/>
            </p:nvSpPr>
            <p:spPr bwMode="gray">
              <a:xfrm rot="-7200000">
                <a:off x="3618" y="2845"/>
                <a:ext cx="346" cy="718"/>
              </a:xfrm>
              <a:custGeom>
                <a:avLst/>
                <a:gdLst>
                  <a:gd name="T0" fmla="*/ 1 w 495"/>
                  <a:gd name="T1" fmla="*/ 2 h 971"/>
                  <a:gd name="T2" fmla="*/ 1 w 495"/>
                  <a:gd name="T3" fmla="*/ 7 h 971"/>
                  <a:gd name="T4" fmla="*/ 1 w 495"/>
                  <a:gd name="T5" fmla="*/ 7 h 971"/>
                  <a:gd name="T6" fmla="*/ 1 w 495"/>
                  <a:gd name="T7" fmla="*/ 7 h 971"/>
                  <a:gd name="T8" fmla="*/ 1 w 495"/>
                  <a:gd name="T9" fmla="*/ 7 h 971"/>
                  <a:gd name="T10" fmla="*/ 1 w 495"/>
                  <a:gd name="T11" fmla="*/ 7 h 971"/>
                  <a:gd name="T12" fmla="*/ 1 w 495"/>
                  <a:gd name="T13" fmla="*/ 7 h 971"/>
                  <a:gd name="T14" fmla="*/ 1 w 495"/>
                  <a:gd name="T15" fmla="*/ 7 h 971"/>
                  <a:gd name="T16" fmla="*/ 1 w 495"/>
                  <a:gd name="T17" fmla="*/ 6 h 971"/>
                  <a:gd name="T18" fmla="*/ 1 w 495"/>
                  <a:gd name="T19" fmla="*/ 5 h 971"/>
                  <a:gd name="T20" fmla="*/ 1 w 495"/>
                  <a:gd name="T21" fmla="*/ 4 h 971"/>
                  <a:gd name="T22" fmla="*/ 1 w 495"/>
                  <a:gd name="T23" fmla="*/ 4 h 971"/>
                  <a:gd name="T24" fmla="*/ 1 w 495"/>
                  <a:gd name="T25" fmla="*/ 3 h 971"/>
                  <a:gd name="T26" fmla="*/ 1 w 495"/>
                  <a:gd name="T27" fmla="*/ 1 h 971"/>
                  <a:gd name="T28" fmla="*/ 1 w 495"/>
                  <a:gd name="T29" fmla="*/ 1 h 971"/>
                  <a:gd name="T30" fmla="*/ 0 w 495"/>
                  <a:gd name="T31" fmla="*/ 1 h 971"/>
                  <a:gd name="T32" fmla="*/ 1 w 495"/>
                  <a:gd name="T33" fmla="*/ 0 h 971"/>
                  <a:gd name="T34" fmla="*/ 1 w 495"/>
                  <a:gd name="T35" fmla="*/ 1 h 971"/>
                  <a:gd name="T36" fmla="*/ 1 w 495"/>
                  <a:gd name="T37" fmla="*/ 1 h 971"/>
                  <a:gd name="T38" fmla="*/ 1 w 495"/>
                  <a:gd name="T39" fmla="*/ 1 h 971"/>
                  <a:gd name="T40" fmla="*/ 1 w 495"/>
                  <a:gd name="T41" fmla="*/ 1 h 971"/>
                  <a:gd name="T42" fmla="*/ 1 w 495"/>
                  <a:gd name="T43" fmla="*/ 1 h 971"/>
                  <a:gd name="T44" fmla="*/ 1 w 495"/>
                  <a:gd name="T45" fmla="*/ 1 h 971"/>
                  <a:gd name="T46" fmla="*/ 1 w 495"/>
                  <a:gd name="T47" fmla="*/ 2 h 971"/>
                  <a:gd name="T48" fmla="*/ 1 w 495"/>
                  <a:gd name="T49" fmla="*/ 2 h 971"/>
                  <a:gd name="T50" fmla="*/ 1 w 495"/>
                  <a:gd name="T51" fmla="*/ 2 h 971"/>
                  <a:gd name="T52" fmla="*/ 1 w 495"/>
                  <a:gd name="T53" fmla="*/ 2 h 971"/>
                  <a:gd name="T54" fmla="*/ 1 w 495"/>
                  <a:gd name="T55" fmla="*/ 2 h 97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495"/>
                  <a:gd name="T85" fmla="*/ 0 h 971"/>
                  <a:gd name="T86" fmla="*/ 495 w 495"/>
                  <a:gd name="T87" fmla="*/ 971 h 971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495" h="971">
                    <a:moveTo>
                      <a:pt x="495" y="285"/>
                    </a:moveTo>
                    <a:lnTo>
                      <a:pt x="495" y="971"/>
                    </a:lnTo>
                    <a:lnTo>
                      <a:pt x="462" y="964"/>
                    </a:lnTo>
                    <a:lnTo>
                      <a:pt x="430" y="953"/>
                    </a:lnTo>
                    <a:lnTo>
                      <a:pt x="401" y="931"/>
                    </a:lnTo>
                    <a:lnTo>
                      <a:pt x="372" y="898"/>
                    </a:lnTo>
                    <a:lnTo>
                      <a:pt x="339" y="855"/>
                    </a:lnTo>
                    <a:lnTo>
                      <a:pt x="306" y="801"/>
                    </a:lnTo>
                    <a:lnTo>
                      <a:pt x="270" y="732"/>
                    </a:lnTo>
                    <a:lnTo>
                      <a:pt x="227" y="648"/>
                    </a:lnTo>
                    <a:lnTo>
                      <a:pt x="183" y="554"/>
                    </a:lnTo>
                    <a:lnTo>
                      <a:pt x="129" y="438"/>
                    </a:lnTo>
                    <a:lnTo>
                      <a:pt x="96" y="369"/>
                    </a:lnTo>
                    <a:lnTo>
                      <a:pt x="29" y="211"/>
                    </a:lnTo>
                    <a:lnTo>
                      <a:pt x="2" y="127"/>
                    </a:lnTo>
                    <a:lnTo>
                      <a:pt x="0" y="60"/>
                    </a:lnTo>
                    <a:lnTo>
                      <a:pt x="15" y="0"/>
                    </a:lnTo>
                    <a:lnTo>
                      <a:pt x="15" y="43"/>
                    </a:lnTo>
                    <a:lnTo>
                      <a:pt x="15" y="72"/>
                    </a:lnTo>
                    <a:lnTo>
                      <a:pt x="15" y="99"/>
                    </a:lnTo>
                    <a:lnTo>
                      <a:pt x="18" y="126"/>
                    </a:lnTo>
                    <a:lnTo>
                      <a:pt x="29" y="162"/>
                    </a:lnTo>
                    <a:lnTo>
                      <a:pt x="53" y="198"/>
                    </a:lnTo>
                    <a:lnTo>
                      <a:pt x="85" y="231"/>
                    </a:lnTo>
                    <a:lnTo>
                      <a:pt x="125" y="260"/>
                    </a:lnTo>
                    <a:lnTo>
                      <a:pt x="180" y="278"/>
                    </a:lnTo>
                    <a:lnTo>
                      <a:pt x="245" y="282"/>
                    </a:lnTo>
                    <a:lnTo>
                      <a:pt x="495" y="285"/>
                    </a:lnTo>
                    <a:close/>
                  </a:path>
                </a:pathLst>
              </a:custGeom>
              <a:solidFill>
                <a:schemeClr val="folHlink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grpSp>
          <p:nvGrpSpPr>
            <p:cNvPr id="22540" name="Group 15"/>
            <p:cNvGrpSpPr>
              <a:grpSpLocks/>
            </p:cNvGrpSpPr>
            <p:nvPr/>
          </p:nvGrpSpPr>
          <p:grpSpPr bwMode="auto">
            <a:xfrm>
              <a:off x="1655" y="3095"/>
              <a:ext cx="1571" cy="879"/>
              <a:chOff x="1655" y="2837"/>
              <a:chExt cx="1571" cy="879"/>
            </a:xfrm>
          </p:grpSpPr>
          <p:sp>
            <p:nvSpPr>
              <p:cNvPr id="22541" name="Freeform 16"/>
              <p:cNvSpPr>
                <a:spLocks/>
              </p:cNvSpPr>
              <p:nvPr/>
            </p:nvSpPr>
            <p:spPr bwMode="gray">
              <a:xfrm>
                <a:off x="1655" y="2837"/>
                <a:ext cx="366" cy="692"/>
              </a:xfrm>
              <a:custGeom>
                <a:avLst/>
                <a:gdLst>
                  <a:gd name="T0" fmla="*/ 4 w 495"/>
                  <a:gd name="T1" fmla="*/ 1 h 971"/>
                  <a:gd name="T2" fmla="*/ 4 w 495"/>
                  <a:gd name="T3" fmla="*/ 4 h 971"/>
                  <a:gd name="T4" fmla="*/ 4 w 495"/>
                  <a:gd name="T5" fmla="*/ 4 h 971"/>
                  <a:gd name="T6" fmla="*/ 4 w 495"/>
                  <a:gd name="T7" fmla="*/ 4 h 971"/>
                  <a:gd name="T8" fmla="*/ 3 w 495"/>
                  <a:gd name="T9" fmla="*/ 4 h 971"/>
                  <a:gd name="T10" fmla="*/ 3 w 495"/>
                  <a:gd name="T11" fmla="*/ 4 h 971"/>
                  <a:gd name="T12" fmla="*/ 3 w 495"/>
                  <a:gd name="T13" fmla="*/ 4 h 971"/>
                  <a:gd name="T14" fmla="*/ 2 w 495"/>
                  <a:gd name="T15" fmla="*/ 4 h 971"/>
                  <a:gd name="T16" fmla="*/ 2 w 495"/>
                  <a:gd name="T17" fmla="*/ 3 h 971"/>
                  <a:gd name="T18" fmla="*/ 1 w 495"/>
                  <a:gd name="T19" fmla="*/ 3 h 971"/>
                  <a:gd name="T20" fmla="*/ 1 w 495"/>
                  <a:gd name="T21" fmla="*/ 3 h 971"/>
                  <a:gd name="T22" fmla="*/ 1 w 495"/>
                  <a:gd name="T23" fmla="*/ 2 h 971"/>
                  <a:gd name="T24" fmla="*/ 1 w 495"/>
                  <a:gd name="T25" fmla="*/ 1 h 971"/>
                  <a:gd name="T26" fmla="*/ 1 w 495"/>
                  <a:gd name="T27" fmla="*/ 1 h 971"/>
                  <a:gd name="T28" fmla="*/ 1 w 495"/>
                  <a:gd name="T29" fmla="*/ 1 h 971"/>
                  <a:gd name="T30" fmla="*/ 0 w 495"/>
                  <a:gd name="T31" fmla="*/ 1 h 971"/>
                  <a:gd name="T32" fmla="*/ 1 w 495"/>
                  <a:gd name="T33" fmla="*/ 0 h 971"/>
                  <a:gd name="T34" fmla="*/ 1 w 495"/>
                  <a:gd name="T35" fmla="*/ 1 h 971"/>
                  <a:gd name="T36" fmla="*/ 1 w 495"/>
                  <a:gd name="T37" fmla="*/ 1 h 971"/>
                  <a:gd name="T38" fmla="*/ 1 w 495"/>
                  <a:gd name="T39" fmla="*/ 1 h 971"/>
                  <a:gd name="T40" fmla="*/ 1 w 495"/>
                  <a:gd name="T41" fmla="*/ 1 h 971"/>
                  <a:gd name="T42" fmla="*/ 1 w 495"/>
                  <a:gd name="T43" fmla="*/ 1 h 971"/>
                  <a:gd name="T44" fmla="*/ 1 w 495"/>
                  <a:gd name="T45" fmla="*/ 1 h 971"/>
                  <a:gd name="T46" fmla="*/ 1 w 495"/>
                  <a:gd name="T47" fmla="*/ 1 h 971"/>
                  <a:gd name="T48" fmla="*/ 1 w 495"/>
                  <a:gd name="T49" fmla="*/ 1 h 971"/>
                  <a:gd name="T50" fmla="*/ 1 w 495"/>
                  <a:gd name="T51" fmla="*/ 1 h 971"/>
                  <a:gd name="T52" fmla="*/ 2 w 495"/>
                  <a:gd name="T53" fmla="*/ 1 h 971"/>
                  <a:gd name="T54" fmla="*/ 4 w 495"/>
                  <a:gd name="T55" fmla="*/ 1 h 97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495"/>
                  <a:gd name="T85" fmla="*/ 0 h 971"/>
                  <a:gd name="T86" fmla="*/ 495 w 495"/>
                  <a:gd name="T87" fmla="*/ 971 h 971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495" h="971">
                    <a:moveTo>
                      <a:pt x="495" y="285"/>
                    </a:moveTo>
                    <a:lnTo>
                      <a:pt x="495" y="971"/>
                    </a:lnTo>
                    <a:lnTo>
                      <a:pt x="462" y="964"/>
                    </a:lnTo>
                    <a:lnTo>
                      <a:pt x="430" y="953"/>
                    </a:lnTo>
                    <a:lnTo>
                      <a:pt x="401" y="931"/>
                    </a:lnTo>
                    <a:lnTo>
                      <a:pt x="372" y="898"/>
                    </a:lnTo>
                    <a:lnTo>
                      <a:pt x="339" y="855"/>
                    </a:lnTo>
                    <a:lnTo>
                      <a:pt x="306" y="801"/>
                    </a:lnTo>
                    <a:lnTo>
                      <a:pt x="270" y="732"/>
                    </a:lnTo>
                    <a:lnTo>
                      <a:pt x="227" y="648"/>
                    </a:lnTo>
                    <a:lnTo>
                      <a:pt x="183" y="554"/>
                    </a:lnTo>
                    <a:lnTo>
                      <a:pt x="129" y="438"/>
                    </a:lnTo>
                    <a:lnTo>
                      <a:pt x="96" y="369"/>
                    </a:lnTo>
                    <a:lnTo>
                      <a:pt x="29" y="211"/>
                    </a:lnTo>
                    <a:lnTo>
                      <a:pt x="2" y="127"/>
                    </a:lnTo>
                    <a:lnTo>
                      <a:pt x="0" y="60"/>
                    </a:lnTo>
                    <a:lnTo>
                      <a:pt x="15" y="0"/>
                    </a:lnTo>
                    <a:lnTo>
                      <a:pt x="15" y="43"/>
                    </a:lnTo>
                    <a:lnTo>
                      <a:pt x="15" y="72"/>
                    </a:lnTo>
                    <a:lnTo>
                      <a:pt x="15" y="99"/>
                    </a:lnTo>
                    <a:lnTo>
                      <a:pt x="18" y="126"/>
                    </a:lnTo>
                    <a:lnTo>
                      <a:pt x="29" y="162"/>
                    </a:lnTo>
                    <a:lnTo>
                      <a:pt x="53" y="198"/>
                    </a:lnTo>
                    <a:lnTo>
                      <a:pt x="85" y="231"/>
                    </a:lnTo>
                    <a:lnTo>
                      <a:pt x="125" y="260"/>
                    </a:lnTo>
                    <a:lnTo>
                      <a:pt x="180" y="278"/>
                    </a:lnTo>
                    <a:lnTo>
                      <a:pt x="245" y="282"/>
                    </a:lnTo>
                    <a:lnTo>
                      <a:pt x="495" y="285"/>
                    </a:lnTo>
                    <a:close/>
                  </a:path>
                </a:pathLst>
              </a:custGeom>
              <a:solidFill>
                <a:schemeClr val="hlink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542" name="AutoShape 17"/>
              <p:cNvSpPr>
                <a:spLocks noChangeArrowheads="1"/>
              </p:cNvSpPr>
              <p:nvPr/>
            </p:nvSpPr>
            <p:spPr bwMode="gray">
              <a:xfrm rot="5400000">
                <a:off x="2589" y="3078"/>
                <a:ext cx="872" cy="403"/>
              </a:xfrm>
              <a:prstGeom prst="triangle">
                <a:avLst>
                  <a:gd name="adj" fmla="val 50000"/>
                </a:avLst>
              </a:prstGeom>
              <a:solidFill>
                <a:schemeClr val="hlink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22543" name="Freeform 18"/>
              <p:cNvSpPr>
                <a:spLocks/>
              </p:cNvSpPr>
              <p:nvPr/>
            </p:nvSpPr>
            <p:spPr bwMode="gray">
              <a:xfrm>
                <a:off x="1985" y="3040"/>
                <a:ext cx="1005" cy="489"/>
              </a:xfrm>
              <a:custGeom>
                <a:avLst/>
                <a:gdLst>
                  <a:gd name="T0" fmla="*/ 81071 w 750"/>
                  <a:gd name="T1" fmla="*/ 0 h 378"/>
                  <a:gd name="T2" fmla="*/ 0 w 750"/>
                  <a:gd name="T3" fmla="*/ 0 h 378"/>
                  <a:gd name="T4" fmla="*/ 218 w 750"/>
                  <a:gd name="T5" fmla="*/ 11921 h 378"/>
                  <a:gd name="T6" fmla="*/ 3035 w 750"/>
                  <a:gd name="T7" fmla="*/ 23256 h 378"/>
                  <a:gd name="T8" fmla="*/ 81071 w 750"/>
                  <a:gd name="T9" fmla="*/ 23256 h 378"/>
                  <a:gd name="T10" fmla="*/ 81071 w 750"/>
                  <a:gd name="T11" fmla="*/ 0 h 378"/>
                  <a:gd name="T12" fmla="*/ 81071 w 750"/>
                  <a:gd name="T13" fmla="*/ 0 h 37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50"/>
                  <a:gd name="T22" fmla="*/ 0 h 378"/>
                  <a:gd name="T23" fmla="*/ 750 w 750"/>
                  <a:gd name="T24" fmla="*/ 378 h 37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50" h="378">
                    <a:moveTo>
                      <a:pt x="750" y="0"/>
                    </a:moveTo>
                    <a:lnTo>
                      <a:pt x="0" y="0"/>
                    </a:lnTo>
                    <a:lnTo>
                      <a:pt x="2" y="194"/>
                    </a:lnTo>
                    <a:lnTo>
                      <a:pt x="28" y="378"/>
                    </a:lnTo>
                    <a:lnTo>
                      <a:pt x="750" y="378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22532" name="Text Box 19"/>
          <p:cNvSpPr txBox="1">
            <a:spLocks noChangeArrowheads="1"/>
          </p:cNvSpPr>
          <p:nvPr/>
        </p:nvSpPr>
        <p:spPr bwMode="auto">
          <a:xfrm>
            <a:off x="6553200" y="3962400"/>
            <a:ext cx="2227263" cy="1920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ru-RU" sz="2000" b="1">
                <a:solidFill>
                  <a:srgbClr val="8E3DF9"/>
                </a:solidFill>
              </a:rPr>
              <a:t>создание методов синтеза высоко-эффективных технологий</a:t>
            </a:r>
            <a:endParaRPr lang="en-US" sz="2000" b="1">
              <a:solidFill>
                <a:srgbClr val="8E3DF9"/>
              </a:solidFill>
            </a:endParaRPr>
          </a:p>
        </p:txBody>
      </p:sp>
      <p:sp>
        <p:nvSpPr>
          <p:cNvPr id="22533" name="Text Box 20"/>
          <p:cNvSpPr txBox="1">
            <a:spLocks noChangeArrowheads="1"/>
          </p:cNvSpPr>
          <p:nvPr/>
        </p:nvSpPr>
        <p:spPr bwMode="auto">
          <a:xfrm>
            <a:off x="228600" y="3581400"/>
            <a:ext cx="2379663" cy="2530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ru-RU" sz="2000" b="1">
                <a:solidFill>
                  <a:schemeClr val="hlink"/>
                </a:solidFill>
              </a:rPr>
              <a:t>разработка критериев для их сравнительного анализа и количественной оценки эффективности</a:t>
            </a:r>
            <a:endParaRPr lang="en-US" sz="2000" b="1">
              <a:solidFill>
                <a:schemeClr val="hlink"/>
              </a:solidFill>
            </a:endParaRPr>
          </a:p>
        </p:txBody>
      </p:sp>
      <p:sp>
        <p:nvSpPr>
          <p:cNvPr id="22534" name="Text Box 21"/>
          <p:cNvSpPr txBox="1">
            <a:spLocks noChangeArrowheads="1"/>
          </p:cNvSpPr>
          <p:nvPr/>
        </p:nvSpPr>
        <p:spPr bwMode="auto">
          <a:xfrm>
            <a:off x="2209800" y="990600"/>
            <a:ext cx="4724400" cy="1187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ru-RU" sz="2400" b="1"/>
              <a:t>классификация различных видов информационных технологий</a:t>
            </a:r>
            <a:endParaRPr 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62001" y="1066800"/>
            <a:ext cx="7315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r>
                <a:rPr lang="en-US" b="1" dirty="0" smtClean="0"/>
                <a:t>5</a:t>
              </a:r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Популярные языки программирования</a:t>
            </a:r>
            <a:endParaRPr lang="en-US" sz="2800" dirty="0" smtClean="0"/>
          </a:p>
        </p:txBody>
      </p:sp>
      <p:sp>
        <p:nvSpPr>
          <p:cNvPr id="18" name="Прямоугольник 17"/>
          <p:cNvSpPr/>
          <p:nvPr/>
        </p:nvSpPr>
        <p:spPr>
          <a:xfrm>
            <a:off x="1066800" y="1981200"/>
            <a:ext cx="6781800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 smtClean="0">
                <a:solidFill>
                  <a:srgbClr val="FF0000"/>
                </a:solidFill>
              </a:rPr>
              <a:t>C++</a:t>
            </a:r>
            <a:r>
              <a:rPr lang="ru-RU" sz="2100" dirty="0" smtClean="0"/>
              <a:t> </a:t>
            </a:r>
            <a:r>
              <a:rPr lang="ru-RU" sz="2000" dirty="0" smtClean="0"/>
              <a:t>Созданный в 1979 году, язык по-прежнему очень популярен и используется для построения различных типов приложений - от игр до офисных приложений. C++ предназначен для системного программирования, и подходит для разработки мощного программного обеспечения, аппаратно-ускоренных игр и приложений, требующих больших объемов памяти на настольных компьютерах, консолях и мобильных устройствах. Среди недостатков С++ программисты называют «неуклюжесть» в сравнении с </a:t>
            </a:r>
            <a:r>
              <a:rPr lang="ru-RU" sz="2000" dirty="0" err="1" smtClean="0"/>
              <a:t>Java</a:t>
            </a:r>
            <a:r>
              <a:rPr lang="ru-RU" sz="2000" dirty="0" smtClean="0"/>
              <a:t>.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62001" y="1066800"/>
            <a:ext cx="7315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r>
                <a:rPr lang="en-US" b="1" dirty="0" smtClean="0"/>
                <a:t>6</a:t>
              </a:r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Популярные языки программирования</a:t>
            </a:r>
            <a:endParaRPr lang="en-US" sz="2800" dirty="0" smtClean="0"/>
          </a:p>
        </p:txBody>
      </p:sp>
      <p:sp>
        <p:nvSpPr>
          <p:cNvPr id="18" name="Прямоугольник 17"/>
          <p:cNvSpPr/>
          <p:nvPr/>
        </p:nvSpPr>
        <p:spPr>
          <a:xfrm>
            <a:off x="1066800" y="1981200"/>
            <a:ext cx="6781800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 smtClean="0">
                <a:solidFill>
                  <a:srgbClr val="FF0000"/>
                </a:solidFill>
              </a:rPr>
              <a:t>Python </a:t>
            </a:r>
            <a:r>
              <a:rPr lang="ru-RU" sz="2000" dirty="0" smtClean="0"/>
              <a:t>Стоит изучить хотя бы потому, что </a:t>
            </a:r>
            <a:r>
              <a:rPr lang="ru-RU" sz="2000" dirty="0" err="1" smtClean="0"/>
              <a:t>Python</a:t>
            </a:r>
            <a:r>
              <a:rPr lang="ru-RU" sz="2000" dirty="0" smtClean="0"/>
              <a:t> - выбор </a:t>
            </a:r>
            <a:r>
              <a:rPr lang="ru-RU" sz="2000" dirty="0" err="1" smtClean="0"/>
              <a:t>Google</a:t>
            </a:r>
            <a:r>
              <a:rPr lang="ru-RU" sz="2000" dirty="0" smtClean="0"/>
              <a:t> и </a:t>
            </a:r>
            <a:r>
              <a:rPr lang="ru-RU" sz="2000" dirty="0" err="1" smtClean="0"/>
              <a:t>Ubuntu</a:t>
            </a:r>
            <a:r>
              <a:rPr lang="en-US" sz="2000" dirty="0" smtClean="0"/>
              <a:t> (</a:t>
            </a:r>
            <a:r>
              <a:rPr lang="ru-RU" sz="2000" dirty="0" smtClean="0"/>
              <a:t>операционная система, основанная на </a:t>
            </a:r>
            <a:r>
              <a:rPr lang="ru-RU" sz="2000" dirty="0" err="1" smtClean="0"/>
              <a:t>Debian</a:t>
            </a:r>
            <a:r>
              <a:rPr lang="ru-RU" sz="2000" dirty="0" smtClean="0"/>
              <a:t> GNU/</a:t>
            </a:r>
            <a:r>
              <a:rPr lang="ru-RU" sz="2000" dirty="0" err="1" smtClean="0"/>
              <a:t>Linux</a:t>
            </a:r>
            <a:r>
              <a:rPr lang="ru-RU" sz="2000" dirty="0" smtClean="0"/>
              <a:t>. Основным разработчиком и спонсором является компания </a:t>
            </a:r>
            <a:r>
              <a:rPr lang="ru-RU" sz="2000" dirty="0" err="1" smtClean="0"/>
              <a:t>Canonical</a:t>
            </a:r>
            <a:r>
              <a:rPr lang="en-US" sz="2000" dirty="0" smtClean="0"/>
              <a:t>)</a:t>
            </a:r>
            <a:r>
              <a:rPr lang="ru-RU" sz="2000" dirty="0" smtClean="0"/>
              <a:t>. Но это не единственная положительная особенность языка </a:t>
            </a:r>
            <a:r>
              <a:rPr lang="ru-RU" sz="2000" dirty="0" err="1" smtClean="0"/>
              <a:t>Python</a:t>
            </a:r>
            <a:r>
              <a:rPr lang="ru-RU" sz="2000" dirty="0" smtClean="0"/>
              <a:t>, среди которых также его отличная читаемость и элегантный код. </a:t>
            </a:r>
            <a:r>
              <a:rPr lang="ru-RU" sz="2000" dirty="0" err="1" smtClean="0"/>
              <a:t>Python</a:t>
            </a:r>
            <a:r>
              <a:rPr lang="ru-RU" sz="2000" dirty="0" smtClean="0"/>
              <a:t> не требует такое количество кода для выполнения программы, как другие языки.</a:t>
            </a:r>
            <a:r>
              <a:rPr lang="en-US" sz="2000" dirty="0" smtClean="0"/>
              <a:t> </a:t>
            </a:r>
            <a:r>
              <a:rPr lang="ru-RU" sz="2000" dirty="0" smtClean="0"/>
              <a:t>Синтаксис ядра </a:t>
            </a:r>
            <a:r>
              <a:rPr lang="ru-RU" sz="2000" dirty="0" err="1" smtClean="0"/>
              <a:t>минималистичен</a:t>
            </a:r>
            <a:r>
              <a:rPr lang="ru-RU" sz="2000" dirty="0" smtClean="0"/>
              <a:t>, но библиотека включает большой объем полезных функций.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62001" y="1066800"/>
            <a:ext cx="7315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r>
                <a:rPr lang="en-US" b="1" dirty="0" smtClean="0"/>
                <a:t>7</a:t>
              </a:r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Популярные языки программирования</a:t>
            </a:r>
            <a:endParaRPr lang="en-US" sz="2800" dirty="0" smtClean="0"/>
          </a:p>
        </p:txBody>
      </p:sp>
      <p:sp>
        <p:nvSpPr>
          <p:cNvPr id="18" name="Прямоугольник 17"/>
          <p:cNvSpPr/>
          <p:nvPr/>
        </p:nvSpPr>
        <p:spPr>
          <a:xfrm>
            <a:off x="1066800" y="1981200"/>
            <a:ext cx="6781800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 smtClean="0">
                <a:solidFill>
                  <a:srgbClr val="FF0000"/>
                </a:solidFill>
              </a:rPr>
              <a:t>Ruby -</a:t>
            </a:r>
            <a:r>
              <a:rPr lang="ru-RU" sz="2000" dirty="0" smtClean="0"/>
              <a:t> динамический, рефлективный, интерпретируемый высокоуровневый язык программирования для быстрого и удобного объектно-ориентированного программирования</a:t>
            </a:r>
            <a:r>
              <a:rPr lang="en-US" sz="2000" dirty="0" smtClean="0"/>
              <a:t>. </a:t>
            </a:r>
            <a:r>
              <a:rPr lang="ru-RU" sz="2000" dirty="0" smtClean="0"/>
              <a:t>Язык простой в освоении и невероятно мощный, плюс на нем написаны тысячи  популярных </a:t>
            </a:r>
            <a:r>
              <a:rPr lang="ru-RU" sz="2000" dirty="0" err="1" smtClean="0"/>
              <a:t>веб-приложений</a:t>
            </a:r>
            <a:r>
              <a:rPr lang="ru-RU" sz="2000" dirty="0" smtClean="0"/>
              <a:t> по всему миру. Если вы любите объекты, этот язык вам подходит. Его основным преимуществом является скорость. </a:t>
            </a:r>
            <a:r>
              <a:rPr lang="ru-RU" sz="2000" dirty="0" err="1" smtClean="0"/>
              <a:t>Ruby</a:t>
            </a:r>
            <a:r>
              <a:rPr lang="ru-RU" sz="2000" dirty="0" smtClean="0"/>
              <a:t> очень похож на </a:t>
            </a:r>
            <a:r>
              <a:rPr lang="ru-RU" sz="2000" dirty="0" err="1" smtClean="0"/>
              <a:t>Python</a:t>
            </a:r>
            <a:r>
              <a:rPr lang="ru-RU" sz="2000" dirty="0" smtClean="0"/>
              <a:t>, но менее "человеческий".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62001" y="1066800"/>
            <a:ext cx="7315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r>
                <a:rPr lang="ru-RU" b="1" dirty="0" smtClean="0"/>
                <a:t>1</a:t>
              </a:r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Перспективные языки программирования</a:t>
            </a:r>
            <a:endParaRPr lang="en-US" sz="2800" dirty="0" smtClean="0"/>
          </a:p>
        </p:txBody>
      </p:sp>
      <p:sp>
        <p:nvSpPr>
          <p:cNvPr id="18" name="Прямоугольник 17"/>
          <p:cNvSpPr/>
          <p:nvPr/>
        </p:nvSpPr>
        <p:spPr>
          <a:xfrm>
            <a:off x="1066800" y="1981200"/>
            <a:ext cx="67818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err="1" smtClean="0">
                <a:solidFill>
                  <a:srgbClr val="FF0000"/>
                </a:solidFill>
              </a:rPr>
              <a:t>Erlang</a:t>
            </a:r>
            <a:r>
              <a:rPr lang="ru-RU" sz="2000" dirty="0" smtClean="0"/>
              <a:t> - функциональный язык программирования, разработанный компанией </a:t>
            </a:r>
            <a:r>
              <a:rPr lang="ru-RU" sz="2000" dirty="0" err="1" smtClean="0"/>
              <a:t>Ericsson</a:t>
            </a:r>
            <a:r>
              <a:rPr lang="ru-RU" sz="2000" dirty="0" smtClean="0"/>
              <a:t>, для разработки распределенных систем реального времени. Его главная особенность - параллельность. Его стоит изучать, потому что крупные банки с миллионами пользователей используют </a:t>
            </a:r>
            <a:r>
              <a:rPr lang="ru-RU" sz="2000" dirty="0" err="1" smtClean="0"/>
              <a:t>Erlang</a:t>
            </a:r>
            <a:r>
              <a:rPr lang="ru-RU" sz="2000" dirty="0" smtClean="0"/>
              <a:t> для банковских систем. Например, </a:t>
            </a:r>
            <a:r>
              <a:rPr lang="ru-RU" sz="2000" dirty="0" err="1" smtClean="0"/>
              <a:t>ПриватБанк</a:t>
            </a:r>
            <a:r>
              <a:rPr lang="ru-RU" sz="2000" dirty="0" smtClean="0"/>
              <a:t>, крупнейший украинский банк, ищет </a:t>
            </a:r>
            <a:r>
              <a:rPr lang="ru-RU" sz="2000" dirty="0" err="1" smtClean="0"/>
              <a:t>Erlang</a:t>
            </a:r>
            <a:r>
              <a:rPr lang="ru-RU" sz="2000" dirty="0" smtClean="0"/>
              <a:t> разработчиков для работы с системой </a:t>
            </a:r>
            <a:r>
              <a:rPr lang="ru-RU" sz="2000" dirty="0" err="1" smtClean="0"/>
              <a:t>Интернет-банкинга</a:t>
            </a:r>
            <a:r>
              <a:rPr lang="ru-RU" sz="2000" dirty="0" smtClean="0"/>
              <a:t> Приват24, которая ранее была написана на </a:t>
            </a:r>
            <a:r>
              <a:rPr lang="ru-RU" sz="2000" dirty="0" err="1" smtClean="0"/>
              <a:t>Java</a:t>
            </a:r>
            <a:r>
              <a:rPr lang="ru-RU" sz="2000" dirty="0" smtClean="0"/>
              <a:t>.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62001" y="1066800"/>
            <a:ext cx="7315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r>
                <a:rPr lang="en-US" b="1" dirty="0" smtClean="0"/>
                <a:t>2</a:t>
              </a:r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Перспективные языки программирования</a:t>
            </a:r>
            <a:endParaRPr lang="en-US" sz="2800" dirty="0" smtClean="0"/>
          </a:p>
        </p:txBody>
      </p:sp>
      <p:sp>
        <p:nvSpPr>
          <p:cNvPr id="18" name="Прямоугольник 17"/>
          <p:cNvSpPr/>
          <p:nvPr/>
        </p:nvSpPr>
        <p:spPr>
          <a:xfrm>
            <a:off x="1066800" y="1981200"/>
            <a:ext cx="67818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R</a:t>
            </a:r>
            <a:r>
              <a:rPr lang="ru-RU" sz="2000" dirty="0" smtClean="0"/>
              <a:t> - Широко используется для разработки статистического программного обеспечения, но не очень популярен среди разработчиков. Этот язык рекомендуется знать тем, кто нуждается в серьезном анализе данных. Он работает на всех платформах и интегрируется со многими языками программирования, такими как </a:t>
            </a:r>
            <a:r>
              <a:rPr lang="ru-RU" sz="2000" dirty="0" err="1" smtClean="0"/>
              <a:t>Java</a:t>
            </a:r>
            <a:r>
              <a:rPr lang="ru-RU" sz="2000" dirty="0" smtClean="0"/>
              <a:t>, </a:t>
            </a:r>
            <a:r>
              <a:rPr lang="ru-RU" sz="2000" dirty="0" err="1" smtClean="0"/>
              <a:t>Ruby</a:t>
            </a:r>
            <a:r>
              <a:rPr lang="ru-RU" sz="2000" dirty="0" smtClean="0"/>
              <a:t>, C++, </a:t>
            </a:r>
            <a:r>
              <a:rPr lang="ru-RU" sz="2000" dirty="0" err="1" smtClean="0"/>
              <a:t>Python</a:t>
            </a:r>
            <a:r>
              <a:rPr lang="ru-RU" sz="2000" dirty="0" smtClean="0"/>
              <a:t>. Хотя он и не так популярен сейчас, ситуация может измениться в лучшую сторону. В январе 2015 </a:t>
            </a:r>
            <a:r>
              <a:rPr lang="ru-RU" sz="2000" dirty="0" err="1" smtClean="0"/>
              <a:t>Microsoft</a:t>
            </a:r>
            <a:r>
              <a:rPr lang="ru-RU" sz="2000" dirty="0" smtClean="0"/>
              <a:t> приобрела компанию </a:t>
            </a:r>
            <a:r>
              <a:rPr lang="ru-RU" sz="2000" dirty="0" err="1" smtClean="0"/>
              <a:t>Revolution</a:t>
            </a:r>
            <a:r>
              <a:rPr lang="ru-RU" sz="2000" dirty="0" smtClean="0"/>
              <a:t> </a:t>
            </a:r>
            <a:r>
              <a:rPr lang="ru-RU" sz="2000" dirty="0" err="1" smtClean="0"/>
              <a:t>Analytics</a:t>
            </a:r>
            <a:r>
              <a:rPr lang="ru-RU" sz="2000" dirty="0" smtClean="0"/>
              <a:t>, по их словам, для вклада в дальнейшее развитие языка R.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62001" y="1066800"/>
            <a:ext cx="7315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r>
                <a:rPr lang="en-US" b="1" dirty="0" smtClean="0"/>
                <a:t>3</a:t>
              </a:r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Перспективные языки программирования</a:t>
            </a:r>
            <a:endParaRPr lang="en-US" sz="2800" dirty="0" smtClean="0"/>
          </a:p>
        </p:txBody>
      </p:sp>
      <p:sp>
        <p:nvSpPr>
          <p:cNvPr id="18" name="Прямоугольник 17"/>
          <p:cNvSpPr/>
          <p:nvPr/>
        </p:nvSpPr>
        <p:spPr>
          <a:xfrm>
            <a:off x="1066800" y="1981200"/>
            <a:ext cx="67818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smtClean="0"/>
              <a:t>Язык программирования </a:t>
            </a:r>
            <a:r>
              <a:rPr lang="ru-RU" sz="2200" b="1" dirty="0" err="1" smtClean="0">
                <a:solidFill>
                  <a:srgbClr val="FF0000"/>
                </a:solidFill>
              </a:rPr>
              <a:t>Swift</a:t>
            </a:r>
            <a:r>
              <a:rPr lang="ru-RU" sz="2200" dirty="0" smtClean="0"/>
              <a:t> захватил разработчиков, как новый, более быстрый и легкий путь разрабатывать под </a:t>
            </a:r>
            <a:r>
              <a:rPr lang="ru-RU" sz="2200" dirty="0" err="1" smtClean="0"/>
              <a:t>Mac</a:t>
            </a:r>
            <a:r>
              <a:rPr lang="ru-RU" sz="2200" dirty="0" smtClean="0"/>
              <a:t> и </a:t>
            </a:r>
            <a:r>
              <a:rPr lang="ru-RU" sz="2200" dirty="0" err="1" smtClean="0"/>
              <a:t>iOS</a:t>
            </a:r>
            <a:r>
              <a:rPr lang="ru-RU" sz="2200" dirty="0" smtClean="0"/>
              <a:t>, по сравнению с</a:t>
            </a:r>
            <a:r>
              <a:rPr lang="en-US" sz="2200" dirty="0" smtClean="0"/>
              <a:t> </a:t>
            </a:r>
            <a:r>
              <a:rPr lang="ru-RU" sz="2200" dirty="0" err="1" smtClean="0"/>
              <a:t>Objective-C</a:t>
            </a:r>
            <a:r>
              <a:rPr lang="ru-RU" sz="2200" dirty="0" smtClean="0"/>
              <a:t>. Тем не менее, он актуален только в экосистеме </a:t>
            </a:r>
            <a:r>
              <a:rPr lang="ru-RU" sz="2200" dirty="0" err="1" smtClean="0"/>
              <a:t>Apple</a:t>
            </a:r>
            <a:r>
              <a:rPr lang="ru-RU" sz="2200" dirty="0" smtClean="0"/>
              <a:t>. Хороший для </a:t>
            </a:r>
            <a:r>
              <a:rPr lang="ru-RU" sz="2200" dirty="0" err="1" smtClean="0"/>
              <a:t>Apple</a:t>
            </a:r>
            <a:r>
              <a:rPr lang="ru-RU" sz="2200" dirty="0" smtClean="0"/>
              <a:t> - плохой для разработчика, который не хочет работать исключительно для </a:t>
            </a:r>
            <a:r>
              <a:rPr lang="ru-RU" sz="2200" dirty="0" err="1" smtClean="0"/>
              <a:t>Apple</a:t>
            </a:r>
            <a:r>
              <a:rPr lang="ru-RU" sz="2200" dirty="0" smtClean="0"/>
              <a:t>, особенно учитывая популярность </a:t>
            </a:r>
            <a:r>
              <a:rPr lang="ru-RU" sz="2200" dirty="0" err="1" smtClean="0"/>
              <a:t>Android</a:t>
            </a:r>
            <a:r>
              <a:rPr lang="ru-RU" sz="2200" dirty="0" smtClean="0"/>
              <a:t>. Стоит учить, если вы хотите внести свой вклад в мир игр на </a:t>
            </a:r>
            <a:r>
              <a:rPr lang="ru-RU" sz="2200" dirty="0" err="1" smtClean="0"/>
              <a:t>iOS</a:t>
            </a:r>
            <a:r>
              <a:rPr lang="ru-RU" sz="2200" dirty="0" smtClean="0"/>
              <a:t>.</a:t>
            </a:r>
            <a:endParaRPr lang="ru-RU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62001" y="1066800"/>
            <a:ext cx="7315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r>
                <a:rPr lang="en-US" b="1" dirty="0" smtClean="0"/>
                <a:t>4</a:t>
              </a:r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Перспективные языки программирования</a:t>
            </a:r>
            <a:endParaRPr lang="en-US" sz="2800" dirty="0" smtClean="0"/>
          </a:p>
        </p:txBody>
      </p:sp>
      <p:sp>
        <p:nvSpPr>
          <p:cNvPr id="18" name="Прямоугольник 17"/>
          <p:cNvSpPr/>
          <p:nvPr/>
        </p:nvSpPr>
        <p:spPr>
          <a:xfrm>
            <a:off x="1066800" y="1981200"/>
            <a:ext cx="67818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Go (</a:t>
            </a:r>
            <a:r>
              <a:rPr lang="en-US" sz="2000" b="1" dirty="0" err="1" smtClean="0">
                <a:solidFill>
                  <a:srgbClr val="FF0000"/>
                </a:solidFill>
              </a:rPr>
              <a:t>Golang</a:t>
            </a:r>
            <a:r>
              <a:rPr lang="en-US" sz="2000" b="1" dirty="0" smtClean="0">
                <a:solidFill>
                  <a:srgbClr val="FF0000"/>
                </a:solidFill>
              </a:rPr>
              <a:t>) </a:t>
            </a:r>
            <a:r>
              <a:rPr lang="ru-RU" sz="2000" dirty="0" smtClean="0"/>
              <a:t>В Интернете гораздо больше информации о том, почему больше </a:t>
            </a:r>
            <a:r>
              <a:rPr lang="ru-RU" sz="2000" dirty="0" err="1" smtClean="0"/>
              <a:t>Go</a:t>
            </a:r>
            <a:r>
              <a:rPr lang="ru-RU" sz="2000" dirty="0" smtClean="0"/>
              <a:t> плохой язык, чем хороший. Этот язык разработан </a:t>
            </a:r>
            <a:r>
              <a:rPr lang="ru-RU" sz="2000" dirty="0" err="1" smtClean="0"/>
              <a:t>Google</a:t>
            </a:r>
            <a:r>
              <a:rPr lang="ru-RU" sz="2000" dirty="0" smtClean="0"/>
              <a:t>. Так, по данным</a:t>
            </a:r>
            <a:r>
              <a:rPr lang="en-US" sz="2000" dirty="0" smtClean="0"/>
              <a:t> </a:t>
            </a:r>
            <a:r>
              <a:rPr lang="ru-RU" sz="2000" dirty="0" err="1" smtClean="0"/>
              <a:t>Google</a:t>
            </a:r>
            <a:r>
              <a:rPr lang="ru-RU" sz="2000" dirty="0" smtClean="0"/>
              <a:t>, </a:t>
            </a:r>
            <a:r>
              <a:rPr lang="ru-RU" sz="2000" dirty="0" err="1" smtClean="0"/>
              <a:t>Go</a:t>
            </a:r>
            <a:r>
              <a:rPr lang="ru-RU" sz="2000" dirty="0" smtClean="0"/>
              <a:t> обеспечивает фундаментальную поддержку параллельного выполнения программ и коммуникации, и предлагает подход к построению системного программного обеспечения на многоядерных компьютерах. Этот язык может быть включен в список перспективных, однако есть определенные сомнения в отношении его будущего. 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62001" y="1066800"/>
            <a:ext cx="7315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/>
              <a:t>Go (</a:t>
            </a:r>
            <a:r>
              <a:rPr lang="en-US" sz="2800" dirty="0" err="1" smtClean="0"/>
              <a:t>Golang</a:t>
            </a:r>
            <a:r>
              <a:rPr lang="en-US" sz="2800" dirty="0" smtClean="0"/>
              <a:t>)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066800" y="1981200"/>
            <a:ext cx="67818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Он</a:t>
            </a:r>
            <a:r>
              <a:rPr lang="ru-RU" sz="2000" dirty="0" smtClean="0">
                <a:solidFill>
                  <a:srgbClr val="A50021"/>
                </a:solidFill>
              </a:rPr>
              <a:t> </a:t>
            </a:r>
            <a:r>
              <a:rPr lang="ru-RU" sz="2000" dirty="0" err="1" smtClean="0">
                <a:solidFill>
                  <a:srgbClr val="1902C2"/>
                </a:solidFill>
              </a:rPr>
              <a:t>мультипоточен</a:t>
            </a:r>
            <a:r>
              <a:rPr lang="ru-RU" sz="2000" dirty="0" smtClean="0">
                <a:solidFill>
                  <a:srgbClr val="A50021"/>
                </a:solidFill>
              </a:rPr>
              <a:t>, </a:t>
            </a:r>
            <a:r>
              <a:rPr lang="ru-RU" sz="2000" dirty="0" smtClean="0"/>
              <a:t>со строгой типизацией, высокоуровневый. Есть поддержка определений функций и процедур, а также взаимосвязей между ними.</a:t>
            </a:r>
            <a:r>
              <a:rPr lang="ru-RU" sz="2000" dirty="0" smtClean="0">
                <a:solidFill>
                  <a:srgbClr val="A50021"/>
                </a:solidFill>
              </a:rPr>
              <a:t> </a:t>
            </a:r>
            <a:r>
              <a:rPr lang="ru-RU" sz="2000" dirty="0" smtClean="0">
                <a:solidFill>
                  <a:srgbClr val="1902C2"/>
                </a:solidFill>
              </a:rPr>
              <a:t>Потоки исполняют процедуры, вызывают функции и запрашивают необходимые связи по мере надобности</a:t>
            </a:r>
            <a:r>
              <a:rPr lang="ru-RU" sz="2000" dirty="0" smtClean="0">
                <a:solidFill>
                  <a:srgbClr val="A50021"/>
                </a:solidFill>
              </a:rPr>
              <a:t>. </a:t>
            </a:r>
            <a:r>
              <a:rPr lang="ru-RU" sz="2000" dirty="0" smtClean="0">
                <a:solidFill>
                  <a:srgbClr val="1902C2"/>
                </a:solidFill>
              </a:rPr>
              <a:t>Потоки разных агентов взаимодействуют между собой при помощи асинхронных сообщений</a:t>
            </a:r>
            <a:r>
              <a:rPr lang="ru-RU" sz="2000" dirty="0" smtClean="0">
                <a:solidFill>
                  <a:srgbClr val="A50021"/>
                </a:solidFill>
              </a:rPr>
              <a:t>. </a:t>
            </a:r>
            <a:r>
              <a:rPr lang="ru-RU" sz="2000" dirty="0" smtClean="0">
                <a:solidFill>
                  <a:srgbClr val="1902C2"/>
                </a:solidFill>
              </a:rPr>
              <a:t>Потоки одного агента могут устанавливать динамические связи друг с другом, образовывая своего рода общую память.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62001" y="1066800"/>
            <a:ext cx="7315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b="0" dirty="0" err="1" smtClean="0"/>
              <a:t>Сверхвысокоуровневый</a:t>
            </a:r>
            <a:r>
              <a:rPr lang="ru-RU" sz="2800" b="0" dirty="0" smtClean="0"/>
              <a:t> язык программирования</a:t>
            </a:r>
            <a:endParaRPr lang="ru-RU" sz="2800" b="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1066800" y="1981200"/>
            <a:ext cx="6781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/>
              <a:t>Сверхвысокоуровневый</a:t>
            </a:r>
            <a:r>
              <a:rPr lang="ru-RU" b="1" dirty="0" smtClean="0"/>
              <a:t> язык программирования</a:t>
            </a:r>
            <a:r>
              <a:rPr lang="ru-RU" dirty="0" smtClean="0"/>
              <a:t> (язык программирования сверхвысокого уровня, англ. </a:t>
            </a:r>
            <a:r>
              <a:rPr lang="ru-RU" i="1" dirty="0" err="1" smtClean="0"/>
              <a:t>very</a:t>
            </a:r>
            <a:r>
              <a:rPr lang="ru-RU" i="1" dirty="0" smtClean="0"/>
              <a:t> </a:t>
            </a:r>
            <a:r>
              <a:rPr lang="ru-RU" i="1" dirty="0" err="1" smtClean="0"/>
              <a:t>high-level</a:t>
            </a:r>
            <a:r>
              <a:rPr lang="ru-RU" i="1" dirty="0" smtClean="0"/>
              <a:t> </a:t>
            </a:r>
            <a:r>
              <a:rPr lang="ru-RU" i="1" dirty="0" err="1" smtClean="0"/>
              <a:t>programming</a:t>
            </a:r>
            <a:r>
              <a:rPr lang="ru-RU" i="1" dirty="0" smtClean="0"/>
              <a:t> </a:t>
            </a:r>
            <a:r>
              <a:rPr lang="ru-RU" i="1" dirty="0" err="1" smtClean="0"/>
              <a:t>language</a:t>
            </a:r>
            <a:r>
              <a:rPr lang="ru-RU" dirty="0" smtClean="0"/>
              <a:t>, </a:t>
            </a:r>
            <a:r>
              <a:rPr lang="ru-RU" b="1" dirty="0" smtClean="0">
                <a:solidFill>
                  <a:srgbClr val="FF0000"/>
                </a:solidFill>
              </a:rPr>
              <a:t>VHLL</a:t>
            </a:r>
            <a:r>
              <a:rPr lang="ru-RU" dirty="0" smtClean="0"/>
              <a:t>) —язык</a:t>
            </a:r>
            <a:r>
              <a:rPr lang="en-US" dirty="0" smtClean="0"/>
              <a:t> </a:t>
            </a:r>
            <a:r>
              <a:rPr lang="ru-RU" dirty="0" smtClean="0"/>
              <a:t>программирования с очень высоким уровнем абстракции. В отличие от языков программирования высокого уровня, где описывается принцип «</a:t>
            </a:r>
            <a:r>
              <a:rPr lang="ru-RU" b="1" dirty="0" smtClean="0"/>
              <a:t>как нужно сделать</a:t>
            </a:r>
            <a:r>
              <a:rPr lang="ru-RU" dirty="0" smtClean="0"/>
              <a:t>», в </a:t>
            </a:r>
            <a:r>
              <a:rPr lang="ru-RU" dirty="0" err="1" smtClean="0"/>
              <a:t>сверхвысокоуровневых</a:t>
            </a:r>
            <a:r>
              <a:rPr lang="ru-RU" dirty="0" smtClean="0"/>
              <a:t> языках программирования описывается лишь принцип «</a:t>
            </a:r>
            <a:r>
              <a:rPr lang="ru-RU" b="1" dirty="0" smtClean="0"/>
              <a:t>что нужно сделать</a:t>
            </a:r>
            <a:r>
              <a:rPr lang="ru-RU" dirty="0" smtClean="0"/>
              <a:t>». Термин впервые появился в середине 1990-х годов для обозначения группы языков, используемых для быстрого </a:t>
            </a:r>
            <a:r>
              <a:rPr lang="ru-RU" dirty="0" err="1" smtClean="0"/>
              <a:t>прототипирования</a:t>
            </a:r>
            <a:r>
              <a:rPr lang="ru-RU" dirty="0" smtClean="0"/>
              <a:t>, написания одноразовых</a:t>
            </a:r>
            <a:r>
              <a:rPr lang="en-US" dirty="0" smtClean="0"/>
              <a:t> </a:t>
            </a:r>
            <a:r>
              <a:rPr lang="ru-RU" dirty="0" err="1" smtClean="0"/>
              <a:t>скриптов</a:t>
            </a:r>
            <a:r>
              <a:rPr lang="ru-RU" dirty="0" smtClean="0"/>
              <a:t> и подобных задач</a:t>
            </a:r>
            <a:r>
              <a:rPr lang="en-US" dirty="0" smtClean="0"/>
              <a:t> (Ruby</a:t>
            </a:r>
            <a:r>
              <a:rPr lang="en-US" smtClean="0"/>
              <a:t>, Haskell, Perl, AWK)</a:t>
            </a:r>
            <a:r>
              <a:rPr lang="ru-RU" smtClean="0"/>
              <a:t>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b="0" dirty="0" smtClean="0"/>
              <a:t>Другие языки программирования</a:t>
            </a:r>
            <a:endParaRPr lang="ru-RU" sz="2800" b="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609600" y="1981200"/>
            <a:ext cx="79248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Haskell</a:t>
            </a:r>
            <a:r>
              <a:rPr lang="ru-RU" sz="2000" b="1" dirty="0" smtClean="0">
                <a:solidFill>
                  <a:srgbClr val="FF0000"/>
                </a:solidFill>
              </a:rPr>
              <a:t>. </a:t>
            </a:r>
            <a:r>
              <a:rPr lang="ru-RU" sz="2000" dirty="0" smtClean="0"/>
              <a:t>стандартизированный функциональный язык программирования общего назначения. Является одним из самых распространённых языков программирования с поддержкой </a:t>
            </a:r>
            <a:r>
              <a:rPr lang="ru-RU" sz="2000" b="1" dirty="0" smtClean="0"/>
              <a:t>отложенных вычислений</a:t>
            </a:r>
            <a:r>
              <a:rPr lang="ru-RU" sz="2000" dirty="0" smtClean="0"/>
              <a:t>. Поскольку язык функциональный, то основная управляющая структура — это функция. </a:t>
            </a:r>
            <a:endParaRPr lang="en-US" sz="2000" dirty="0" smtClean="0"/>
          </a:p>
          <a:p>
            <a:r>
              <a:rPr lang="ru-RU" sz="2000" dirty="0" smtClean="0"/>
              <a:t>Есть встроенная поддержка многозадачного и параллельного программирования, развитый инструментарий (средства автоматического тестирования, отладки и профилирования, в том числе для параллельных программ), существует несколько тысяч библиотек с открытым исходным кодом.</a:t>
            </a:r>
            <a:endParaRPr lang="en-US" sz="2000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Нижний колонтитул 3"/>
          <p:cNvSpPr txBox="1">
            <a:spLocks noGrp="1"/>
          </p:cNvSpPr>
          <p:nvPr/>
        </p:nvSpPr>
        <p:spPr bwMode="auto">
          <a:xfrm>
            <a:off x="7162800" y="6567488"/>
            <a:ext cx="1524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Company  Logo</a:t>
            </a:r>
          </a:p>
        </p:txBody>
      </p:sp>
      <p:sp>
        <p:nvSpPr>
          <p:cNvPr id="69673" name="AutoShape 41"/>
          <p:cNvSpPr>
            <a:spLocks noChangeArrowheads="1"/>
          </p:cNvSpPr>
          <p:nvPr/>
        </p:nvSpPr>
        <p:spPr bwMode="ltGray">
          <a:xfrm rot="5400000">
            <a:off x="-2428876" y="1481138"/>
            <a:ext cx="4824413" cy="47577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23556" name="AutoShape 42"/>
          <p:cNvSpPr>
            <a:spLocks noChangeArrowheads="1"/>
          </p:cNvSpPr>
          <p:nvPr/>
        </p:nvSpPr>
        <p:spPr bwMode="ltGray">
          <a:xfrm rot="5400000" flipH="1">
            <a:off x="-2023269" y="1962944"/>
            <a:ext cx="3986213" cy="38703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chemeClr val="accent1">
              <a:alpha val="36078"/>
            </a:schemeClr>
          </a:solidFill>
          <a:ln w="0" algn="ctr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endParaRPr lang="ru-RU" b="1">
              <a:solidFill>
                <a:schemeClr val="bg2"/>
              </a:solidFill>
            </a:endParaRPr>
          </a:p>
        </p:txBody>
      </p:sp>
      <p:sp>
        <p:nvSpPr>
          <p:cNvPr id="23557" name="AutoShape 43"/>
          <p:cNvSpPr>
            <a:spLocks noChangeArrowheads="1"/>
          </p:cNvSpPr>
          <p:nvPr/>
        </p:nvSpPr>
        <p:spPr bwMode="gray">
          <a:xfrm>
            <a:off x="1828800" y="5029200"/>
            <a:ext cx="7086600" cy="12954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ru-RU" b="1"/>
          </a:p>
        </p:txBody>
      </p:sp>
      <p:sp>
        <p:nvSpPr>
          <p:cNvPr id="23558" name="AutoShape 44"/>
          <p:cNvSpPr>
            <a:spLocks noChangeArrowheads="1"/>
          </p:cNvSpPr>
          <p:nvPr/>
        </p:nvSpPr>
        <p:spPr bwMode="gray">
          <a:xfrm>
            <a:off x="2286000" y="3886200"/>
            <a:ext cx="6858000" cy="10668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0" lvl="1" eaLnBrk="0" hangingPunct="0"/>
            <a:endParaRPr lang="ru-RU"/>
          </a:p>
          <a:p>
            <a:r>
              <a:rPr lang="ru-RU" b="1"/>
              <a:t>определение перспективных направлений развития </a:t>
            </a:r>
          </a:p>
          <a:p>
            <a:r>
              <a:rPr lang="ru-RU" b="1"/>
              <a:t>информационных технологий, а также научных методов, </a:t>
            </a:r>
          </a:p>
          <a:p>
            <a:r>
              <a:rPr lang="ru-RU" b="1"/>
              <a:t>которые должны лежать в их основе</a:t>
            </a:r>
            <a:r>
              <a:rPr lang="ru-RU"/>
              <a:t>;</a:t>
            </a:r>
          </a:p>
          <a:p>
            <a:pPr eaLnBrk="0" hangingPunct="0"/>
            <a:endParaRPr lang="en-US" b="1"/>
          </a:p>
        </p:txBody>
      </p:sp>
      <p:sp>
        <p:nvSpPr>
          <p:cNvPr id="23559" name="AutoShape 46"/>
          <p:cNvSpPr>
            <a:spLocks noChangeArrowheads="1"/>
          </p:cNvSpPr>
          <p:nvPr/>
        </p:nvSpPr>
        <p:spPr bwMode="gray">
          <a:xfrm>
            <a:off x="2286000" y="2590800"/>
            <a:ext cx="6172200" cy="12192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ru-RU" b="1"/>
          </a:p>
        </p:txBody>
      </p:sp>
      <p:sp>
        <p:nvSpPr>
          <p:cNvPr id="23560" name="AutoShape 47"/>
          <p:cNvSpPr>
            <a:spLocks noChangeArrowheads="1"/>
          </p:cNvSpPr>
          <p:nvPr/>
        </p:nvSpPr>
        <p:spPr bwMode="gray">
          <a:xfrm>
            <a:off x="1447800" y="990600"/>
            <a:ext cx="6934200" cy="13716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indent="-342900"/>
            <a:r>
              <a:rPr lang="ru-RU" b="1"/>
              <a:t>разработка методов структуризации и классификации </a:t>
            </a:r>
          </a:p>
          <a:p>
            <a:pPr marL="342900" indent="-342900"/>
            <a:r>
              <a:rPr lang="ru-RU" b="1"/>
              <a:t>Информационных технологий различного вида и </a:t>
            </a:r>
          </a:p>
          <a:p>
            <a:pPr marL="342900" indent="-342900"/>
            <a:r>
              <a:rPr lang="ru-RU" b="1"/>
              <a:t>назначения по их характерным признакам;</a:t>
            </a:r>
          </a:p>
        </p:txBody>
      </p:sp>
      <p:grpSp>
        <p:nvGrpSpPr>
          <p:cNvPr id="23561" name="Group 48"/>
          <p:cNvGrpSpPr>
            <a:grpSpLocks/>
          </p:cNvGrpSpPr>
          <p:nvPr/>
        </p:nvGrpSpPr>
        <p:grpSpPr bwMode="auto">
          <a:xfrm>
            <a:off x="1143000" y="1676400"/>
            <a:ext cx="381000" cy="381000"/>
            <a:chOff x="2078" y="1680"/>
            <a:chExt cx="1615" cy="1615"/>
          </a:xfrm>
        </p:grpSpPr>
        <p:sp>
          <p:nvSpPr>
            <p:cNvPr id="23589" name="Oval 4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3590" name="Oval 5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83" name="Oval 51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3592" name="Oval 5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85" name="Oval 53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3594" name="Oval 5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23562" name="Group 55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23583" name="Oval 5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3584" name="Oval 5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690" name="Oval 58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3586" name="Oval 5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692" name="Oval 60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3588" name="Oval 6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23563" name="Group 69"/>
          <p:cNvGrpSpPr>
            <a:grpSpLocks/>
          </p:cNvGrpSpPr>
          <p:nvPr/>
        </p:nvGrpSpPr>
        <p:grpSpPr bwMode="auto">
          <a:xfrm>
            <a:off x="2133600" y="3962400"/>
            <a:ext cx="381000" cy="381000"/>
            <a:chOff x="2078" y="1680"/>
            <a:chExt cx="1615" cy="1615"/>
          </a:xfrm>
        </p:grpSpPr>
        <p:sp>
          <p:nvSpPr>
            <p:cNvPr id="23577" name="Oval 70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3578" name="Oval 71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04" name="Oval 72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3580" name="Oval 73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06" name="Oval 74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3582" name="Oval 75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4532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23564" name="Group 76"/>
          <p:cNvGrpSpPr>
            <a:grpSpLocks/>
          </p:cNvGrpSpPr>
          <p:nvPr/>
        </p:nvGrpSpPr>
        <p:grpSpPr bwMode="auto">
          <a:xfrm>
            <a:off x="1828800" y="4800600"/>
            <a:ext cx="381000" cy="381000"/>
            <a:chOff x="2078" y="1680"/>
            <a:chExt cx="1615" cy="1615"/>
          </a:xfrm>
        </p:grpSpPr>
        <p:sp>
          <p:nvSpPr>
            <p:cNvPr id="23571" name="Oval 77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3572" name="Oval 78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69711" name="Oval 79"/>
            <p:cNvSpPr>
              <a:spLocks noChangeArrowheads="1"/>
            </p:cNvSpPr>
            <p:nvPr/>
          </p:nvSpPr>
          <p:spPr bwMode="gray">
            <a:xfrm>
              <a:off x="2253" y="1855"/>
              <a:ext cx="1258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3574" name="Oval 80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69713" name="Oval 81"/>
            <p:cNvSpPr>
              <a:spLocks noChangeArrowheads="1"/>
            </p:cNvSpPr>
            <p:nvPr/>
          </p:nvSpPr>
          <p:spPr bwMode="gray">
            <a:xfrm>
              <a:off x="2340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3576" name="Oval 82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sp>
        <p:nvSpPr>
          <p:cNvPr id="69725" name="Rectangle 93"/>
          <p:cNvSpPr>
            <a:spLocks noChangeArrowheads="1"/>
          </p:cNvSpPr>
          <p:nvPr/>
        </p:nvSpPr>
        <p:spPr bwMode="auto">
          <a:xfrm rot="16200000">
            <a:off x="-804068" y="3702843"/>
            <a:ext cx="2743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800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ЗАДАЧИ</a:t>
            </a:r>
          </a:p>
        </p:txBody>
      </p:sp>
      <p:sp>
        <p:nvSpPr>
          <p:cNvPr id="23566" name="Rectangle 94"/>
          <p:cNvSpPr>
            <a:spLocks noChangeArrowheads="1"/>
          </p:cNvSpPr>
          <p:nvPr/>
        </p:nvSpPr>
        <p:spPr bwMode="auto">
          <a:xfrm>
            <a:off x="6477000" y="6553200"/>
            <a:ext cx="2667000" cy="30480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ru-RU">
              <a:solidFill>
                <a:schemeClr val="bg2"/>
              </a:solidFill>
            </a:endParaRPr>
          </a:p>
        </p:txBody>
      </p:sp>
      <p:sp>
        <p:nvSpPr>
          <p:cNvPr id="23567" name="Rectangle 95"/>
          <p:cNvSpPr>
            <a:spLocks noChangeArrowheads="1"/>
          </p:cNvSpPr>
          <p:nvPr/>
        </p:nvSpPr>
        <p:spPr bwMode="auto">
          <a:xfrm>
            <a:off x="3505200" y="6521450"/>
            <a:ext cx="22082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www.sapr.favt.tsure.ru</a:t>
            </a:r>
            <a:endParaRPr lang="ru-RU" sz="1600"/>
          </a:p>
        </p:txBody>
      </p:sp>
      <p:sp>
        <p:nvSpPr>
          <p:cNvPr id="58" name="Rectangle 2"/>
          <p:cNvSpPr txBox="1">
            <a:spLocks noChangeArrowheads="1"/>
          </p:cNvSpPr>
          <p:nvPr/>
        </p:nvSpPr>
        <p:spPr bwMode="black">
          <a:xfrm>
            <a:off x="914400" y="0"/>
            <a:ext cx="7391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ru-RU" sz="3200" b="1" i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Предметная область НИТ</a:t>
            </a:r>
            <a:r>
              <a:rPr lang="ru-RU" sz="2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en-US" sz="20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3569" name="Прямоугольник 59"/>
          <p:cNvSpPr>
            <a:spLocks noChangeArrowheads="1"/>
          </p:cNvSpPr>
          <p:nvPr/>
        </p:nvSpPr>
        <p:spPr bwMode="auto">
          <a:xfrm>
            <a:off x="2590800" y="2590800"/>
            <a:ext cx="57150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925" lvl="1" indent="-182563" eaLnBrk="0" hangingPunct="0">
              <a:buClr>
                <a:srgbClr val="F0AB00"/>
              </a:buClr>
            </a:pPr>
            <a:r>
              <a:rPr lang="ru-RU"/>
              <a:t> </a:t>
            </a:r>
            <a:r>
              <a:rPr lang="ru-RU" b="1"/>
              <a:t>разработка критериев эффективности информационных технологий, методов их оптимизации и сравнительной количественной оценки;</a:t>
            </a:r>
          </a:p>
        </p:txBody>
      </p:sp>
      <p:sp>
        <p:nvSpPr>
          <p:cNvPr id="23570" name="Прямоугольник 60"/>
          <p:cNvSpPr>
            <a:spLocks noChangeArrowheads="1"/>
          </p:cNvSpPr>
          <p:nvPr/>
        </p:nvSpPr>
        <p:spPr bwMode="auto">
          <a:xfrm>
            <a:off x="2209800" y="5181600"/>
            <a:ext cx="64008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/>
              <a:t>определение принципов построения перспективных средств для реализации высокоэффективных информационных технологий нового поколения.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b="0" dirty="0" smtClean="0"/>
              <a:t>Другие языки программирования</a:t>
            </a:r>
            <a:endParaRPr lang="ru-RU" sz="2800" b="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609600" y="1981200"/>
            <a:ext cx="792480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AWK</a:t>
            </a:r>
            <a:r>
              <a:rPr lang="ru-RU" sz="2000" b="1" dirty="0" smtClean="0">
                <a:solidFill>
                  <a:srgbClr val="FF0000"/>
                </a:solidFill>
              </a:rPr>
              <a:t>. </a:t>
            </a:r>
            <a:r>
              <a:rPr lang="ru-RU" sz="2000" dirty="0" smtClean="0"/>
              <a:t>интерпретируемый </a:t>
            </a:r>
            <a:r>
              <a:rPr lang="ru-RU" sz="2000" dirty="0" err="1" smtClean="0"/>
              <a:t>скриптовый</a:t>
            </a:r>
            <a:r>
              <a:rPr lang="ru-RU" sz="2000" dirty="0" smtClean="0"/>
              <a:t> C-подобный язык построчного разбора и обработки входного потока (например, текстового файла) по заданным шаблонам (регулярным выражениям).</a:t>
            </a:r>
            <a:r>
              <a:rPr lang="ru-RU" dirty="0" smtClean="0"/>
              <a:t> AWK рассматривает </a:t>
            </a:r>
            <a:r>
              <a:rPr lang="ru-RU" b="1" dirty="0" smtClean="0"/>
              <a:t>входной поток как список записей</a:t>
            </a:r>
            <a:r>
              <a:rPr lang="ru-RU" dirty="0" smtClean="0"/>
              <a:t>. Каждая запись делится на поля. На основе этой информации выполняется некоторый определённый программистом алгоритм обработки. По умолчанию разделителем записей является символ новой строки, разделителем полей — символ пробела или табуляции, или последовательность таких символов. Символы-разделители можно явно определить в программе. Символ-разделитель полей можно определить и в командной строке. Каждая </a:t>
            </a:r>
            <a:r>
              <a:rPr lang="ru-RU" b="1" dirty="0" smtClean="0"/>
              <a:t>запись поочерёдно сравнивается со всеми шаблонами</a:t>
            </a:r>
            <a:r>
              <a:rPr lang="ru-RU" dirty="0" smtClean="0"/>
              <a:t>, и каждый раз когда она соответствует шаблону, выполняется указанное действие.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762001" y="1066800"/>
            <a:ext cx="73152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1963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b="0" dirty="0" smtClean="0"/>
              <a:t>Другие языки программирования</a:t>
            </a:r>
            <a:endParaRPr lang="ru-RU" sz="2800" b="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1066800" y="1981200"/>
            <a:ext cx="6781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 smtClean="0">
                <a:solidFill>
                  <a:srgbClr val="FF0000"/>
                </a:solidFill>
              </a:rPr>
              <a:t>Delphi</a:t>
            </a:r>
            <a:r>
              <a:rPr lang="ru-RU" dirty="0" smtClean="0">
                <a:solidFill>
                  <a:srgbClr val="FF0000"/>
                </a:solidFill>
              </a:rPr>
              <a:t> (</a:t>
            </a:r>
            <a:r>
              <a:rPr lang="en-US" dirty="0" smtClean="0">
                <a:solidFill>
                  <a:srgbClr val="FF0000"/>
                </a:solidFill>
              </a:rPr>
              <a:t>Object Pascal</a:t>
            </a:r>
            <a:r>
              <a:rPr lang="ru-RU" dirty="0" smtClean="0">
                <a:solidFill>
                  <a:srgbClr val="FF0000"/>
                </a:solidFill>
              </a:rPr>
              <a:t>)</a:t>
            </a:r>
            <a:r>
              <a:rPr lang="ru-RU" dirty="0" smtClean="0"/>
              <a:t> — императивный, структурированный, объектно-ориентированный язык программирования со строгой статической типизацией переменных. Основная область использования — написание прикладного программного обеспечения</a:t>
            </a:r>
            <a:r>
              <a:rPr lang="en-US" dirty="0" smtClean="0"/>
              <a:t> (Windows, Mac OS, </a:t>
            </a:r>
            <a:r>
              <a:rPr lang="en-US" dirty="0" err="1" smtClean="0"/>
              <a:t>iOS</a:t>
            </a:r>
            <a:r>
              <a:rPr lang="en-US" dirty="0" smtClean="0"/>
              <a:t>, Android)</a:t>
            </a:r>
            <a:r>
              <a:rPr lang="ru-RU" dirty="0" smtClean="0"/>
              <a:t>.</a:t>
            </a:r>
            <a:r>
              <a:rPr lang="ru-RU" b="1" dirty="0" smtClean="0"/>
              <a:t> </a:t>
            </a:r>
            <a:endParaRPr lang="en-US" b="1" dirty="0" smtClean="0"/>
          </a:p>
          <a:p>
            <a:r>
              <a:rPr lang="ru-RU" dirty="0" smtClean="0"/>
              <a:t>Структурированный язык запросов </a:t>
            </a:r>
            <a:r>
              <a:rPr lang="en-US" b="1" dirty="0" smtClean="0">
                <a:solidFill>
                  <a:srgbClr val="FF0000"/>
                </a:solidFill>
              </a:rPr>
              <a:t>SQL</a:t>
            </a:r>
            <a:r>
              <a:rPr lang="ru-RU" b="1" dirty="0" smtClean="0">
                <a:solidFill>
                  <a:srgbClr val="FF0000"/>
                </a:solidFill>
              </a:rPr>
              <a:t> (</a:t>
            </a:r>
            <a:r>
              <a:rPr lang="en-US" b="1" dirty="0" smtClean="0">
                <a:solidFill>
                  <a:srgbClr val="FF0000"/>
                </a:solidFill>
              </a:rPr>
              <a:t>Structured Query Language</a:t>
            </a:r>
            <a:r>
              <a:rPr lang="ru-RU" b="1" dirty="0" smtClean="0">
                <a:solidFill>
                  <a:srgbClr val="FF0000"/>
                </a:solidFill>
              </a:rPr>
              <a:t>)</a:t>
            </a:r>
            <a:r>
              <a:rPr lang="ru-RU" dirty="0" smtClean="0">
                <a:solidFill>
                  <a:srgbClr val="1902C2"/>
                </a:solidFill>
              </a:rPr>
              <a:t>.</a:t>
            </a:r>
            <a:r>
              <a:rPr lang="ru-RU" dirty="0" smtClean="0"/>
              <a:t> Он основан на мощной математической теории и позволяет выполнять эффективную обработку баз данных, манипулируя не отдельными записями, а группами записей</a:t>
            </a:r>
            <a:r>
              <a:rPr lang="ru-RU" b="1" dirty="0" smtClean="0"/>
              <a:t>.</a:t>
            </a:r>
            <a:r>
              <a:rPr lang="en-US" b="1" dirty="0" smtClean="0">
                <a:solidFill>
                  <a:srgbClr val="1902C2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HTML</a:t>
            </a:r>
            <a:r>
              <a:rPr lang="ru-RU" b="1" dirty="0" smtClean="0">
                <a:solidFill>
                  <a:srgbClr val="FF0000"/>
                </a:solidFill>
              </a:rPr>
              <a:t>.</a:t>
            </a:r>
            <a:r>
              <a:rPr lang="ru-RU" b="1" dirty="0" smtClean="0"/>
              <a:t> </a:t>
            </a:r>
            <a:r>
              <a:rPr lang="ru-RU" dirty="0" smtClean="0"/>
              <a:t>Общеизвестный язык для оформления документов. Он очень прост и содержит элементарные команды форматирования текста, добавления рисунков, задания шрифтов и цветов, организации ссылок и таблиц.  </a:t>
            </a:r>
            <a:endParaRPr lang="en-US" dirty="0" smtClean="0"/>
          </a:p>
          <a:p>
            <a:endParaRPr lang="en-US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b="0" dirty="0" smtClean="0"/>
              <a:t>Другие языки программирования</a:t>
            </a:r>
            <a:endParaRPr lang="ru-RU" sz="2800" b="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609600" y="1981200"/>
            <a:ext cx="7924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Tcl</a:t>
            </a:r>
            <a:r>
              <a:rPr lang="ru-RU" b="1" dirty="0" smtClean="0">
                <a:solidFill>
                  <a:srgbClr val="FF0000"/>
                </a:solidFill>
              </a:rPr>
              <a:t>/</a:t>
            </a:r>
            <a:r>
              <a:rPr lang="ru-RU" b="1" dirty="0" err="1" smtClean="0">
                <a:solidFill>
                  <a:srgbClr val="FF0000"/>
                </a:solidFill>
              </a:rPr>
              <a:t>Тк</a:t>
            </a:r>
            <a:r>
              <a:rPr lang="en-US" i="1" dirty="0" smtClean="0"/>
              <a:t> </a:t>
            </a:r>
            <a:r>
              <a:rPr lang="ru-RU" i="1" dirty="0" smtClean="0">
                <a:solidFill>
                  <a:srgbClr val="FF0000"/>
                </a:solidFill>
              </a:rPr>
              <a:t>(</a:t>
            </a:r>
            <a:r>
              <a:rPr lang="en-US" i="1" dirty="0" smtClean="0">
                <a:solidFill>
                  <a:srgbClr val="FF0000"/>
                </a:solidFill>
              </a:rPr>
              <a:t>Tool Command Language</a:t>
            </a:r>
            <a:r>
              <a:rPr lang="ru-RU" i="1" dirty="0" smtClean="0">
                <a:solidFill>
                  <a:srgbClr val="FF0000"/>
                </a:solidFill>
              </a:rPr>
              <a:t>)</a:t>
            </a:r>
            <a:r>
              <a:rPr lang="ru-RU" b="1" dirty="0" smtClean="0">
                <a:solidFill>
                  <a:srgbClr val="FF0000"/>
                </a:solidFill>
              </a:rPr>
              <a:t>. </a:t>
            </a:r>
            <a:r>
              <a:rPr lang="ru-RU" dirty="0" smtClean="0"/>
              <a:t>В конце 80-х годов Джон </a:t>
            </a:r>
            <a:r>
              <a:rPr lang="ru-RU" dirty="0" err="1" smtClean="0"/>
              <a:t>Оустерхаут</a:t>
            </a:r>
            <a:r>
              <a:rPr lang="ru-RU" dirty="0" smtClean="0"/>
              <a:t> придумал </a:t>
            </a:r>
            <a:r>
              <a:rPr lang="ru-RU" dirty="0" err="1" smtClean="0"/>
              <a:t>скрипт-язык</a:t>
            </a:r>
            <a:r>
              <a:rPr lang="ru-RU" dirty="0" smtClean="0"/>
              <a:t> </a:t>
            </a:r>
            <a:r>
              <a:rPr lang="en-US" dirty="0" smtClean="0">
                <a:solidFill>
                  <a:srgbClr val="1902C2"/>
                </a:solidFill>
              </a:rPr>
              <a:t>Tel </a:t>
            </a:r>
            <a:r>
              <a:rPr lang="ru-RU" dirty="0" smtClean="0"/>
              <a:t>и библиотеку </a:t>
            </a:r>
            <a:r>
              <a:rPr lang="ru-RU" dirty="0" err="1" smtClean="0">
                <a:solidFill>
                  <a:srgbClr val="1902C2"/>
                </a:solidFill>
              </a:rPr>
              <a:t>Тк</a:t>
            </a:r>
            <a:r>
              <a:rPr lang="ru-RU" dirty="0" smtClean="0"/>
              <a:t>. В </a:t>
            </a:r>
            <a:r>
              <a:rPr lang="en-US" dirty="0" smtClean="0"/>
              <a:t>Tel </a:t>
            </a:r>
            <a:r>
              <a:rPr lang="ru-RU" dirty="0" smtClean="0"/>
              <a:t>он попытался воплотить видение идеального </a:t>
            </a:r>
            <a:r>
              <a:rPr lang="ru-RU" dirty="0" err="1" smtClean="0"/>
              <a:t>скрипт-языка</a:t>
            </a:r>
            <a:r>
              <a:rPr lang="ru-RU" dirty="0" smtClean="0"/>
              <a:t>. </a:t>
            </a:r>
            <a:r>
              <a:rPr lang="en-US" dirty="0" smtClean="0">
                <a:solidFill>
                  <a:srgbClr val="1902C2"/>
                </a:solidFill>
              </a:rPr>
              <a:t>Tel</a:t>
            </a:r>
            <a:r>
              <a:rPr lang="en-US" dirty="0" smtClean="0"/>
              <a:t> </a:t>
            </a:r>
            <a:r>
              <a:rPr lang="ru-RU" dirty="0" smtClean="0"/>
              <a:t>ориентирован на </a:t>
            </a:r>
            <a:r>
              <a:rPr lang="ru-RU" b="1" dirty="0" smtClean="0"/>
              <a:t>автоматизацию рутинных процессов и состоит из мощных команд</a:t>
            </a:r>
            <a:r>
              <a:rPr lang="ru-RU" dirty="0" smtClean="0"/>
              <a:t>, предназначенных для работы с абстрактными </a:t>
            </a:r>
            <a:r>
              <a:rPr lang="ru-RU" dirty="0" err="1" smtClean="0"/>
              <a:t>нетипизированными</a:t>
            </a:r>
            <a:r>
              <a:rPr lang="ru-RU" dirty="0" smtClean="0"/>
              <a:t> объектами. Он независим от типа системы и при этом позволяет создавать программы с графическим интерфейсом. </a:t>
            </a: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VRML</a:t>
            </a:r>
            <a:r>
              <a:rPr lang="ru-RU" b="1" dirty="0" smtClean="0">
                <a:solidFill>
                  <a:srgbClr val="FF0000"/>
                </a:solidFill>
              </a:rPr>
              <a:t> (предок </a:t>
            </a:r>
            <a:r>
              <a:rPr lang="en-US" b="1" dirty="0" smtClean="0">
                <a:solidFill>
                  <a:srgbClr val="FF0000"/>
                </a:solidFill>
              </a:rPr>
              <a:t>X3D)</a:t>
            </a:r>
            <a:r>
              <a:rPr lang="ru-RU" b="1" dirty="0" smtClean="0">
                <a:solidFill>
                  <a:srgbClr val="FF0000"/>
                </a:solidFill>
              </a:rPr>
              <a:t>.</a:t>
            </a:r>
            <a:r>
              <a:rPr lang="ru-RU" b="1" dirty="0" smtClean="0"/>
              <a:t> </a:t>
            </a:r>
            <a:r>
              <a:rPr lang="ru-RU" dirty="0" smtClean="0"/>
              <a:t>В 1994 году был создан язык </a:t>
            </a:r>
            <a:r>
              <a:rPr lang="en-US" dirty="0" smtClean="0"/>
              <a:t>VRML </a:t>
            </a:r>
            <a:r>
              <a:rPr lang="ru-RU" dirty="0" smtClean="0"/>
              <a:t>для организации виртуальных трехмерных интерфейсов в Интернете. Он позволяет описывать в текстовом виде различные трехмерные сцены, освещение и тени, текстуры (покрытия объектов), создавать свои миры, путешествовать по ним, «облетать» со всех сторон, вращать в любых направлениях, масштабировать, регулировать освещенность и т. д.</a:t>
            </a:r>
            <a:endParaRPr lang="en-US" dirty="0" smtClean="0"/>
          </a:p>
          <a:p>
            <a:endParaRPr lang="en-US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b="0" dirty="0" smtClean="0"/>
              <a:t>Другие языки программирования</a:t>
            </a:r>
            <a:endParaRPr lang="ru-RU" sz="2800" b="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609600" y="2133600"/>
            <a:ext cx="7924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PL</a:t>
            </a:r>
            <a:r>
              <a:rPr lang="ru-RU" sz="2000" b="1" dirty="0" smtClean="0">
                <a:solidFill>
                  <a:srgbClr val="FF0000"/>
                </a:solidFill>
              </a:rPr>
              <a:t>/</a:t>
            </a:r>
            <a:r>
              <a:rPr lang="en-US" sz="2000" b="1" dirty="0" smtClean="0">
                <a:solidFill>
                  <a:srgbClr val="FF0000"/>
                </a:solidFill>
              </a:rPr>
              <a:t>I </a:t>
            </a:r>
            <a:r>
              <a:rPr lang="ru-RU" sz="2000" b="1" dirty="0" smtClean="0">
                <a:solidFill>
                  <a:srgbClr val="FF0000"/>
                </a:solidFill>
              </a:rPr>
              <a:t>(ПЛ/1). </a:t>
            </a:r>
            <a:r>
              <a:rPr lang="ru-RU" sz="2000" b="1" dirty="0" smtClean="0"/>
              <a:t>В середине 60-х годов компания </a:t>
            </a:r>
            <a:r>
              <a:rPr lang="en-US" sz="2000" b="1" dirty="0" smtClean="0"/>
              <a:t>IBM </a:t>
            </a:r>
            <a:r>
              <a:rPr lang="ru-RU" sz="2000" b="1" dirty="0" smtClean="0"/>
              <a:t>решила взять все лучшее из языков Фортран, Кобол и Алгол. В результате в 1964 году на свет появился новый компилируемый язык программирования, который получил название </a:t>
            </a:r>
            <a:r>
              <a:rPr lang="en-US" sz="2000" b="1" dirty="0" smtClean="0">
                <a:solidFill>
                  <a:srgbClr val="FF0000"/>
                </a:solidFill>
              </a:rPr>
              <a:t>Programming Language One</a:t>
            </a:r>
            <a:r>
              <a:rPr lang="ru-RU" sz="2000" b="1" dirty="0" smtClean="0">
                <a:solidFill>
                  <a:srgbClr val="FF0000"/>
                </a:solidFill>
              </a:rPr>
              <a:t>. </a:t>
            </a:r>
            <a:r>
              <a:rPr lang="ru-RU" sz="2000" b="1" dirty="0" smtClean="0"/>
              <a:t>В этом языке было реализовано множество уникальных решений. По своим возможностям ПЛ/1 значительно мощнее многих других языков (Си, Паскаля). Этот язык и сегодня продолжает поддерживаться компанией </a:t>
            </a:r>
            <a:r>
              <a:rPr lang="en-US" sz="2000" b="1" dirty="0" smtClean="0"/>
              <a:t>IBM</a:t>
            </a:r>
            <a:r>
              <a:rPr lang="ru-RU" sz="2000" b="1" dirty="0" smtClean="0"/>
              <a:t>.</a:t>
            </a:r>
            <a:endParaRPr lang="en-US" sz="2000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b="0" dirty="0" smtClean="0"/>
              <a:t>Другие языки программирования</a:t>
            </a:r>
            <a:endParaRPr lang="ru-RU" sz="2800" b="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609600" y="1981200"/>
            <a:ext cx="792480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 eaLnBrk="1" hangingPunct="1">
              <a:defRPr/>
            </a:pPr>
            <a:r>
              <a:rPr lang="en-US" sz="2000" b="1" dirty="0" smtClean="0">
                <a:solidFill>
                  <a:srgbClr val="FF0000"/>
                </a:solidFill>
              </a:rPr>
              <a:t>Forth </a:t>
            </a:r>
            <a:r>
              <a:rPr lang="ru-RU" sz="2000" b="1" dirty="0" smtClean="0">
                <a:solidFill>
                  <a:srgbClr val="FF0000"/>
                </a:solidFill>
              </a:rPr>
              <a:t>(Форт).</a:t>
            </a:r>
            <a:r>
              <a:rPr lang="ru-RU" sz="2000" b="1" dirty="0" smtClean="0"/>
              <a:t> Результат попытки Чарльза Мура в 70-х годах создать язык, обладающий мощными средствами программирования, который можно эффективно реализовать на компьютерах с небольшими объемами памяти, а компилятор мог бы выдавать очень быстрый и компактный код — то есть служил заменой ассемблеру. Однако сложности восприятия программного текста, записанного в непривычной форме, сильно затрудняли поиск ошибок, и с появлением Си язык Форт оказался забытым.</a:t>
            </a:r>
            <a:endParaRPr lang="ru-RU" sz="2000" b="1" dirty="0" smtClean="0">
              <a:solidFill>
                <a:srgbClr val="000066"/>
              </a:solidFill>
            </a:endParaRP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b="0" dirty="0" smtClean="0"/>
              <a:t>Другие языки программирования</a:t>
            </a:r>
            <a:endParaRPr lang="ru-RU" sz="2800" b="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533400" y="2209800"/>
            <a:ext cx="7924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 eaLnBrk="1" hangingPunct="1">
              <a:defRPr/>
            </a:pPr>
            <a:r>
              <a:rPr lang="ru-RU" sz="2000" b="1" dirty="0" smtClean="0">
                <a:solidFill>
                  <a:srgbClr val="FF0000"/>
                </a:solidFill>
              </a:rPr>
              <a:t>Командный интерпретатор</a:t>
            </a:r>
            <a:r>
              <a:rPr lang="en-US" sz="2000" b="1" dirty="0" smtClean="0">
                <a:solidFill>
                  <a:srgbClr val="FF0000"/>
                </a:solidFill>
              </a:rPr>
              <a:t> Shell</a:t>
            </a:r>
            <a:r>
              <a:rPr lang="ru-RU" sz="2000" dirty="0" smtClean="0"/>
              <a:t>, используемый в операционных системах семейства UNIX, в котором пользователь может либо </a:t>
            </a:r>
            <a:r>
              <a:rPr lang="ru-RU" sz="2000" b="1" dirty="0" smtClean="0"/>
              <a:t>давать команды операционной системе по отдельности, либо запускать </a:t>
            </a:r>
            <a:r>
              <a:rPr lang="ru-RU" sz="2000" b="1" dirty="0" err="1" smtClean="0"/>
              <a:t>скрипты</a:t>
            </a:r>
            <a:r>
              <a:rPr lang="ru-RU" sz="2000" b="1" dirty="0" smtClean="0"/>
              <a:t>, состоящие из списка команд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pPr marL="271463" indent="-271463" algn="just" eaLnBrk="1" hangingPunct="1">
              <a:defRPr/>
            </a:pPr>
            <a:r>
              <a:rPr lang="ru-RU" sz="2000" dirty="0" smtClean="0"/>
              <a:t>Основное назначение этого языка состоит в том, чтобы предоставить пользователю удобные средства взаимодействия с системой.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827B1EC0-C58A-4C19-B906-3FEB0B55ACD1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86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152400"/>
            <a:ext cx="7391400" cy="563562"/>
          </a:xfrm>
        </p:spPr>
        <p:txBody>
          <a:bodyPr/>
          <a:lstStyle/>
          <a:p>
            <a:pPr eaLnBrk="1" hangingPunct="1"/>
            <a:r>
              <a:rPr lang="ru-RU" sz="2400" b="1" dirty="0" smtClean="0"/>
              <a:t>С</a:t>
            </a:r>
            <a:r>
              <a:rPr lang="en-US" sz="2400" b="1" dirty="0" smtClean="0"/>
              <a:t>ASE</a:t>
            </a:r>
            <a:r>
              <a:rPr lang="ru-RU" sz="2400" dirty="0" smtClean="0"/>
              <a:t> (</a:t>
            </a:r>
            <a:r>
              <a:rPr lang="en-US" sz="2400" b="0" dirty="0" smtClean="0"/>
              <a:t>computer-aided software engineering</a:t>
            </a:r>
            <a:r>
              <a:rPr lang="ru-RU" sz="2400" b="0" dirty="0" smtClean="0"/>
              <a:t>)</a:t>
            </a:r>
            <a:endParaRPr lang="ru-RU" sz="2400" dirty="0" smtClean="0"/>
          </a:p>
        </p:txBody>
      </p:sp>
      <p:sp>
        <p:nvSpPr>
          <p:cNvPr id="96260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01625" y="1527175"/>
            <a:ext cx="8504238" cy="45720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ru-RU" sz="2000" b="1" dirty="0" smtClean="0">
                <a:solidFill>
                  <a:srgbClr val="FF0000"/>
                </a:solidFill>
              </a:rPr>
              <a:t>Эволюция CASE-средств</a:t>
            </a:r>
            <a:endParaRPr lang="ru-RU" sz="2000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ru-RU" sz="2000" dirty="0" smtClean="0"/>
              <a:t>CASE-технологии развивались с целью преодоления ограничений  ручных применений, методологий структурного анализа и проектирования. CASE-технологии не являются самостоятельными методологиями и используются для более эффективного их применения.</a:t>
            </a:r>
          </a:p>
          <a:p>
            <a:pPr eaLnBrk="1" hangingPunct="1">
              <a:buFont typeface="Wingdings 2" pitchFamily="18" charset="2"/>
              <a:buNone/>
            </a:pPr>
            <a:r>
              <a:rPr lang="ru-RU" sz="2000" dirty="0" smtClean="0">
                <a:solidFill>
                  <a:srgbClr val="FF0000"/>
                </a:solidFill>
              </a:rPr>
              <a:t>Выделяют 2 генерации  CASE-средств:</a:t>
            </a:r>
            <a:r>
              <a:rPr lang="ru-RU" sz="2000" dirty="0" smtClean="0"/>
              <a:t> </a:t>
            </a:r>
            <a:endParaRPr lang="en-US" sz="2000" i="1" dirty="0" smtClean="0"/>
          </a:p>
          <a:p>
            <a:pPr eaLnBrk="1" hangingPunct="1"/>
            <a:r>
              <a:rPr lang="en-US" sz="2000" i="1" dirty="0" smtClean="0"/>
              <a:t>CASE</a:t>
            </a:r>
            <a:r>
              <a:rPr lang="ru-RU" sz="2000" i="1" dirty="0" smtClean="0"/>
              <a:t>-средства анализа требований, проектирования спецификаций и структуры, редактирования интерфейсов (</a:t>
            </a:r>
            <a:r>
              <a:rPr lang="ru-RU" sz="2000" b="1" i="1" dirty="0" smtClean="0"/>
              <a:t>первая генерация </a:t>
            </a:r>
            <a:r>
              <a:rPr lang="en-US" sz="2000" b="1" i="1" dirty="0" smtClean="0"/>
              <a:t>CASE</a:t>
            </a:r>
            <a:r>
              <a:rPr lang="ru-RU" sz="2000" b="1" i="1" dirty="0" smtClean="0"/>
              <a:t>-</a:t>
            </a:r>
            <a:r>
              <a:rPr lang="en-US" sz="2000" b="1" i="1" dirty="0" smtClean="0"/>
              <a:t>I</a:t>
            </a:r>
            <a:r>
              <a:rPr lang="ru-RU" sz="2000" i="1" dirty="0" smtClean="0"/>
              <a:t>);</a:t>
            </a:r>
            <a:endParaRPr lang="en-US" sz="2000" i="1" dirty="0" smtClean="0"/>
          </a:p>
          <a:p>
            <a:pPr eaLnBrk="1" hangingPunct="1"/>
            <a:r>
              <a:rPr lang="en-US" sz="2000" i="1" dirty="0" smtClean="0"/>
              <a:t>CASE</a:t>
            </a:r>
            <a:r>
              <a:rPr lang="ru-RU" sz="2000" i="1" dirty="0" smtClean="0"/>
              <a:t>-средства генерации исходных текстов и реализации интегрированного окружения поддержки полного жизненного цикла (ЖЦ) разработки программного обеспечения (ПО) (</a:t>
            </a:r>
            <a:r>
              <a:rPr lang="ru-RU" sz="2000" b="1" i="1" dirty="0" smtClean="0"/>
              <a:t>вторая генерация </a:t>
            </a:r>
            <a:r>
              <a:rPr lang="en-US" sz="2000" b="1" i="1" dirty="0" smtClean="0"/>
              <a:t>CASE</a:t>
            </a:r>
            <a:r>
              <a:rPr lang="ru-RU" sz="2000" b="1" i="1" dirty="0" smtClean="0"/>
              <a:t>-</a:t>
            </a:r>
            <a:r>
              <a:rPr lang="en-US" sz="2000" b="1" i="1" dirty="0" smtClean="0"/>
              <a:t>II</a:t>
            </a:r>
            <a:r>
              <a:rPr lang="ru-RU" sz="2000" i="1" dirty="0" smtClean="0"/>
              <a:t>).</a:t>
            </a:r>
            <a:endParaRPr lang="ru-RU" sz="2000" b="1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04800" y="1066800"/>
            <a:ext cx="8534400" cy="5556250"/>
            <a:chOff x="2208" y="1299"/>
            <a:chExt cx="1365" cy="2539"/>
          </a:xfrm>
        </p:grpSpPr>
        <p:sp>
          <p:nvSpPr>
            <p:cNvPr id="20485" name="AutoShape 19"/>
            <p:cNvSpPr>
              <a:spLocks noChangeArrowheads="1"/>
            </p:cNvSpPr>
            <p:nvPr/>
          </p:nvSpPr>
          <p:spPr bwMode="gray">
            <a:xfrm>
              <a:off x="2208" y="1490"/>
              <a:ext cx="1363" cy="1933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rgbClr val="34B034"/>
                </a:gs>
                <a:gs pos="100000">
                  <a:srgbClr val="3F8B4A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6" name="AutoShape 20"/>
            <p:cNvSpPr>
              <a:spLocks noChangeArrowheads="1"/>
            </p:cNvSpPr>
            <p:nvPr/>
          </p:nvSpPr>
          <p:spPr bwMode="gray">
            <a:xfrm>
              <a:off x="2229" y="1495"/>
              <a:ext cx="1322" cy="2172"/>
            </a:xfrm>
            <a:prstGeom prst="roundRect">
              <a:avLst>
                <a:gd name="adj" fmla="val 16667"/>
              </a:avLst>
            </a:prstGeom>
            <a:solidFill>
              <a:srgbClr val="73E77E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7" name="AutoShape 21"/>
            <p:cNvSpPr>
              <a:spLocks noChangeArrowheads="1"/>
            </p:cNvSpPr>
            <p:nvPr/>
          </p:nvSpPr>
          <p:spPr bwMode="gray">
            <a:xfrm>
              <a:off x="2240" y="2795"/>
              <a:ext cx="1304" cy="44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3E77E"/>
                </a:gs>
                <a:gs pos="100000">
                  <a:srgbClr val="B3F2B9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8" name="AutoShape 22"/>
            <p:cNvSpPr>
              <a:spLocks noChangeArrowheads="1"/>
            </p:cNvSpPr>
            <p:nvPr/>
          </p:nvSpPr>
          <p:spPr bwMode="gray">
            <a:xfrm>
              <a:off x="2238" y="1473"/>
              <a:ext cx="1304" cy="44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D0F7D4"/>
                </a:gs>
                <a:gs pos="100000">
                  <a:srgbClr val="73E77E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9" name="Oval 23"/>
            <p:cNvSpPr>
              <a:spLocks noChangeArrowheads="1"/>
            </p:cNvSpPr>
            <p:nvPr/>
          </p:nvSpPr>
          <p:spPr bwMode="gray">
            <a:xfrm>
              <a:off x="2677" y="1388"/>
              <a:ext cx="405" cy="220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  <p:sp>
          <p:nvSpPr>
            <p:cNvPr id="20490" name="Oval 24"/>
            <p:cNvSpPr>
              <a:spLocks noChangeArrowheads="1"/>
            </p:cNvSpPr>
            <p:nvPr/>
          </p:nvSpPr>
          <p:spPr bwMode="gray">
            <a:xfrm>
              <a:off x="2681" y="1299"/>
              <a:ext cx="392" cy="39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1" name="Oval 25"/>
            <p:cNvSpPr>
              <a:spLocks noChangeArrowheads="1"/>
            </p:cNvSpPr>
            <p:nvPr/>
          </p:nvSpPr>
          <p:spPr bwMode="gray">
            <a:xfrm>
              <a:off x="2686" y="1301"/>
              <a:ext cx="383" cy="383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2" name="Oval 26"/>
            <p:cNvSpPr>
              <a:spLocks noChangeArrowheads="1"/>
            </p:cNvSpPr>
            <p:nvPr/>
          </p:nvSpPr>
          <p:spPr bwMode="gray">
            <a:xfrm>
              <a:off x="2690" y="1305"/>
              <a:ext cx="364" cy="357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ru-RU"/>
            </a:p>
          </p:txBody>
        </p:sp>
        <p:sp>
          <p:nvSpPr>
            <p:cNvPr id="20493" name="Oval 27"/>
            <p:cNvSpPr>
              <a:spLocks noChangeArrowheads="1"/>
            </p:cNvSpPr>
            <p:nvPr/>
          </p:nvSpPr>
          <p:spPr bwMode="gray">
            <a:xfrm>
              <a:off x="2805" y="1334"/>
              <a:ext cx="164" cy="29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vert="horz" wrap="none" anchor="ctr"/>
            <a:lstStyle/>
            <a:p>
              <a:pPr algn="ctr"/>
              <a:endParaRPr lang="ru-RU" b="1" dirty="0"/>
            </a:p>
          </p:txBody>
        </p:sp>
        <p:sp>
          <p:nvSpPr>
            <p:cNvPr id="20494" name="Text Box 28"/>
            <p:cNvSpPr txBox="1">
              <a:spLocks noChangeArrowheads="1"/>
            </p:cNvSpPr>
            <p:nvPr/>
          </p:nvSpPr>
          <p:spPr bwMode="gray">
            <a:xfrm>
              <a:off x="2857" y="1354"/>
              <a:ext cx="36" cy="1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495" name="Text Box 29"/>
            <p:cNvSpPr txBox="1">
              <a:spLocks noChangeArrowheads="1"/>
            </p:cNvSpPr>
            <p:nvPr/>
          </p:nvSpPr>
          <p:spPr bwMode="gray">
            <a:xfrm>
              <a:off x="2236" y="1612"/>
              <a:ext cx="1308" cy="15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71463" indent="-271463" algn="just" eaLnBrk="1" hangingPunct="1">
                <a:defRPr/>
              </a:pPr>
              <a:r>
                <a:rPr lang="ru-RU" sz="1600" dirty="0" smtClean="0"/>
                <a:t> </a:t>
              </a:r>
              <a:endParaRPr lang="ru-RU" sz="1400" b="1" dirty="0"/>
            </a:p>
          </p:txBody>
        </p:sp>
        <p:sp>
          <p:nvSpPr>
            <p:cNvPr id="20496" name="AutoShape 30"/>
            <p:cNvSpPr>
              <a:spLocks noChangeArrowheads="1"/>
            </p:cNvSpPr>
            <p:nvPr/>
          </p:nvSpPr>
          <p:spPr bwMode="gray">
            <a:xfrm>
              <a:off x="2210" y="3423"/>
              <a:ext cx="1363" cy="415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97" name="AutoShape 31"/>
            <p:cNvSpPr>
              <a:spLocks noChangeArrowheads="1"/>
            </p:cNvSpPr>
            <p:nvPr/>
          </p:nvSpPr>
          <p:spPr bwMode="gray">
            <a:xfrm>
              <a:off x="2238" y="3458"/>
              <a:ext cx="1304" cy="33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en-US" sz="2800" dirty="0" smtClean="0"/>
              <a:t>Case- </a:t>
            </a:r>
            <a:r>
              <a:rPr lang="ru-RU" sz="2800" dirty="0" smtClean="0"/>
              <a:t>технологии</a:t>
            </a:r>
            <a:endParaRPr lang="ru-RU" sz="2800" b="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533400" y="2209800"/>
            <a:ext cx="7924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just" eaLnBrk="1" hangingPunct="1">
              <a:defRPr/>
            </a:pPr>
            <a:r>
              <a:rPr lang="ru-RU" sz="2400" dirty="0" smtClean="0">
                <a:solidFill>
                  <a:srgbClr val="FF0000"/>
                </a:solidFill>
              </a:rPr>
              <a:t>Основной целью CASE-технологии </a:t>
            </a:r>
            <a:r>
              <a:rPr lang="ru-RU" sz="2400" dirty="0" smtClean="0"/>
              <a:t>является разграничение процесса проектирования программных продуктов от процесса кодирования и последующих этапов разработки, максимально автоматизировать процесс разработки. Для выполнения поставленной цели CASE-технологии используют два принципиально разных подхода к проектированию: </a:t>
            </a:r>
            <a:r>
              <a:rPr lang="ru-RU" sz="2400" b="1" dirty="0" smtClean="0"/>
              <a:t>структурный </a:t>
            </a:r>
            <a:r>
              <a:rPr lang="en-US" sz="2400" b="1" dirty="0" smtClean="0"/>
              <a:t>(IDEF)</a:t>
            </a:r>
            <a:r>
              <a:rPr lang="ru-RU" sz="2400" b="1" dirty="0" smtClean="0"/>
              <a:t> и объектно-ориентированный</a:t>
            </a:r>
            <a:r>
              <a:rPr lang="en-US" sz="2400" b="1" dirty="0" smtClean="0"/>
              <a:t> (UML)</a:t>
            </a:r>
            <a:r>
              <a:rPr lang="ru-RU" sz="2400" dirty="0" smtClean="0"/>
              <a:t>.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Дата 3"/>
          <p:cNvSpPr txBox="1">
            <a:spLocks noGrp="1"/>
          </p:cNvSpPr>
          <p:nvPr/>
        </p:nvSpPr>
        <p:spPr bwMode="auto">
          <a:xfrm>
            <a:off x="3810000" y="6567488"/>
            <a:ext cx="17526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/>
              <a:t>www.sapr.favt.tsure.ru</a:t>
            </a:r>
            <a:endParaRPr lang="ru-RU" sz="1000" b="1"/>
          </a:p>
          <a:p>
            <a:pPr algn="r"/>
            <a:endParaRPr lang="en-US" sz="1000" b="1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391400" cy="563563"/>
          </a:xfrm>
        </p:spPr>
        <p:txBody>
          <a:bodyPr/>
          <a:lstStyle/>
          <a:p>
            <a:r>
              <a:rPr lang="ru-RU" sz="2800" dirty="0" smtClean="0"/>
              <a:t>Построение </a:t>
            </a:r>
            <a:r>
              <a:rPr lang="en-US" sz="2800" dirty="0" smtClean="0"/>
              <a:t>UML</a:t>
            </a:r>
            <a:r>
              <a:rPr lang="ru-RU" sz="2800" dirty="0" smtClean="0"/>
              <a:t>- диаграмм</a:t>
            </a:r>
            <a:endParaRPr lang="en-US" sz="2800" dirty="0" smtClean="0"/>
          </a:p>
        </p:txBody>
      </p:sp>
      <p:pic>
        <p:nvPicPr>
          <p:cNvPr id="365570" name="Picture 2" descr="http://etu3332.narod.ru/ready/tbd/var1/stag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914400"/>
            <a:ext cx="8839200" cy="56585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Company  Logo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47800" y="15240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</a:rPr>
              <a:t>Построение </a:t>
            </a:r>
            <a:r>
              <a:rPr lang="en-US" sz="2800" b="1" dirty="0" smtClean="0">
                <a:solidFill>
                  <a:schemeClr val="bg1"/>
                </a:solidFill>
              </a:rPr>
              <a:t>IDEF0</a:t>
            </a:r>
            <a:r>
              <a:rPr lang="ru-RU" sz="2800" b="1" dirty="0" smtClean="0">
                <a:solidFill>
                  <a:schemeClr val="bg1"/>
                </a:solidFill>
              </a:rPr>
              <a:t>- диаграмм</a:t>
            </a:r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1218562" name="Picture 2" descr="http://b-c-group.ru/images/idef0_upper_leve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143000"/>
            <a:ext cx="8991600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0"/>
            <a:ext cx="7391400" cy="882650"/>
          </a:xfrm>
        </p:spPr>
        <p:txBody>
          <a:bodyPr lIns="18000" rIns="18000"/>
          <a:lstStyle/>
          <a:p>
            <a:r>
              <a:rPr lang="en-US" smtClean="0"/>
              <a:t> </a:t>
            </a:r>
            <a:r>
              <a:rPr lang="ru-RU" smtClean="0"/>
              <a:t>Креативные технологии</a:t>
            </a:r>
            <a:endParaRPr lang="en-US" smtClean="0"/>
          </a:p>
        </p:txBody>
      </p:sp>
      <p:grpSp>
        <p:nvGrpSpPr>
          <p:cNvPr id="24579" name="Group 3"/>
          <p:cNvGrpSpPr>
            <a:grpSpLocks/>
          </p:cNvGrpSpPr>
          <p:nvPr/>
        </p:nvGrpSpPr>
        <p:grpSpPr bwMode="auto">
          <a:xfrm>
            <a:off x="381000" y="1447800"/>
            <a:ext cx="8534400" cy="4786313"/>
            <a:chOff x="240" y="825"/>
            <a:chExt cx="5376" cy="3015"/>
          </a:xfrm>
        </p:grpSpPr>
        <p:sp>
          <p:nvSpPr>
            <p:cNvPr id="24580" name="Oval 4"/>
            <p:cNvSpPr>
              <a:spLocks noChangeArrowheads="1"/>
            </p:cNvSpPr>
            <p:nvPr/>
          </p:nvSpPr>
          <p:spPr bwMode="auto">
            <a:xfrm>
              <a:off x="1632" y="1344"/>
              <a:ext cx="2544" cy="249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grpSp>
          <p:nvGrpSpPr>
            <p:cNvPr id="24581" name="Group 5"/>
            <p:cNvGrpSpPr>
              <a:grpSpLocks/>
            </p:cNvGrpSpPr>
            <p:nvPr/>
          </p:nvGrpSpPr>
          <p:grpSpPr bwMode="auto">
            <a:xfrm>
              <a:off x="2256" y="1968"/>
              <a:ext cx="1296" cy="1344"/>
              <a:chOff x="2016" y="1920"/>
              <a:chExt cx="1680" cy="1680"/>
            </a:xfrm>
          </p:grpSpPr>
          <p:sp>
            <p:nvSpPr>
              <p:cNvPr id="24626" name="Oval 6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rgbClr val="FF6600"/>
                  </a:gs>
                  <a:gs pos="100000">
                    <a:srgbClr val="742E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ru-RU"/>
              </a:p>
            </p:txBody>
          </p:sp>
          <p:sp>
            <p:nvSpPr>
              <p:cNvPr id="24627" name="Freeform 7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>
                  <a:gd name="T0" fmla="*/ 958 w 1321"/>
                  <a:gd name="T1" fmla="*/ 62 h 712"/>
                  <a:gd name="T2" fmla="*/ 970 w 1321"/>
                  <a:gd name="T3" fmla="*/ 69 h 712"/>
                  <a:gd name="T4" fmla="*/ 973 w 1321"/>
                  <a:gd name="T5" fmla="*/ 75 h 712"/>
                  <a:gd name="T6" fmla="*/ 968 w 1321"/>
                  <a:gd name="T7" fmla="*/ 81 h 712"/>
                  <a:gd name="T8" fmla="*/ 956 w 1321"/>
                  <a:gd name="T9" fmla="*/ 85 h 712"/>
                  <a:gd name="T10" fmla="*/ 937 w 1321"/>
                  <a:gd name="T11" fmla="*/ 91 h 712"/>
                  <a:gd name="T12" fmla="*/ 912 w 1321"/>
                  <a:gd name="T13" fmla="*/ 94 h 712"/>
                  <a:gd name="T14" fmla="*/ 881 w 1321"/>
                  <a:gd name="T15" fmla="*/ 98 h 712"/>
                  <a:gd name="T16" fmla="*/ 845 w 1321"/>
                  <a:gd name="T17" fmla="*/ 102 h 712"/>
                  <a:gd name="T18" fmla="*/ 804 w 1321"/>
                  <a:gd name="T19" fmla="*/ 105 h 712"/>
                  <a:gd name="T20" fmla="*/ 759 w 1321"/>
                  <a:gd name="T21" fmla="*/ 106 h 712"/>
                  <a:gd name="T22" fmla="*/ 712 w 1321"/>
                  <a:gd name="T23" fmla="*/ 107 h 712"/>
                  <a:gd name="T24" fmla="*/ 660 w 1321"/>
                  <a:gd name="T25" fmla="*/ 110 h 712"/>
                  <a:gd name="T26" fmla="*/ 607 w 1321"/>
                  <a:gd name="T27" fmla="*/ 111 h 712"/>
                  <a:gd name="T28" fmla="*/ 586 w 1321"/>
                  <a:gd name="T29" fmla="*/ 112 h 712"/>
                  <a:gd name="T30" fmla="*/ 351 w 1321"/>
                  <a:gd name="T31" fmla="*/ 112 h 712"/>
                  <a:gd name="T32" fmla="*/ 347 w 1321"/>
                  <a:gd name="T33" fmla="*/ 112 h 712"/>
                  <a:gd name="T34" fmla="*/ 301 w 1321"/>
                  <a:gd name="T35" fmla="*/ 111 h 712"/>
                  <a:gd name="T36" fmla="*/ 257 w 1321"/>
                  <a:gd name="T37" fmla="*/ 110 h 712"/>
                  <a:gd name="T38" fmla="*/ 215 w 1321"/>
                  <a:gd name="T39" fmla="*/ 109 h 712"/>
                  <a:gd name="T40" fmla="*/ 174 w 1321"/>
                  <a:gd name="T41" fmla="*/ 106 h 712"/>
                  <a:gd name="T42" fmla="*/ 137 w 1321"/>
                  <a:gd name="T43" fmla="*/ 106 h 712"/>
                  <a:gd name="T44" fmla="*/ 106 w 1321"/>
                  <a:gd name="T45" fmla="*/ 103 h 712"/>
                  <a:gd name="T46" fmla="*/ 74 w 1321"/>
                  <a:gd name="T47" fmla="*/ 101 h 712"/>
                  <a:gd name="T48" fmla="*/ 51 w 1321"/>
                  <a:gd name="T49" fmla="*/ 99 h 712"/>
                  <a:gd name="T50" fmla="*/ 26 w 1321"/>
                  <a:gd name="T51" fmla="*/ 94 h 712"/>
                  <a:gd name="T52" fmla="*/ 18 w 1321"/>
                  <a:gd name="T53" fmla="*/ 91 h 712"/>
                  <a:gd name="T54" fmla="*/ 6 w 1321"/>
                  <a:gd name="T55" fmla="*/ 87 h 712"/>
                  <a:gd name="T56" fmla="*/ 0 w 1321"/>
                  <a:gd name="T57" fmla="*/ 82 h 712"/>
                  <a:gd name="T58" fmla="*/ 0 w 1321"/>
                  <a:gd name="T59" fmla="*/ 81 h 712"/>
                  <a:gd name="T60" fmla="*/ 4 w 1321"/>
                  <a:gd name="T61" fmla="*/ 75 h 712"/>
                  <a:gd name="T62" fmla="*/ 16 w 1321"/>
                  <a:gd name="T63" fmla="*/ 69 h 712"/>
                  <a:gd name="T64" fmla="*/ 35 w 1321"/>
                  <a:gd name="T65" fmla="*/ 58 h 712"/>
                  <a:gd name="T66" fmla="*/ 70 w 1321"/>
                  <a:gd name="T67" fmla="*/ 47 h 712"/>
                  <a:gd name="T68" fmla="*/ 110 w 1321"/>
                  <a:gd name="T69" fmla="*/ 37 h 712"/>
                  <a:gd name="T70" fmla="*/ 151 w 1321"/>
                  <a:gd name="T71" fmla="*/ 27 h 712"/>
                  <a:gd name="T72" fmla="*/ 199 w 1321"/>
                  <a:gd name="T73" fmla="*/ 19 h 712"/>
                  <a:gd name="T74" fmla="*/ 252 w 1321"/>
                  <a:gd name="T75" fmla="*/ 12 h 712"/>
                  <a:gd name="T76" fmla="*/ 306 w 1321"/>
                  <a:gd name="T77" fmla="*/ 7 h 712"/>
                  <a:gd name="T78" fmla="*/ 367 w 1321"/>
                  <a:gd name="T79" fmla="*/ 4 h 712"/>
                  <a:gd name="T80" fmla="*/ 428 w 1321"/>
                  <a:gd name="T81" fmla="*/ 4 h 712"/>
                  <a:gd name="T82" fmla="*/ 492 w 1321"/>
                  <a:gd name="T83" fmla="*/ 0 h 712"/>
                  <a:gd name="T84" fmla="*/ 492 w 1321"/>
                  <a:gd name="T85" fmla="*/ 0 h 712"/>
                  <a:gd name="T86" fmla="*/ 559 w 1321"/>
                  <a:gd name="T87" fmla="*/ 4 h 712"/>
                  <a:gd name="T88" fmla="*/ 624 w 1321"/>
                  <a:gd name="T89" fmla="*/ 4 h 712"/>
                  <a:gd name="T90" fmla="*/ 687 w 1321"/>
                  <a:gd name="T91" fmla="*/ 8 h 712"/>
                  <a:gd name="T92" fmla="*/ 745 w 1321"/>
                  <a:gd name="T93" fmla="*/ 14 h 712"/>
                  <a:gd name="T94" fmla="*/ 797 w 1321"/>
                  <a:gd name="T95" fmla="*/ 21 h 712"/>
                  <a:gd name="T96" fmla="*/ 846 w 1321"/>
                  <a:gd name="T97" fmla="*/ 30 h 712"/>
                  <a:gd name="T98" fmla="*/ 890 w 1321"/>
                  <a:gd name="T99" fmla="*/ 40 h 712"/>
                  <a:gd name="T100" fmla="*/ 927 w 1321"/>
                  <a:gd name="T101" fmla="*/ 51 h 712"/>
                  <a:gd name="T102" fmla="*/ 958 w 1321"/>
                  <a:gd name="T103" fmla="*/ 62 h 712"/>
                  <a:gd name="T104" fmla="*/ 958 w 1321"/>
                  <a:gd name="T105" fmla="*/ 62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6600"/>
                  </a:gs>
                </a:gsLst>
                <a:lin ang="5400000" scaled="1"/>
              </a:gradFill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ru-RU"/>
              </a:p>
            </p:txBody>
          </p:sp>
        </p:grpSp>
        <p:sp>
          <p:nvSpPr>
            <p:cNvPr id="38920" name="Text Box 8"/>
            <p:cNvSpPr txBox="1">
              <a:spLocks noChangeArrowheads="1"/>
            </p:cNvSpPr>
            <p:nvPr/>
          </p:nvSpPr>
          <p:spPr bwMode="gray">
            <a:xfrm>
              <a:off x="2871" y="2496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>
                <a:defRPr/>
              </a:pPr>
              <a:endParaRPr lang="ru-RU" sz="2400" b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grpSp>
          <p:nvGrpSpPr>
            <p:cNvPr id="24583" name="Group 9"/>
            <p:cNvGrpSpPr>
              <a:grpSpLocks/>
            </p:cNvGrpSpPr>
            <p:nvPr/>
          </p:nvGrpSpPr>
          <p:grpSpPr bwMode="auto">
            <a:xfrm>
              <a:off x="2640" y="1104"/>
              <a:ext cx="432" cy="415"/>
              <a:chOff x="2640" y="1088"/>
              <a:chExt cx="432" cy="415"/>
            </a:xfrm>
          </p:grpSpPr>
          <p:grpSp>
            <p:nvGrpSpPr>
              <p:cNvPr id="24622" name="Group 10"/>
              <p:cNvGrpSpPr>
                <a:grpSpLocks/>
              </p:cNvGrpSpPr>
              <p:nvPr/>
            </p:nvGrpSpPr>
            <p:grpSpPr bwMode="auto">
              <a:xfrm>
                <a:off x="2640" y="1088"/>
                <a:ext cx="432" cy="415"/>
                <a:chOff x="2016" y="1920"/>
                <a:chExt cx="1680" cy="1680"/>
              </a:xfrm>
            </p:grpSpPr>
            <p:sp>
              <p:nvSpPr>
                <p:cNvPr id="38923" name="Oval 11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42353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/>
                </a:p>
              </p:txBody>
            </p:sp>
            <p:sp>
              <p:nvSpPr>
                <p:cNvPr id="24625" name="Freeform 12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958 w 1321"/>
                    <a:gd name="T1" fmla="*/ 62 h 712"/>
                    <a:gd name="T2" fmla="*/ 970 w 1321"/>
                    <a:gd name="T3" fmla="*/ 69 h 712"/>
                    <a:gd name="T4" fmla="*/ 973 w 1321"/>
                    <a:gd name="T5" fmla="*/ 75 h 712"/>
                    <a:gd name="T6" fmla="*/ 968 w 1321"/>
                    <a:gd name="T7" fmla="*/ 81 h 712"/>
                    <a:gd name="T8" fmla="*/ 956 w 1321"/>
                    <a:gd name="T9" fmla="*/ 85 h 712"/>
                    <a:gd name="T10" fmla="*/ 937 w 1321"/>
                    <a:gd name="T11" fmla="*/ 91 h 712"/>
                    <a:gd name="T12" fmla="*/ 912 w 1321"/>
                    <a:gd name="T13" fmla="*/ 94 h 712"/>
                    <a:gd name="T14" fmla="*/ 881 w 1321"/>
                    <a:gd name="T15" fmla="*/ 98 h 712"/>
                    <a:gd name="T16" fmla="*/ 845 w 1321"/>
                    <a:gd name="T17" fmla="*/ 102 h 712"/>
                    <a:gd name="T18" fmla="*/ 804 w 1321"/>
                    <a:gd name="T19" fmla="*/ 105 h 712"/>
                    <a:gd name="T20" fmla="*/ 759 w 1321"/>
                    <a:gd name="T21" fmla="*/ 106 h 712"/>
                    <a:gd name="T22" fmla="*/ 712 w 1321"/>
                    <a:gd name="T23" fmla="*/ 107 h 712"/>
                    <a:gd name="T24" fmla="*/ 660 w 1321"/>
                    <a:gd name="T25" fmla="*/ 110 h 712"/>
                    <a:gd name="T26" fmla="*/ 607 w 1321"/>
                    <a:gd name="T27" fmla="*/ 111 h 712"/>
                    <a:gd name="T28" fmla="*/ 586 w 1321"/>
                    <a:gd name="T29" fmla="*/ 112 h 712"/>
                    <a:gd name="T30" fmla="*/ 351 w 1321"/>
                    <a:gd name="T31" fmla="*/ 112 h 712"/>
                    <a:gd name="T32" fmla="*/ 347 w 1321"/>
                    <a:gd name="T33" fmla="*/ 112 h 712"/>
                    <a:gd name="T34" fmla="*/ 301 w 1321"/>
                    <a:gd name="T35" fmla="*/ 111 h 712"/>
                    <a:gd name="T36" fmla="*/ 257 w 1321"/>
                    <a:gd name="T37" fmla="*/ 110 h 712"/>
                    <a:gd name="T38" fmla="*/ 215 w 1321"/>
                    <a:gd name="T39" fmla="*/ 109 h 712"/>
                    <a:gd name="T40" fmla="*/ 174 w 1321"/>
                    <a:gd name="T41" fmla="*/ 106 h 712"/>
                    <a:gd name="T42" fmla="*/ 137 w 1321"/>
                    <a:gd name="T43" fmla="*/ 106 h 712"/>
                    <a:gd name="T44" fmla="*/ 106 w 1321"/>
                    <a:gd name="T45" fmla="*/ 103 h 712"/>
                    <a:gd name="T46" fmla="*/ 74 w 1321"/>
                    <a:gd name="T47" fmla="*/ 101 h 712"/>
                    <a:gd name="T48" fmla="*/ 51 w 1321"/>
                    <a:gd name="T49" fmla="*/ 99 h 712"/>
                    <a:gd name="T50" fmla="*/ 26 w 1321"/>
                    <a:gd name="T51" fmla="*/ 94 h 712"/>
                    <a:gd name="T52" fmla="*/ 18 w 1321"/>
                    <a:gd name="T53" fmla="*/ 91 h 712"/>
                    <a:gd name="T54" fmla="*/ 6 w 1321"/>
                    <a:gd name="T55" fmla="*/ 87 h 712"/>
                    <a:gd name="T56" fmla="*/ 0 w 1321"/>
                    <a:gd name="T57" fmla="*/ 82 h 712"/>
                    <a:gd name="T58" fmla="*/ 0 w 1321"/>
                    <a:gd name="T59" fmla="*/ 81 h 712"/>
                    <a:gd name="T60" fmla="*/ 4 w 1321"/>
                    <a:gd name="T61" fmla="*/ 75 h 712"/>
                    <a:gd name="T62" fmla="*/ 16 w 1321"/>
                    <a:gd name="T63" fmla="*/ 69 h 712"/>
                    <a:gd name="T64" fmla="*/ 35 w 1321"/>
                    <a:gd name="T65" fmla="*/ 58 h 712"/>
                    <a:gd name="T66" fmla="*/ 70 w 1321"/>
                    <a:gd name="T67" fmla="*/ 47 h 712"/>
                    <a:gd name="T68" fmla="*/ 110 w 1321"/>
                    <a:gd name="T69" fmla="*/ 37 h 712"/>
                    <a:gd name="T70" fmla="*/ 151 w 1321"/>
                    <a:gd name="T71" fmla="*/ 27 h 712"/>
                    <a:gd name="T72" fmla="*/ 199 w 1321"/>
                    <a:gd name="T73" fmla="*/ 19 h 712"/>
                    <a:gd name="T74" fmla="*/ 252 w 1321"/>
                    <a:gd name="T75" fmla="*/ 12 h 712"/>
                    <a:gd name="T76" fmla="*/ 306 w 1321"/>
                    <a:gd name="T77" fmla="*/ 7 h 712"/>
                    <a:gd name="T78" fmla="*/ 367 w 1321"/>
                    <a:gd name="T79" fmla="*/ 4 h 712"/>
                    <a:gd name="T80" fmla="*/ 428 w 1321"/>
                    <a:gd name="T81" fmla="*/ 4 h 712"/>
                    <a:gd name="T82" fmla="*/ 492 w 1321"/>
                    <a:gd name="T83" fmla="*/ 0 h 712"/>
                    <a:gd name="T84" fmla="*/ 492 w 1321"/>
                    <a:gd name="T85" fmla="*/ 0 h 712"/>
                    <a:gd name="T86" fmla="*/ 559 w 1321"/>
                    <a:gd name="T87" fmla="*/ 4 h 712"/>
                    <a:gd name="T88" fmla="*/ 624 w 1321"/>
                    <a:gd name="T89" fmla="*/ 4 h 712"/>
                    <a:gd name="T90" fmla="*/ 687 w 1321"/>
                    <a:gd name="T91" fmla="*/ 8 h 712"/>
                    <a:gd name="T92" fmla="*/ 745 w 1321"/>
                    <a:gd name="T93" fmla="*/ 14 h 712"/>
                    <a:gd name="T94" fmla="*/ 797 w 1321"/>
                    <a:gd name="T95" fmla="*/ 21 h 712"/>
                    <a:gd name="T96" fmla="*/ 846 w 1321"/>
                    <a:gd name="T97" fmla="*/ 30 h 712"/>
                    <a:gd name="T98" fmla="*/ 890 w 1321"/>
                    <a:gd name="T99" fmla="*/ 40 h 712"/>
                    <a:gd name="T100" fmla="*/ 927 w 1321"/>
                    <a:gd name="T101" fmla="*/ 51 h 712"/>
                    <a:gd name="T102" fmla="*/ 958 w 1321"/>
                    <a:gd name="T103" fmla="*/ 62 h 712"/>
                    <a:gd name="T104" fmla="*/ 958 w 1321"/>
                    <a:gd name="T105" fmla="*/ 62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sp>
            <p:nvSpPr>
              <p:cNvPr id="38925" name="Text Box 13"/>
              <p:cNvSpPr txBox="1">
                <a:spLocks noChangeArrowheads="1"/>
              </p:cNvSpPr>
              <p:nvPr/>
            </p:nvSpPr>
            <p:spPr bwMode="gray">
              <a:xfrm>
                <a:off x="2734" y="1152"/>
                <a:ext cx="267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4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</a:rPr>
                  <a:t>A</a:t>
                </a:r>
              </a:p>
            </p:txBody>
          </p:sp>
        </p:grpSp>
        <p:grpSp>
          <p:nvGrpSpPr>
            <p:cNvPr id="24584" name="Group 14"/>
            <p:cNvGrpSpPr>
              <a:grpSpLocks/>
            </p:cNvGrpSpPr>
            <p:nvPr/>
          </p:nvGrpSpPr>
          <p:grpSpPr bwMode="auto">
            <a:xfrm>
              <a:off x="2236" y="3191"/>
              <a:ext cx="201" cy="176"/>
              <a:chOff x="2236" y="3191"/>
              <a:chExt cx="201" cy="176"/>
            </a:xfrm>
          </p:grpSpPr>
          <p:sp>
            <p:nvSpPr>
              <p:cNvPr id="38927" name="Oval 15"/>
              <p:cNvSpPr>
                <a:spLocks noChangeArrowheads="1"/>
              </p:cNvSpPr>
              <p:nvPr/>
            </p:nvSpPr>
            <p:spPr bwMode="gray">
              <a:xfrm rot="18227093">
                <a:off x="2239" y="3282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66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928" name="Oval 16"/>
              <p:cNvSpPr>
                <a:spLocks noChangeArrowheads="1"/>
              </p:cNvSpPr>
              <p:nvPr/>
            </p:nvSpPr>
            <p:spPr bwMode="gray">
              <a:xfrm rot="18227093">
                <a:off x="2336" y="3204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666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grpSp>
          <p:nvGrpSpPr>
            <p:cNvPr id="24585" name="Group 17"/>
            <p:cNvGrpSpPr>
              <a:grpSpLocks/>
            </p:cNvGrpSpPr>
            <p:nvPr/>
          </p:nvGrpSpPr>
          <p:grpSpPr bwMode="auto">
            <a:xfrm>
              <a:off x="1824" y="3357"/>
              <a:ext cx="432" cy="432"/>
              <a:chOff x="1824" y="3357"/>
              <a:chExt cx="432" cy="432"/>
            </a:xfrm>
          </p:grpSpPr>
          <p:grpSp>
            <p:nvGrpSpPr>
              <p:cNvPr id="24616" name="Group 18"/>
              <p:cNvGrpSpPr>
                <a:grpSpLocks/>
              </p:cNvGrpSpPr>
              <p:nvPr/>
            </p:nvGrpSpPr>
            <p:grpSpPr bwMode="auto">
              <a:xfrm>
                <a:off x="1824" y="3357"/>
                <a:ext cx="432" cy="432"/>
                <a:chOff x="2016" y="1920"/>
                <a:chExt cx="1680" cy="1680"/>
              </a:xfrm>
            </p:grpSpPr>
            <p:sp>
              <p:nvSpPr>
                <p:cNvPr id="38931" name="Oval 19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/>
                </a:p>
              </p:txBody>
            </p:sp>
            <p:sp>
              <p:nvSpPr>
                <p:cNvPr id="24619" name="Freeform 20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958 w 1321"/>
                    <a:gd name="T1" fmla="*/ 62 h 712"/>
                    <a:gd name="T2" fmla="*/ 970 w 1321"/>
                    <a:gd name="T3" fmla="*/ 69 h 712"/>
                    <a:gd name="T4" fmla="*/ 973 w 1321"/>
                    <a:gd name="T5" fmla="*/ 75 h 712"/>
                    <a:gd name="T6" fmla="*/ 968 w 1321"/>
                    <a:gd name="T7" fmla="*/ 81 h 712"/>
                    <a:gd name="T8" fmla="*/ 956 w 1321"/>
                    <a:gd name="T9" fmla="*/ 85 h 712"/>
                    <a:gd name="T10" fmla="*/ 937 w 1321"/>
                    <a:gd name="T11" fmla="*/ 91 h 712"/>
                    <a:gd name="T12" fmla="*/ 912 w 1321"/>
                    <a:gd name="T13" fmla="*/ 94 h 712"/>
                    <a:gd name="T14" fmla="*/ 881 w 1321"/>
                    <a:gd name="T15" fmla="*/ 98 h 712"/>
                    <a:gd name="T16" fmla="*/ 845 w 1321"/>
                    <a:gd name="T17" fmla="*/ 102 h 712"/>
                    <a:gd name="T18" fmla="*/ 804 w 1321"/>
                    <a:gd name="T19" fmla="*/ 105 h 712"/>
                    <a:gd name="T20" fmla="*/ 759 w 1321"/>
                    <a:gd name="T21" fmla="*/ 106 h 712"/>
                    <a:gd name="T22" fmla="*/ 712 w 1321"/>
                    <a:gd name="T23" fmla="*/ 107 h 712"/>
                    <a:gd name="T24" fmla="*/ 660 w 1321"/>
                    <a:gd name="T25" fmla="*/ 110 h 712"/>
                    <a:gd name="T26" fmla="*/ 607 w 1321"/>
                    <a:gd name="T27" fmla="*/ 111 h 712"/>
                    <a:gd name="T28" fmla="*/ 586 w 1321"/>
                    <a:gd name="T29" fmla="*/ 112 h 712"/>
                    <a:gd name="T30" fmla="*/ 351 w 1321"/>
                    <a:gd name="T31" fmla="*/ 112 h 712"/>
                    <a:gd name="T32" fmla="*/ 347 w 1321"/>
                    <a:gd name="T33" fmla="*/ 112 h 712"/>
                    <a:gd name="T34" fmla="*/ 301 w 1321"/>
                    <a:gd name="T35" fmla="*/ 111 h 712"/>
                    <a:gd name="T36" fmla="*/ 257 w 1321"/>
                    <a:gd name="T37" fmla="*/ 110 h 712"/>
                    <a:gd name="T38" fmla="*/ 215 w 1321"/>
                    <a:gd name="T39" fmla="*/ 109 h 712"/>
                    <a:gd name="T40" fmla="*/ 174 w 1321"/>
                    <a:gd name="T41" fmla="*/ 106 h 712"/>
                    <a:gd name="T42" fmla="*/ 137 w 1321"/>
                    <a:gd name="T43" fmla="*/ 106 h 712"/>
                    <a:gd name="T44" fmla="*/ 106 w 1321"/>
                    <a:gd name="T45" fmla="*/ 103 h 712"/>
                    <a:gd name="T46" fmla="*/ 74 w 1321"/>
                    <a:gd name="T47" fmla="*/ 101 h 712"/>
                    <a:gd name="T48" fmla="*/ 51 w 1321"/>
                    <a:gd name="T49" fmla="*/ 99 h 712"/>
                    <a:gd name="T50" fmla="*/ 26 w 1321"/>
                    <a:gd name="T51" fmla="*/ 94 h 712"/>
                    <a:gd name="T52" fmla="*/ 18 w 1321"/>
                    <a:gd name="T53" fmla="*/ 91 h 712"/>
                    <a:gd name="T54" fmla="*/ 6 w 1321"/>
                    <a:gd name="T55" fmla="*/ 87 h 712"/>
                    <a:gd name="T56" fmla="*/ 0 w 1321"/>
                    <a:gd name="T57" fmla="*/ 82 h 712"/>
                    <a:gd name="T58" fmla="*/ 0 w 1321"/>
                    <a:gd name="T59" fmla="*/ 81 h 712"/>
                    <a:gd name="T60" fmla="*/ 4 w 1321"/>
                    <a:gd name="T61" fmla="*/ 75 h 712"/>
                    <a:gd name="T62" fmla="*/ 16 w 1321"/>
                    <a:gd name="T63" fmla="*/ 69 h 712"/>
                    <a:gd name="T64" fmla="*/ 35 w 1321"/>
                    <a:gd name="T65" fmla="*/ 58 h 712"/>
                    <a:gd name="T66" fmla="*/ 70 w 1321"/>
                    <a:gd name="T67" fmla="*/ 47 h 712"/>
                    <a:gd name="T68" fmla="*/ 110 w 1321"/>
                    <a:gd name="T69" fmla="*/ 37 h 712"/>
                    <a:gd name="T70" fmla="*/ 151 w 1321"/>
                    <a:gd name="T71" fmla="*/ 27 h 712"/>
                    <a:gd name="T72" fmla="*/ 199 w 1321"/>
                    <a:gd name="T73" fmla="*/ 19 h 712"/>
                    <a:gd name="T74" fmla="*/ 252 w 1321"/>
                    <a:gd name="T75" fmla="*/ 12 h 712"/>
                    <a:gd name="T76" fmla="*/ 306 w 1321"/>
                    <a:gd name="T77" fmla="*/ 7 h 712"/>
                    <a:gd name="T78" fmla="*/ 367 w 1321"/>
                    <a:gd name="T79" fmla="*/ 4 h 712"/>
                    <a:gd name="T80" fmla="*/ 428 w 1321"/>
                    <a:gd name="T81" fmla="*/ 4 h 712"/>
                    <a:gd name="T82" fmla="*/ 492 w 1321"/>
                    <a:gd name="T83" fmla="*/ 0 h 712"/>
                    <a:gd name="T84" fmla="*/ 492 w 1321"/>
                    <a:gd name="T85" fmla="*/ 0 h 712"/>
                    <a:gd name="T86" fmla="*/ 559 w 1321"/>
                    <a:gd name="T87" fmla="*/ 4 h 712"/>
                    <a:gd name="T88" fmla="*/ 624 w 1321"/>
                    <a:gd name="T89" fmla="*/ 4 h 712"/>
                    <a:gd name="T90" fmla="*/ 687 w 1321"/>
                    <a:gd name="T91" fmla="*/ 8 h 712"/>
                    <a:gd name="T92" fmla="*/ 745 w 1321"/>
                    <a:gd name="T93" fmla="*/ 14 h 712"/>
                    <a:gd name="T94" fmla="*/ 797 w 1321"/>
                    <a:gd name="T95" fmla="*/ 21 h 712"/>
                    <a:gd name="T96" fmla="*/ 846 w 1321"/>
                    <a:gd name="T97" fmla="*/ 30 h 712"/>
                    <a:gd name="T98" fmla="*/ 890 w 1321"/>
                    <a:gd name="T99" fmla="*/ 40 h 712"/>
                    <a:gd name="T100" fmla="*/ 927 w 1321"/>
                    <a:gd name="T101" fmla="*/ 51 h 712"/>
                    <a:gd name="T102" fmla="*/ 958 w 1321"/>
                    <a:gd name="T103" fmla="*/ 62 h 712"/>
                    <a:gd name="T104" fmla="*/ 958 w 1321"/>
                    <a:gd name="T105" fmla="*/ 62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sp>
            <p:nvSpPr>
              <p:cNvPr id="38933" name="Text Box 21"/>
              <p:cNvSpPr txBox="1">
                <a:spLocks noChangeArrowheads="1"/>
              </p:cNvSpPr>
              <p:nvPr/>
            </p:nvSpPr>
            <p:spPr bwMode="gray">
              <a:xfrm>
                <a:off x="1911" y="3438"/>
                <a:ext cx="277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4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</a:rPr>
                  <a:t>D</a:t>
                </a:r>
              </a:p>
            </p:txBody>
          </p:sp>
        </p:grpSp>
        <p:grpSp>
          <p:nvGrpSpPr>
            <p:cNvPr id="24586" name="Group 22"/>
            <p:cNvGrpSpPr>
              <a:grpSpLocks/>
            </p:cNvGrpSpPr>
            <p:nvPr/>
          </p:nvGrpSpPr>
          <p:grpSpPr bwMode="auto">
            <a:xfrm>
              <a:off x="3938" y="1968"/>
              <a:ext cx="430" cy="437"/>
              <a:chOff x="3938" y="1968"/>
              <a:chExt cx="430" cy="437"/>
            </a:xfrm>
          </p:grpSpPr>
          <p:grpSp>
            <p:nvGrpSpPr>
              <p:cNvPr id="24612" name="Group 23"/>
              <p:cNvGrpSpPr>
                <a:grpSpLocks/>
              </p:cNvGrpSpPr>
              <p:nvPr/>
            </p:nvGrpSpPr>
            <p:grpSpPr bwMode="auto">
              <a:xfrm>
                <a:off x="3938" y="1968"/>
                <a:ext cx="430" cy="437"/>
                <a:chOff x="2016" y="1920"/>
                <a:chExt cx="1680" cy="1680"/>
              </a:xfrm>
            </p:grpSpPr>
            <p:sp>
              <p:nvSpPr>
                <p:cNvPr id="38936" name="Oval 24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62353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/>
                </a:p>
              </p:txBody>
            </p:sp>
            <p:sp>
              <p:nvSpPr>
                <p:cNvPr id="24615" name="Freeform 25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958 w 1321"/>
                    <a:gd name="T1" fmla="*/ 62 h 712"/>
                    <a:gd name="T2" fmla="*/ 970 w 1321"/>
                    <a:gd name="T3" fmla="*/ 69 h 712"/>
                    <a:gd name="T4" fmla="*/ 973 w 1321"/>
                    <a:gd name="T5" fmla="*/ 75 h 712"/>
                    <a:gd name="T6" fmla="*/ 968 w 1321"/>
                    <a:gd name="T7" fmla="*/ 81 h 712"/>
                    <a:gd name="T8" fmla="*/ 956 w 1321"/>
                    <a:gd name="T9" fmla="*/ 85 h 712"/>
                    <a:gd name="T10" fmla="*/ 937 w 1321"/>
                    <a:gd name="T11" fmla="*/ 91 h 712"/>
                    <a:gd name="T12" fmla="*/ 912 w 1321"/>
                    <a:gd name="T13" fmla="*/ 94 h 712"/>
                    <a:gd name="T14" fmla="*/ 881 w 1321"/>
                    <a:gd name="T15" fmla="*/ 98 h 712"/>
                    <a:gd name="T16" fmla="*/ 845 w 1321"/>
                    <a:gd name="T17" fmla="*/ 102 h 712"/>
                    <a:gd name="T18" fmla="*/ 804 w 1321"/>
                    <a:gd name="T19" fmla="*/ 105 h 712"/>
                    <a:gd name="T20" fmla="*/ 759 w 1321"/>
                    <a:gd name="T21" fmla="*/ 106 h 712"/>
                    <a:gd name="T22" fmla="*/ 712 w 1321"/>
                    <a:gd name="T23" fmla="*/ 107 h 712"/>
                    <a:gd name="T24" fmla="*/ 660 w 1321"/>
                    <a:gd name="T25" fmla="*/ 110 h 712"/>
                    <a:gd name="T26" fmla="*/ 607 w 1321"/>
                    <a:gd name="T27" fmla="*/ 111 h 712"/>
                    <a:gd name="T28" fmla="*/ 586 w 1321"/>
                    <a:gd name="T29" fmla="*/ 112 h 712"/>
                    <a:gd name="T30" fmla="*/ 351 w 1321"/>
                    <a:gd name="T31" fmla="*/ 112 h 712"/>
                    <a:gd name="T32" fmla="*/ 347 w 1321"/>
                    <a:gd name="T33" fmla="*/ 112 h 712"/>
                    <a:gd name="T34" fmla="*/ 301 w 1321"/>
                    <a:gd name="T35" fmla="*/ 111 h 712"/>
                    <a:gd name="T36" fmla="*/ 257 w 1321"/>
                    <a:gd name="T37" fmla="*/ 110 h 712"/>
                    <a:gd name="T38" fmla="*/ 215 w 1321"/>
                    <a:gd name="T39" fmla="*/ 109 h 712"/>
                    <a:gd name="T40" fmla="*/ 174 w 1321"/>
                    <a:gd name="T41" fmla="*/ 106 h 712"/>
                    <a:gd name="T42" fmla="*/ 137 w 1321"/>
                    <a:gd name="T43" fmla="*/ 106 h 712"/>
                    <a:gd name="T44" fmla="*/ 106 w 1321"/>
                    <a:gd name="T45" fmla="*/ 103 h 712"/>
                    <a:gd name="T46" fmla="*/ 74 w 1321"/>
                    <a:gd name="T47" fmla="*/ 101 h 712"/>
                    <a:gd name="T48" fmla="*/ 51 w 1321"/>
                    <a:gd name="T49" fmla="*/ 99 h 712"/>
                    <a:gd name="T50" fmla="*/ 26 w 1321"/>
                    <a:gd name="T51" fmla="*/ 94 h 712"/>
                    <a:gd name="T52" fmla="*/ 18 w 1321"/>
                    <a:gd name="T53" fmla="*/ 91 h 712"/>
                    <a:gd name="T54" fmla="*/ 6 w 1321"/>
                    <a:gd name="T55" fmla="*/ 87 h 712"/>
                    <a:gd name="T56" fmla="*/ 0 w 1321"/>
                    <a:gd name="T57" fmla="*/ 82 h 712"/>
                    <a:gd name="T58" fmla="*/ 0 w 1321"/>
                    <a:gd name="T59" fmla="*/ 81 h 712"/>
                    <a:gd name="T60" fmla="*/ 4 w 1321"/>
                    <a:gd name="T61" fmla="*/ 75 h 712"/>
                    <a:gd name="T62" fmla="*/ 16 w 1321"/>
                    <a:gd name="T63" fmla="*/ 69 h 712"/>
                    <a:gd name="T64" fmla="*/ 35 w 1321"/>
                    <a:gd name="T65" fmla="*/ 58 h 712"/>
                    <a:gd name="T66" fmla="*/ 70 w 1321"/>
                    <a:gd name="T67" fmla="*/ 47 h 712"/>
                    <a:gd name="T68" fmla="*/ 110 w 1321"/>
                    <a:gd name="T69" fmla="*/ 37 h 712"/>
                    <a:gd name="T70" fmla="*/ 151 w 1321"/>
                    <a:gd name="T71" fmla="*/ 27 h 712"/>
                    <a:gd name="T72" fmla="*/ 199 w 1321"/>
                    <a:gd name="T73" fmla="*/ 19 h 712"/>
                    <a:gd name="T74" fmla="*/ 252 w 1321"/>
                    <a:gd name="T75" fmla="*/ 12 h 712"/>
                    <a:gd name="T76" fmla="*/ 306 w 1321"/>
                    <a:gd name="T77" fmla="*/ 7 h 712"/>
                    <a:gd name="T78" fmla="*/ 367 w 1321"/>
                    <a:gd name="T79" fmla="*/ 4 h 712"/>
                    <a:gd name="T80" fmla="*/ 428 w 1321"/>
                    <a:gd name="T81" fmla="*/ 4 h 712"/>
                    <a:gd name="T82" fmla="*/ 492 w 1321"/>
                    <a:gd name="T83" fmla="*/ 0 h 712"/>
                    <a:gd name="T84" fmla="*/ 492 w 1321"/>
                    <a:gd name="T85" fmla="*/ 0 h 712"/>
                    <a:gd name="T86" fmla="*/ 559 w 1321"/>
                    <a:gd name="T87" fmla="*/ 4 h 712"/>
                    <a:gd name="T88" fmla="*/ 624 w 1321"/>
                    <a:gd name="T89" fmla="*/ 4 h 712"/>
                    <a:gd name="T90" fmla="*/ 687 w 1321"/>
                    <a:gd name="T91" fmla="*/ 8 h 712"/>
                    <a:gd name="T92" fmla="*/ 745 w 1321"/>
                    <a:gd name="T93" fmla="*/ 14 h 712"/>
                    <a:gd name="T94" fmla="*/ 797 w 1321"/>
                    <a:gd name="T95" fmla="*/ 21 h 712"/>
                    <a:gd name="T96" fmla="*/ 846 w 1321"/>
                    <a:gd name="T97" fmla="*/ 30 h 712"/>
                    <a:gd name="T98" fmla="*/ 890 w 1321"/>
                    <a:gd name="T99" fmla="*/ 40 h 712"/>
                    <a:gd name="T100" fmla="*/ 927 w 1321"/>
                    <a:gd name="T101" fmla="*/ 51 h 712"/>
                    <a:gd name="T102" fmla="*/ 958 w 1321"/>
                    <a:gd name="T103" fmla="*/ 62 h 712"/>
                    <a:gd name="T104" fmla="*/ 958 w 1321"/>
                    <a:gd name="T105" fmla="*/ 62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hlink"/>
                    </a:gs>
                  </a:gsLst>
                  <a:lin ang="54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sp>
            <p:nvSpPr>
              <p:cNvPr id="38938" name="Text Box 26"/>
              <p:cNvSpPr txBox="1">
                <a:spLocks noChangeArrowheads="1"/>
              </p:cNvSpPr>
              <p:nvPr/>
            </p:nvSpPr>
            <p:spPr bwMode="gray">
              <a:xfrm>
                <a:off x="4020" y="2028"/>
                <a:ext cx="264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4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</a:rPr>
                  <a:t>B</a:t>
                </a:r>
              </a:p>
            </p:txBody>
          </p:sp>
        </p:grpSp>
        <p:grpSp>
          <p:nvGrpSpPr>
            <p:cNvPr id="24587" name="Group 27"/>
            <p:cNvGrpSpPr>
              <a:grpSpLocks/>
            </p:cNvGrpSpPr>
            <p:nvPr/>
          </p:nvGrpSpPr>
          <p:grpSpPr bwMode="auto">
            <a:xfrm>
              <a:off x="3552" y="3360"/>
              <a:ext cx="412" cy="392"/>
              <a:chOff x="3552" y="3339"/>
              <a:chExt cx="412" cy="392"/>
            </a:xfrm>
          </p:grpSpPr>
          <p:grpSp>
            <p:nvGrpSpPr>
              <p:cNvPr id="24608" name="Group 28"/>
              <p:cNvGrpSpPr>
                <a:grpSpLocks/>
              </p:cNvGrpSpPr>
              <p:nvPr/>
            </p:nvGrpSpPr>
            <p:grpSpPr bwMode="auto">
              <a:xfrm>
                <a:off x="3552" y="3339"/>
                <a:ext cx="412" cy="392"/>
                <a:chOff x="2016" y="1920"/>
                <a:chExt cx="1680" cy="1680"/>
              </a:xfrm>
            </p:grpSpPr>
            <p:sp>
              <p:nvSpPr>
                <p:cNvPr id="38941" name="Oval 29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2"/>
                    </a:gs>
                    <a:gs pos="100000">
                      <a:schemeClr val="bg2">
                        <a:gamma/>
                        <a:shade val="45490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/>
                </a:p>
              </p:txBody>
            </p:sp>
            <p:sp>
              <p:nvSpPr>
                <p:cNvPr id="24611" name="Freeform 30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958 w 1321"/>
                    <a:gd name="T1" fmla="*/ 62 h 712"/>
                    <a:gd name="T2" fmla="*/ 970 w 1321"/>
                    <a:gd name="T3" fmla="*/ 69 h 712"/>
                    <a:gd name="T4" fmla="*/ 973 w 1321"/>
                    <a:gd name="T5" fmla="*/ 75 h 712"/>
                    <a:gd name="T6" fmla="*/ 968 w 1321"/>
                    <a:gd name="T7" fmla="*/ 81 h 712"/>
                    <a:gd name="T8" fmla="*/ 956 w 1321"/>
                    <a:gd name="T9" fmla="*/ 85 h 712"/>
                    <a:gd name="T10" fmla="*/ 937 w 1321"/>
                    <a:gd name="T11" fmla="*/ 91 h 712"/>
                    <a:gd name="T12" fmla="*/ 912 w 1321"/>
                    <a:gd name="T13" fmla="*/ 94 h 712"/>
                    <a:gd name="T14" fmla="*/ 881 w 1321"/>
                    <a:gd name="T15" fmla="*/ 98 h 712"/>
                    <a:gd name="T16" fmla="*/ 845 w 1321"/>
                    <a:gd name="T17" fmla="*/ 102 h 712"/>
                    <a:gd name="T18" fmla="*/ 804 w 1321"/>
                    <a:gd name="T19" fmla="*/ 105 h 712"/>
                    <a:gd name="T20" fmla="*/ 759 w 1321"/>
                    <a:gd name="T21" fmla="*/ 106 h 712"/>
                    <a:gd name="T22" fmla="*/ 712 w 1321"/>
                    <a:gd name="T23" fmla="*/ 107 h 712"/>
                    <a:gd name="T24" fmla="*/ 660 w 1321"/>
                    <a:gd name="T25" fmla="*/ 110 h 712"/>
                    <a:gd name="T26" fmla="*/ 607 w 1321"/>
                    <a:gd name="T27" fmla="*/ 111 h 712"/>
                    <a:gd name="T28" fmla="*/ 586 w 1321"/>
                    <a:gd name="T29" fmla="*/ 112 h 712"/>
                    <a:gd name="T30" fmla="*/ 351 w 1321"/>
                    <a:gd name="T31" fmla="*/ 112 h 712"/>
                    <a:gd name="T32" fmla="*/ 347 w 1321"/>
                    <a:gd name="T33" fmla="*/ 112 h 712"/>
                    <a:gd name="T34" fmla="*/ 301 w 1321"/>
                    <a:gd name="T35" fmla="*/ 111 h 712"/>
                    <a:gd name="T36" fmla="*/ 257 w 1321"/>
                    <a:gd name="T37" fmla="*/ 110 h 712"/>
                    <a:gd name="T38" fmla="*/ 215 w 1321"/>
                    <a:gd name="T39" fmla="*/ 109 h 712"/>
                    <a:gd name="T40" fmla="*/ 174 w 1321"/>
                    <a:gd name="T41" fmla="*/ 106 h 712"/>
                    <a:gd name="T42" fmla="*/ 137 w 1321"/>
                    <a:gd name="T43" fmla="*/ 106 h 712"/>
                    <a:gd name="T44" fmla="*/ 106 w 1321"/>
                    <a:gd name="T45" fmla="*/ 103 h 712"/>
                    <a:gd name="T46" fmla="*/ 74 w 1321"/>
                    <a:gd name="T47" fmla="*/ 101 h 712"/>
                    <a:gd name="T48" fmla="*/ 51 w 1321"/>
                    <a:gd name="T49" fmla="*/ 99 h 712"/>
                    <a:gd name="T50" fmla="*/ 26 w 1321"/>
                    <a:gd name="T51" fmla="*/ 94 h 712"/>
                    <a:gd name="T52" fmla="*/ 18 w 1321"/>
                    <a:gd name="T53" fmla="*/ 91 h 712"/>
                    <a:gd name="T54" fmla="*/ 6 w 1321"/>
                    <a:gd name="T55" fmla="*/ 87 h 712"/>
                    <a:gd name="T56" fmla="*/ 0 w 1321"/>
                    <a:gd name="T57" fmla="*/ 82 h 712"/>
                    <a:gd name="T58" fmla="*/ 0 w 1321"/>
                    <a:gd name="T59" fmla="*/ 81 h 712"/>
                    <a:gd name="T60" fmla="*/ 4 w 1321"/>
                    <a:gd name="T61" fmla="*/ 75 h 712"/>
                    <a:gd name="T62" fmla="*/ 16 w 1321"/>
                    <a:gd name="T63" fmla="*/ 69 h 712"/>
                    <a:gd name="T64" fmla="*/ 35 w 1321"/>
                    <a:gd name="T65" fmla="*/ 58 h 712"/>
                    <a:gd name="T66" fmla="*/ 70 w 1321"/>
                    <a:gd name="T67" fmla="*/ 47 h 712"/>
                    <a:gd name="T68" fmla="*/ 110 w 1321"/>
                    <a:gd name="T69" fmla="*/ 37 h 712"/>
                    <a:gd name="T70" fmla="*/ 151 w 1321"/>
                    <a:gd name="T71" fmla="*/ 27 h 712"/>
                    <a:gd name="T72" fmla="*/ 199 w 1321"/>
                    <a:gd name="T73" fmla="*/ 19 h 712"/>
                    <a:gd name="T74" fmla="*/ 252 w 1321"/>
                    <a:gd name="T75" fmla="*/ 12 h 712"/>
                    <a:gd name="T76" fmla="*/ 306 w 1321"/>
                    <a:gd name="T77" fmla="*/ 7 h 712"/>
                    <a:gd name="T78" fmla="*/ 367 w 1321"/>
                    <a:gd name="T79" fmla="*/ 4 h 712"/>
                    <a:gd name="T80" fmla="*/ 428 w 1321"/>
                    <a:gd name="T81" fmla="*/ 4 h 712"/>
                    <a:gd name="T82" fmla="*/ 492 w 1321"/>
                    <a:gd name="T83" fmla="*/ 0 h 712"/>
                    <a:gd name="T84" fmla="*/ 492 w 1321"/>
                    <a:gd name="T85" fmla="*/ 0 h 712"/>
                    <a:gd name="T86" fmla="*/ 559 w 1321"/>
                    <a:gd name="T87" fmla="*/ 4 h 712"/>
                    <a:gd name="T88" fmla="*/ 624 w 1321"/>
                    <a:gd name="T89" fmla="*/ 4 h 712"/>
                    <a:gd name="T90" fmla="*/ 687 w 1321"/>
                    <a:gd name="T91" fmla="*/ 8 h 712"/>
                    <a:gd name="T92" fmla="*/ 745 w 1321"/>
                    <a:gd name="T93" fmla="*/ 14 h 712"/>
                    <a:gd name="T94" fmla="*/ 797 w 1321"/>
                    <a:gd name="T95" fmla="*/ 21 h 712"/>
                    <a:gd name="T96" fmla="*/ 846 w 1321"/>
                    <a:gd name="T97" fmla="*/ 30 h 712"/>
                    <a:gd name="T98" fmla="*/ 890 w 1321"/>
                    <a:gd name="T99" fmla="*/ 40 h 712"/>
                    <a:gd name="T100" fmla="*/ 927 w 1321"/>
                    <a:gd name="T101" fmla="*/ 51 h 712"/>
                    <a:gd name="T102" fmla="*/ 958 w 1321"/>
                    <a:gd name="T103" fmla="*/ 62 h 712"/>
                    <a:gd name="T104" fmla="*/ 958 w 1321"/>
                    <a:gd name="T105" fmla="*/ 62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bg2"/>
                    </a:gs>
                  </a:gsLst>
                  <a:lin ang="54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sp>
            <p:nvSpPr>
              <p:cNvPr id="38943" name="Text Box 31"/>
              <p:cNvSpPr txBox="1">
                <a:spLocks noChangeArrowheads="1"/>
              </p:cNvSpPr>
              <p:nvPr/>
            </p:nvSpPr>
            <p:spPr bwMode="gray">
              <a:xfrm>
                <a:off x="3641" y="3360"/>
                <a:ext cx="257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4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</a:rPr>
                  <a:t>C</a:t>
                </a:r>
              </a:p>
            </p:txBody>
          </p:sp>
        </p:grpSp>
        <p:grpSp>
          <p:nvGrpSpPr>
            <p:cNvPr id="24588" name="Group 32"/>
            <p:cNvGrpSpPr>
              <a:grpSpLocks/>
            </p:cNvGrpSpPr>
            <p:nvPr/>
          </p:nvGrpSpPr>
          <p:grpSpPr bwMode="auto">
            <a:xfrm>
              <a:off x="1488" y="1968"/>
              <a:ext cx="432" cy="432"/>
              <a:chOff x="1488" y="1968"/>
              <a:chExt cx="432" cy="432"/>
            </a:xfrm>
          </p:grpSpPr>
          <p:grpSp>
            <p:nvGrpSpPr>
              <p:cNvPr id="24604" name="Group 33"/>
              <p:cNvGrpSpPr>
                <a:grpSpLocks/>
              </p:cNvGrpSpPr>
              <p:nvPr/>
            </p:nvGrpSpPr>
            <p:grpSpPr bwMode="auto">
              <a:xfrm>
                <a:off x="1488" y="1968"/>
                <a:ext cx="432" cy="432"/>
                <a:chOff x="2016" y="1920"/>
                <a:chExt cx="1680" cy="1680"/>
              </a:xfrm>
            </p:grpSpPr>
            <p:sp>
              <p:nvSpPr>
                <p:cNvPr id="38946" name="Oval 34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5490"/>
                        <a:invGamma/>
                      </a:schemeClr>
                    </a:gs>
                  </a:gsLst>
                  <a:lin ang="540000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ru-RU"/>
                </a:p>
              </p:txBody>
            </p:sp>
            <p:sp>
              <p:nvSpPr>
                <p:cNvPr id="24607" name="Freeform 35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958 w 1321"/>
                    <a:gd name="T1" fmla="*/ 62 h 712"/>
                    <a:gd name="T2" fmla="*/ 970 w 1321"/>
                    <a:gd name="T3" fmla="*/ 69 h 712"/>
                    <a:gd name="T4" fmla="*/ 973 w 1321"/>
                    <a:gd name="T5" fmla="*/ 75 h 712"/>
                    <a:gd name="T6" fmla="*/ 968 w 1321"/>
                    <a:gd name="T7" fmla="*/ 81 h 712"/>
                    <a:gd name="T8" fmla="*/ 956 w 1321"/>
                    <a:gd name="T9" fmla="*/ 85 h 712"/>
                    <a:gd name="T10" fmla="*/ 937 w 1321"/>
                    <a:gd name="T11" fmla="*/ 91 h 712"/>
                    <a:gd name="T12" fmla="*/ 912 w 1321"/>
                    <a:gd name="T13" fmla="*/ 94 h 712"/>
                    <a:gd name="T14" fmla="*/ 881 w 1321"/>
                    <a:gd name="T15" fmla="*/ 98 h 712"/>
                    <a:gd name="T16" fmla="*/ 845 w 1321"/>
                    <a:gd name="T17" fmla="*/ 102 h 712"/>
                    <a:gd name="T18" fmla="*/ 804 w 1321"/>
                    <a:gd name="T19" fmla="*/ 105 h 712"/>
                    <a:gd name="T20" fmla="*/ 759 w 1321"/>
                    <a:gd name="T21" fmla="*/ 106 h 712"/>
                    <a:gd name="T22" fmla="*/ 712 w 1321"/>
                    <a:gd name="T23" fmla="*/ 107 h 712"/>
                    <a:gd name="T24" fmla="*/ 660 w 1321"/>
                    <a:gd name="T25" fmla="*/ 110 h 712"/>
                    <a:gd name="T26" fmla="*/ 607 w 1321"/>
                    <a:gd name="T27" fmla="*/ 111 h 712"/>
                    <a:gd name="T28" fmla="*/ 586 w 1321"/>
                    <a:gd name="T29" fmla="*/ 112 h 712"/>
                    <a:gd name="T30" fmla="*/ 351 w 1321"/>
                    <a:gd name="T31" fmla="*/ 112 h 712"/>
                    <a:gd name="T32" fmla="*/ 347 w 1321"/>
                    <a:gd name="T33" fmla="*/ 112 h 712"/>
                    <a:gd name="T34" fmla="*/ 301 w 1321"/>
                    <a:gd name="T35" fmla="*/ 111 h 712"/>
                    <a:gd name="T36" fmla="*/ 257 w 1321"/>
                    <a:gd name="T37" fmla="*/ 110 h 712"/>
                    <a:gd name="T38" fmla="*/ 215 w 1321"/>
                    <a:gd name="T39" fmla="*/ 109 h 712"/>
                    <a:gd name="T40" fmla="*/ 174 w 1321"/>
                    <a:gd name="T41" fmla="*/ 106 h 712"/>
                    <a:gd name="T42" fmla="*/ 137 w 1321"/>
                    <a:gd name="T43" fmla="*/ 106 h 712"/>
                    <a:gd name="T44" fmla="*/ 106 w 1321"/>
                    <a:gd name="T45" fmla="*/ 103 h 712"/>
                    <a:gd name="T46" fmla="*/ 74 w 1321"/>
                    <a:gd name="T47" fmla="*/ 101 h 712"/>
                    <a:gd name="T48" fmla="*/ 51 w 1321"/>
                    <a:gd name="T49" fmla="*/ 99 h 712"/>
                    <a:gd name="T50" fmla="*/ 26 w 1321"/>
                    <a:gd name="T51" fmla="*/ 94 h 712"/>
                    <a:gd name="T52" fmla="*/ 18 w 1321"/>
                    <a:gd name="T53" fmla="*/ 91 h 712"/>
                    <a:gd name="T54" fmla="*/ 6 w 1321"/>
                    <a:gd name="T55" fmla="*/ 87 h 712"/>
                    <a:gd name="T56" fmla="*/ 0 w 1321"/>
                    <a:gd name="T57" fmla="*/ 82 h 712"/>
                    <a:gd name="T58" fmla="*/ 0 w 1321"/>
                    <a:gd name="T59" fmla="*/ 81 h 712"/>
                    <a:gd name="T60" fmla="*/ 4 w 1321"/>
                    <a:gd name="T61" fmla="*/ 75 h 712"/>
                    <a:gd name="T62" fmla="*/ 16 w 1321"/>
                    <a:gd name="T63" fmla="*/ 69 h 712"/>
                    <a:gd name="T64" fmla="*/ 35 w 1321"/>
                    <a:gd name="T65" fmla="*/ 58 h 712"/>
                    <a:gd name="T66" fmla="*/ 70 w 1321"/>
                    <a:gd name="T67" fmla="*/ 47 h 712"/>
                    <a:gd name="T68" fmla="*/ 110 w 1321"/>
                    <a:gd name="T69" fmla="*/ 37 h 712"/>
                    <a:gd name="T70" fmla="*/ 151 w 1321"/>
                    <a:gd name="T71" fmla="*/ 27 h 712"/>
                    <a:gd name="T72" fmla="*/ 199 w 1321"/>
                    <a:gd name="T73" fmla="*/ 19 h 712"/>
                    <a:gd name="T74" fmla="*/ 252 w 1321"/>
                    <a:gd name="T75" fmla="*/ 12 h 712"/>
                    <a:gd name="T76" fmla="*/ 306 w 1321"/>
                    <a:gd name="T77" fmla="*/ 7 h 712"/>
                    <a:gd name="T78" fmla="*/ 367 w 1321"/>
                    <a:gd name="T79" fmla="*/ 4 h 712"/>
                    <a:gd name="T80" fmla="*/ 428 w 1321"/>
                    <a:gd name="T81" fmla="*/ 4 h 712"/>
                    <a:gd name="T82" fmla="*/ 492 w 1321"/>
                    <a:gd name="T83" fmla="*/ 0 h 712"/>
                    <a:gd name="T84" fmla="*/ 492 w 1321"/>
                    <a:gd name="T85" fmla="*/ 0 h 712"/>
                    <a:gd name="T86" fmla="*/ 559 w 1321"/>
                    <a:gd name="T87" fmla="*/ 4 h 712"/>
                    <a:gd name="T88" fmla="*/ 624 w 1321"/>
                    <a:gd name="T89" fmla="*/ 4 h 712"/>
                    <a:gd name="T90" fmla="*/ 687 w 1321"/>
                    <a:gd name="T91" fmla="*/ 8 h 712"/>
                    <a:gd name="T92" fmla="*/ 745 w 1321"/>
                    <a:gd name="T93" fmla="*/ 14 h 712"/>
                    <a:gd name="T94" fmla="*/ 797 w 1321"/>
                    <a:gd name="T95" fmla="*/ 21 h 712"/>
                    <a:gd name="T96" fmla="*/ 846 w 1321"/>
                    <a:gd name="T97" fmla="*/ 30 h 712"/>
                    <a:gd name="T98" fmla="*/ 890 w 1321"/>
                    <a:gd name="T99" fmla="*/ 40 h 712"/>
                    <a:gd name="T100" fmla="*/ 927 w 1321"/>
                    <a:gd name="T101" fmla="*/ 51 h 712"/>
                    <a:gd name="T102" fmla="*/ 958 w 1321"/>
                    <a:gd name="T103" fmla="*/ 62 h 712"/>
                    <a:gd name="T104" fmla="*/ 958 w 1321"/>
                    <a:gd name="T105" fmla="*/ 62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sp>
            <p:nvSpPr>
              <p:cNvPr id="38948" name="Text Box 36"/>
              <p:cNvSpPr txBox="1">
                <a:spLocks noChangeArrowheads="1"/>
              </p:cNvSpPr>
              <p:nvPr/>
            </p:nvSpPr>
            <p:spPr bwMode="gray">
              <a:xfrm>
                <a:off x="1580" y="2016"/>
                <a:ext cx="249" cy="29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4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</a:rPr>
                  <a:t>E</a:t>
                </a:r>
              </a:p>
            </p:txBody>
          </p:sp>
        </p:grpSp>
        <p:sp>
          <p:nvSpPr>
            <p:cNvPr id="38949" name="Oval 37"/>
            <p:cNvSpPr>
              <a:spLocks noChangeArrowheads="1"/>
            </p:cNvSpPr>
            <p:nvPr/>
          </p:nvSpPr>
          <p:spPr bwMode="gray">
            <a:xfrm rot="18227093">
              <a:off x="3507" y="3261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8950" name="Oval 38"/>
            <p:cNvSpPr>
              <a:spLocks noChangeArrowheads="1"/>
            </p:cNvSpPr>
            <p:nvPr/>
          </p:nvSpPr>
          <p:spPr bwMode="gray">
            <a:xfrm rot="18227093">
              <a:off x="3411" y="3165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66667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grpSp>
          <p:nvGrpSpPr>
            <p:cNvPr id="24591" name="Group 39"/>
            <p:cNvGrpSpPr>
              <a:grpSpLocks/>
            </p:cNvGrpSpPr>
            <p:nvPr/>
          </p:nvGrpSpPr>
          <p:grpSpPr bwMode="auto">
            <a:xfrm>
              <a:off x="1968" y="2256"/>
              <a:ext cx="231" cy="130"/>
              <a:chOff x="2016" y="2304"/>
              <a:chExt cx="231" cy="130"/>
            </a:xfrm>
          </p:grpSpPr>
          <p:sp>
            <p:nvSpPr>
              <p:cNvPr id="38952" name="Oval 40"/>
              <p:cNvSpPr>
                <a:spLocks noChangeArrowheads="1"/>
              </p:cNvSpPr>
              <p:nvPr/>
            </p:nvSpPr>
            <p:spPr bwMode="gray">
              <a:xfrm rot="18227093">
                <a:off x="2019" y="2301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5764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953" name="Oval 41"/>
              <p:cNvSpPr>
                <a:spLocks noChangeArrowheads="1"/>
              </p:cNvSpPr>
              <p:nvPr/>
            </p:nvSpPr>
            <p:spPr bwMode="gray">
              <a:xfrm rot="18227093">
                <a:off x="2146" y="2357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862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grpSp>
          <p:nvGrpSpPr>
            <p:cNvPr id="24592" name="Group 42"/>
            <p:cNvGrpSpPr>
              <a:grpSpLocks/>
            </p:cNvGrpSpPr>
            <p:nvPr/>
          </p:nvGrpSpPr>
          <p:grpSpPr bwMode="auto">
            <a:xfrm>
              <a:off x="2832" y="1612"/>
              <a:ext cx="87" cy="260"/>
              <a:chOff x="2832" y="1612"/>
              <a:chExt cx="87" cy="260"/>
            </a:xfrm>
          </p:grpSpPr>
          <p:sp>
            <p:nvSpPr>
              <p:cNvPr id="38955" name="Oval 43"/>
              <p:cNvSpPr>
                <a:spLocks noChangeArrowheads="1"/>
              </p:cNvSpPr>
              <p:nvPr/>
            </p:nvSpPr>
            <p:spPr bwMode="gray">
              <a:xfrm rot="18227093">
                <a:off x="2835" y="1609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549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38956" name="Oval 44"/>
              <p:cNvSpPr>
                <a:spLocks noChangeArrowheads="1"/>
              </p:cNvSpPr>
              <p:nvPr/>
            </p:nvSpPr>
            <p:spPr bwMode="gray">
              <a:xfrm rot="18227093">
                <a:off x="2835" y="1787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862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38957" name="Oval 45"/>
            <p:cNvSpPr>
              <a:spLocks noChangeArrowheads="1"/>
            </p:cNvSpPr>
            <p:nvPr/>
          </p:nvSpPr>
          <p:spPr bwMode="gray">
            <a:xfrm rot="18227093">
              <a:off x="3759" y="2272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75686"/>
                    <a:invGamma/>
                  </a:schemeClr>
                </a:gs>
                <a:gs pos="100000">
                  <a:schemeClr val="hlink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8958" name="Oval 46"/>
            <p:cNvSpPr>
              <a:spLocks noChangeArrowheads="1"/>
            </p:cNvSpPr>
            <p:nvPr/>
          </p:nvSpPr>
          <p:spPr bwMode="gray">
            <a:xfrm rot="18227093">
              <a:off x="3603" y="2349"/>
              <a:ext cx="82" cy="87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75686"/>
                    <a:invGamma/>
                  </a:schemeClr>
                </a:gs>
                <a:gs pos="100000">
                  <a:schemeClr val="hlink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4595" name="Text Box 47"/>
            <p:cNvSpPr txBox="1">
              <a:spLocks noChangeArrowheads="1"/>
            </p:cNvSpPr>
            <p:nvPr/>
          </p:nvSpPr>
          <p:spPr bwMode="auto">
            <a:xfrm>
              <a:off x="4416" y="2073"/>
              <a:ext cx="12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ru-RU" b="1" i="1">
                  <a:solidFill>
                    <a:srgbClr val="FF3300"/>
                  </a:solidFill>
                </a:rPr>
                <a:t>семиотика</a:t>
              </a:r>
              <a:endParaRPr lang="en-US" b="1" i="1">
                <a:solidFill>
                  <a:srgbClr val="FF3300"/>
                </a:solidFill>
              </a:endParaRPr>
            </a:p>
          </p:txBody>
        </p:sp>
        <p:sp>
          <p:nvSpPr>
            <p:cNvPr id="24596" name="Text Box 48"/>
            <p:cNvSpPr txBox="1">
              <a:spLocks noChangeArrowheads="1"/>
            </p:cNvSpPr>
            <p:nvPr/>
          </p:nvSpPr>
          <p:spPr bwMode="auto">
            <a:xfrm>
              <a:off x="240" y="2073"/>
              <a:ext cx="12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ru-RU" b="1" i="1">
                  <a:solidFill>
                    <a:srgbClr val="CC3300"/>
                  </a:solidFill>
                </a:rPr>
                <a:t>НИТ</a:t>
              </a:r>
              <a:endParaRPr lang="en-US" b="1" i="1">
                <a:solidFill>
                  <a:srgbClr val="CC3300"/>
                </a:solidFill>
              </a:endParaRPr>
            </a:p>
          </p:txBody>
        </p:sp>
        <p:sp>
          <p:nvSpPr>
            <p:cNvPr id="24597" name="Text Box 49"/>
            <p:cNvSpPr txBox="1">
              <a:spLocks noChangeArrowheads="1"/>
            </p:cNvSpPr>
            <p:nvPr/>
          </p:nvSpPr>
          <p:spPr bwMode="auto">
            <a:xfrm>
              <a:off x="4032" y="3417"/>
              <a:ext cx="12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ru-RU" b="1" i="1">
                  <a:solidFill>
                    <a:srgbClr val="FF3300"/>
                  </a:solidFill>
                </a:rPr>
                <a:t>семантика</a:t>
              </a:r>
              <a:endParaRPr lang="en-US" b="1" i="1">
                <a:solidFill>
                  <a:srgbClr val="FF3300"/>
                </a:solidFill>
              </a:endParaRPr>
            </a:p>
          </p:txBody>
        </p:sp>
        <p:sp>
          <p:nvSpPr>
            <p:cNvPr id="24598" name="Text Box 50"/>
            <p:cNvSpPr txBox="1">
              <a:spLocks noChangeArrowheads="1"/>
            </p:cNvSpPr>
            <p:nvPr/>
          </p:nvSpPr>
          <p:spPr bwMode="auto">
            <a:xfrm>
              <a:off x="2304" y="825"/>
              <a:ext cx="12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ru-RU" b="1" i="1">
                  <a:solidFill>
                    <a:srgbClr val="FF3300"/>
                  </a:solidFill>
                </a:rPr>
                <a:t>когнитология</a:t>
              </a:r>
              <a:endParaRPr lang="en-US" b="1" i="1">
                <a:solidFill>
                  <a:srgbClr val="FF3300"/>
                </a:solidFill>
              </a:endParaRPr>
            </a:p>
          </p:txBody>
        </p:sp>
        <p:sp>
          <p:nvSpPr>
            <p:cNvPr id="24599" name="Text Box 51"/>
            <p:cNvSpPr txBox="1">
              <a:spLocks noChangeArrowheads="1"/>
            </p:cNvSpPr>
            <p:nvPr/>
          </p:nvSpPr>
          <p:spPr bwMode="auto">
            <a:xfrm>
              <a:off x="528" y="3465"/>
              <a:ext cx="120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ru-RU" b="1" i="1">
                  <a:solidFill>
                    <a:srgbClr val="FF3300"/>
                  </a:solidFill>
                </a:rPr>
                <a:t>психология</a:t>
              </a:r>
              <a:endParaRPr lang="en-US" b="1" i="1">
                <a:solidFill>
                  <a:srgbClr val="FF33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Company  Logo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47800" y="15240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</a:rPr>
              <a:t>Построение </a:t>
            </a:r>
            <a:r>
              <a:rPr lang="en-US" sz="2800" b="1" dirty="0" smtClean="0">
                <a:solidFill>
                  <a:schemeClr val="bg1"/>
                </a:solidFill>
              </a:rPr>
              <a:t>IDEF0</a:t>
            </a:r>
            <a:r>
              <a:rPr lang="ru-RU" sz="2800" b="1" dirty="0" smtClean="0">
                <a:solidFill>
                  <a:schemeClr val="bg1"/>
                </a:solidFill>
              </a:rPr>
              <a:t>- диаграмм</a:t>
            </a:r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1219586" name="Picture 2" descr="http://pandia.ru/text/78/400/images/image003_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8607692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Company  Logo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47800" y="15240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</a:rPr>
              <a:t>Построение </a:t>
            </a:r>
            <a:r>
              <a:rPr lang="en-US" sz="2800" b="1" dirty="0" smtClean="0">
                <a:solidFill>
                  <a:schemeClr val="bg1"/>
                </a:solidFill>
              </a:rPr>
              <a:t>IDEF0</a:t>
            </a:r>
            <a:r>
              <a:rPr lang="ru-RU" sz="2800" b="1" dirty="0" smtClean="0">
                <a:solidFill>
                  <a:schemeClr val="bg1"/>
                </a:solidFill>
              </a:rPr>
              <a:t>- диаграмм</a:t>
            </a:r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1220610" name="Picture 2" descr="http://zabika.ru/adpopac/%D0%A3%D1%87%D0%B5%D0%B1%D0%BD%D0%BE%D0%B5+%D0%BF%D0%BE%D1%81%D0%BE%D0%B1%D0%B8%D0%B5+%D0%9C%D0%BE%D1%81%D0%BA%D0%B2%D0%B0+2011+%D0%9E%D0%B3%D0%BB%D0%B0%D0%B2%D0%BB%D0%B5%D0%BD%D0%B8%D0%B5+%D0%92%D0%B2%D0%B5%D0%B4%D0%B5%D0%BD%D0%B8%D0%B5+4+%D0%93%D0%BB%D0%B0%D0%B2%D0%B0+%D0%90%D0%BD%D0%B0%D0%BB%D0%B8%D1%82%D0%B8%D1%87%D0%B5%D1%81%D0%BA%D0%B0%D1%8F+%D1%87%D0%B0%D1%81%D1%82%D1%8C+6+%3E+%D0%A2%D0%B5%D1%85%D0%BD%D0%B8%D0%BA%D0%BE-%D1%8D%D0%BA%D0%BE%D0%BD%D0%BE%D0%BC%D0%B8%D1%87%D0%B5%D1%81%D0%BA%D0%B0%D1%8F+%D1%85%D0%B0%D1%80%D0%B0%D0%BA%D1%82%D0%B5%D1%80%D0%B8%D1%81%D1%82%D0%B8%D0%BA%D0%B0+%D0%BF%D1%80%D0%B5%D0%B4%D0%BC%D0%B5%D1%82%D0%BD%D0%BE%D0%B9+%D0%BE%D0%B1%D0%BB%D0%B0%D1%81%D1%82%D0%B8+%D0%B8+%D0%BF%D1%80%D0%B5%D0%B4%D0%BF%D1%80%D0%B8%D1%8F%D1%82%D0%B8%D1%8F.+%D0%90%D0%BD%D0%B0%D0%BB%D0%B8%D0%B7+%D0%B4%D0%B5%D1%8F%D1%82%D0%B5%D0%BB%D1%8C%D0%BD%D0%BE%D1%81%D1%82%D0%B8+%C2%AB%D0%BA%D0%B0%D0%BA+%D0%B5%D1%81%D1%82%D1%8C%C2%BBc/3224_html_1aeeaf0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924" y="990600"/>
            <a:ext cx="7911101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Company  Logo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47800" y="15240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</a:rPr>
              <a:t>Построение </a:t>
            </a:r>
            <a:r>
              <a:rPr lang="en-US" sz="2800" b="1" dirty="0" smtClean="0">
                <a:solidFill>
                  <a:schemeClr val="bg1"/>
                </a:solidFill>
              </a:rPr>
              <a:t>IDEF0</a:t>
            </a:r>
            <a:r>
              <a:rPr lang="ru-RU" sz="2800" b="1" dirty="0" smtClean="0">
                <a:solidFill>
                  <a:schemeClr val="bg1"/>
                </a:solidFill>
              </a:rPr>
              <a:t>- диаграмм</a:t>
            </a:r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1216516" name="Picture 4" descr="http://mpteam.narod.ru/prod015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219200"/>
            <a:ext cx="8681946" cy="487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Company  Logo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47800" y="15240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</a:rPr>
              <a:t>Построение </a:t>
            </a:r>
            <a:r>
              <a:rPr lang="en-US" sz="2800" b="1" dirty="0" smtClean="0">
                <a:solidFill>
                  <a:schemeClr val="bg1"/>
                </a:solidFill>
              </a:rPr>
              <a:t>IDEF0</a:t>
            </a:r>
            <a:r>
              <a:rPr lang="ru-RU" sz="2800" b="1" dirty="0" smtClean="0">
                <a:solidFill>
                  <a:schemeClr val="bg1"/>
                </a:solidFill>
              </a:rPr>
              <a:t>- диаграмм</a:t>
            </a:r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1222658" name="Picture 2" descr="http://www.studmed.ru/docs/static/a/7/1/e/a/a71ea1120a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029767"/>
            <a:ext cx="7162800" cy="53553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Company  Logo</a:t>
            </a:r>
            <a:endParaRPr lang="en-US"/>
          </a:p>
        </p:txBody>
      </p:sp>
      <p:pic>
        <p:nvPicPr>
          <p:cNvPr id="1216514" name="Picture 2" descr="http://www.studmed.ru/docs/static/3/c/8/2/e/3c82ed938c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821472"/>
            <a:ext cx="8229600" cy="5820937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447800" y="15240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</a:rPr>
              <a:t>Построение </a:t>
            </a:r>
            <a:r>
              <a:rPr lang="en-US" sz="2800" b="1" dirty="0" smtClean="0">
                <a:solidFill>
                  <a:schemeClr val="bg1"/>
                </a:solidFill>
              </a:rPr>
              <a:t>IDEF0</a:t>
            </a:r>
            <a:r>
              <a:rPr lang="ru-RU" sz="2800" b="1" dirty="0" smtClean="0">
                <a:solidFill>
                  <a:schemeClr val="bg1"/>
                </a:solidFill>
              </a:rPr>
              <a:t>- диаграмм</a:t>
            </a:r>
            <a:endParaRPr lang="ru-RU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Company  Logo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47800" y="152400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</a:rPr>
              <a:t>Построение </a:t>
            </a:r>
            <a:r>
              <a:rPr lang="en-US" sz="2800" b="1" dirty="0" smtClean="0">
                <a:solidFill>
                  <a:schemeClr val="bg1"/>
                </a:solidFill>
              </a:rPr>
              <a:t>IDEF0</a:t>
            </a:r>
            <a:r>
              <a:rPr lang="ru-RU" sz="2800" b="1" dirty="0" smtClean="0">
                <a:solidFill>
                  <a:schemeClr val="bg1"/>
                </a:solidFill>
              </a:rPr>
              <a:t>- диаграмм</a:t>
            </a:r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1221634" name="Picture 2" descr="http://viche.com.ua/resources/files/2012-08-13_09h34_29%20IDEF0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447800"/>
            <a:ext cx="8658225" cy="4762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ru-RU" sz="3600" b="1" smtClean="0"/>
              <a:t>ОСНОВЫ С</a:t>
            </a:r>
            <a:r>
              <a:rPr lang="en-US" sz="3600" b="1" smtClean="0"/>
              <a:t>ASE</a:t>
            </a:r>
            <a:r>
              <a:rPr lang="ru-RU" sz="3600" b="1" smtClean="0"/>
              <a:t>-ТЕХНОЛОГИЙ</a:t>
            </a:r>
            <a:endParaRPr lang="en-US" sz="3600" b="1" smtClean="0"/>
          </a:p>
        </p:txBody>
      </p:sp>
      <p:sp>
        <p:nvSpPr>
          <p:cNvPr id="97283" name="AutoShape 3"/>
          <p:cNvSpPr>
            <a:spLocks noChangeArrowheads="1"/>
          </p:cNvSpPr>
          <p:nvPr/>
        </p:nvSpPr>
        <p:spPr bwMode="auto">
          <a:xfrm>
            <a:off x="5219700" y="3352800"/>
            <a:ext cx="3600450" cy="2955925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ru-RU">
              <a:latin typeface="Verdana" pitchFamily="34" charset="0"/>
            </a:endParaRPr>
          </a:p>
        </p:txBody>
      </p:sp>
      <p:sp>
        <p:nvSpPr>
          <p:cNvPr id="97284" name="AutoShape 4"/>
          <p:cNvSpPr>
            <a:spLocks noChangeArrowheads="1"/>
          </p:cNvSpPr>
          <p:nvPr/>
        </p:nvSpPr>
        <p:spPr bwMode="auto">
          <a:xfrm>
            <a:off x="1143000" y="3352800"/>
            <a:ext cx="2286000" cy="2667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ru-RU">
              <a:latin typeface="Verdana" pitchFamily="34" charset="0"/>
            </a:endParaRPr>
          </a:p>
        </p:txBody>
      </p:sp>
      <p:sp>
        <p:nvSpPr>
          <p:cNvPr id="97285" name="Text Box 5"/>
          <p:cNvSpPr txBox="1">
            <a:spLocks noChangeArrowheads="1"/>
          </p:cNvSpPr>
          <p:nvPr/>
        </p:nvSpPr>
        <p:spPr bwMode="auto">
          <a:xfrm>
            <a:off x="1238250" y="3552825"/>
            <a:ext cx="203835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i="1">
                <a:solidFill>
                  <a:srgbClr val="0000FF"/>
                </a:solidFill>
              </a:rPr>
              <a:t>CASE</a:t>
            </a:r>
            <a:r>
              <a:rPr lang="ru-RU" i="1">
                <a:solidFill>
                  <a:srgbClr val="0000FF"/>
                </a:solidFill>
              </a:rPr>
              <a:t>-средства анализа требований, проектирования спецификаций и структуры, редактирования интерфейсов</a:t>
            </a:r>
            <a:endParaRPr lang="en-US" i="1">
              <a:solidFill>
                <a:srgbClr val="0000FF"/>
              </a:solidFill>
            </a:endParaRPr>
          </a:p>
        </p:txBody>
      </p:sp>
      <p:sp>
        <p:nvSpPr>
          <p:cNvPr id="136198" name="Freeform 6"/>
          <p:cNvSpPr>
            <a:spLocks/>
          </p:cNvSpPr>
          <p:nvPr/>
        </p:nvSpPr>
        <p:spPr bwMode="gray">
          <a:xfrm>
            <a:off x="3222625" y="3255963"/>
            <a:ext cx="903288" cy="1241425"/>
          </a:xfrm>
          <a:custGeom>
            <a:avLst/>
            <a:gdLst/>
            <a:ahLst/>
            <a:cxnLst>
              <a:cxn ang="0">
                <a:pos x="580" y="0"/>
              </a:cxn>
              <a:cxn ang="0">
                <a:pos x="578" y="90"/>
              </a:cxn>
              <a:cxn ang="0">
                <a:pos x="568" y="174"/>
              </a:cxn>
              <a:cxn ang="0">
                <a:pos x="552" y="252"/>
              </a:cxn>
              <a:cxn ang="0">
                <a:pos x="526" y="324"/>
              </a:cxn>
              <a:cxn ang="0">
                <a:pos x="494" y="390"/>
              </a:cxn>
              <a:cxn ang="0">
                <a:pos x="452" y="450"/>
              </a:cxn>
              <a:cxn ang="0">
                <a:pos x="402" y="508"/>
              </a:cxn>
              <a:cxn ang="0">
                <a:pos x="342" y="560"/>
              </a:cxn>
              <a:cxn ang="0">
                <a:pos x="270" y="610"/>
              </a:cxn>
              <a:cxn ang="0">
                <a:pos x="188" y="656"/>
              </a:cxn>
              <a:cxn ang="0">
                <a:pos x="188" y="798"/>
              </a:cxn>
              <a:cxn ang="0">
                <a:pos x="0" y="514"/>
              </a:cxn>
              <a:cxn ang="0">
                <a:pos x="188" y="230"/>
              </a:cxn>
              <a:cxn ang="0">
                <a:pos x="188" y="372"/>
              </a:cxn>
              <a:cxn ang="0">
                <a:pos x="224" y="368"/>
              </a:cxn>
              <a:cxn ang="0">
                <a:pos x="264" y="356"/>
              </a:cxn>
              <a:cxn ang="0">
                <a:pos x="306" y="336"/>
              </a:cxn>
              <a:cxn ang="0">
                <a:pos x="348" y="310"/>
              </a:cxn>
              <a:cxn ang="0">
                <a:pos x="392" y="280"/>
              </a:cxn>
              <a:cxn ang="0">
                <a:pos x="432" y="246"/>
              </a:cxn>
              <a:cxn ang="0">
                <a:pos x="472" y="208"/>
              </a:cxn>
              <a:cxn ang="0">
                <a:pos x="506" y="166"/>
              </a:cxn>
              <a:cxn ang="0">
                <a:pos x="536" y="124"/>
              </a:cxn>
              <a:cxn ang="0">
                <a:pos x="558" y="82"/>
              </a:cxn>
              <a:cxn ang="0">
                <a:pos x="574" y="40"/>
              </a:cxn>
              <a:cxn ang="0">
                <a:pos x="578" y="0"/>
              </a:cxn>
              <a:cxn ang="0">
                <a:pos x="580" y="0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7287" name="AutoShape 7"/>
          <p:cNvSpPr>
            <a:spLocks noChangeAspect="1" noChangeArrowheads="1" noTextEdit="1"/>
          </p:cNvSpPr>
          <p:nvPr/>
        </p:nvSpPr>
        <p:spPr bwMode="gray">
          <a:xfrm flipH="1">
            <a:off x="4868863" y="3252788"/>
            <a:ext cx="909637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36200" name="Freeform 8"/>
          <p:cNvSpPr>
            <a:spLocks/>
          </p:cNvSpPr>
          <p:nvPr/>
        </p:nvSpPr>
        <p:spPr bwMode="gray">
          <a:xfrm flipH="1">
            <a:off x="4500563" y="3284538"/>
            <a:ext cx="903287" cy="1241425"/>
          </a:xfrm>
          <a:custGeom>
            <a:avLst/>
            <a:gdLst/>
            <a:ahLst/>
            <a:cxnLst>
              <a:cxn ang="0">
                <a:pos x="580" y="0"/>
              </a:cxn>
              <a:cxn ang="0">
                <a:pos x="578" y="90"/>
              </a:cxn>
              <a:cxn ang="0">
                <a:pos x="568" y="174"/>
              </a:cxn>
              <a:cxn ang="0">
                <a:pos x="552" y="252"/>
              </a:cxn>
              <a:cxn ang="0">
                <a:pos x="526" y="324"/>
              </a:cxn>
              <a:cxn ang="0">
                <a:pos x="494" y="390"/>
              </a:cxn>
              <a:cxn ang="0">
                <a:pos x="452" y="450"/>
              </a:cxn>
              <a:cxn ang="0">
                <a:pos x="402" y="508"/>
              </a:cxn>
              <a:cxn ang="0">
                <a:pos x="342" y="560"/>
              </a:cxn>
              <a:cxn ang="0">
                <a:pos x="270" y="610"/>
              </a:cxn>
              <a:cxn ang="0">
                <a:pos x="188" y="656"/>
              </a:cxn>
              <a:cxn ang="0">
                <a:pos x="188" y="798"/>
              </a:cxn>
              <a:cxn ang="0">
                <a:pos x="0" y="514"/>
              </a:cxn>
              <a:cxn ang="0">
                <a:pos x="188" y="230"/>
              </a:cxn>
              <a:cxn ang="0">
                <a:pos x="188" y="372"/>
              </a:cxn>
              <a:cxn ang="0">
                <a:pos x="224" y="368"/>
              </a:cxn>
              <a:cxn ang="0">
                <a:pos x="264" y="356"/>
              </a:cxn>
              <a:cxn ang="0">
                <a:pos x="306" y="336"/>
              </a:cxn>
              <a:cxn ang="0">
                <a:pos x="348" y="310"/>
              </a:cxn>
              <a:cxn ang="0">
                <a:pos x="392" y="280"/>
              </a:cxn>
              <a:cxn ang="0">
                <a:pos x="432" y="246"/>
              </a:cxn>
              <a:cxn ang="0">
                <a:pos x="472" y="208"/>
              </a:cxn>
              <a:cxn ang="0">
                <a:pos x="506" y="166"/>
              </a:cxn>
              <a:cxn ang="0">
                <a:pos x="536" y="124"/>
              </a:cxn>
              <a:cxn ang="0">
                <a:pos x="558" y="82"/>
              </a:cxn>
              <a:cxn ang="0">
                <a:pos x="574" y="40"/>
              </a:cxn>
              <a:cxn ang="0">
                <a:pos x="578" y="0"/>
              </a:cxn>
              <a:cxn ang="0">
                <a:pos x="580" y="0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1765"/>
                  <a:invGamma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048000" y="1628775"/>
            <a:ext cx="2998788" cy="1601788"/>
            <a:chOff x="1997" y="1314"/>
            <a:chExt cx="1889" cy="1009"/>
          </a:xfrm>
        </p:grpSpPr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997" y="1404"/>
              <a:ext cx="1889" cy="919"/>
              <a:chOff x="1973" y="1027"/>
              <a:chExt cx="1926" cy="937"/>
            </a:xfrm>
          </p:grpSpPr>
          <p:sp>
            <p:nvSpPr>
              <p:cNvPr id="136203" name="Oval 11"/>
              <p:cNvSpPr>
                <a:spLocks noChangeArrowheads="1"/>
              </p:cNvSpPr>
              <p:nvPr/>
            </p:nvSpPr>
            <p:spPr bwMode="gray">
              <a:xfrm>
                <a:off x="1994" y="105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  <p:sp>
            <p:nvSpPr>
              <p:cNvPr id="136204" name="Oval 12"/>
              <p:cNvSpPr>
                <a:spLocks noChangeArrowheads="1"/>
              </p:cNvSpPr>
              <p:nvPr/>
            </p:nvSpPr>
            <p:spPr bwMode="gray">
              <a:xfrm>
                <a:off x="1973" y="102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44314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ru-RU"/>
              </a:p>
            </p:txBody>
          </p:sp>
        </p:grpSp>
        <p:sp>
          <p:nvSpPr>
            <p:cNvPr id="136205" name="Oval 13"/>
            <p:cNvSpPr>
              <a:spLocks noChangeArrowheads="1"/>
            </p:cNvSpPr>
            <p:nvPr/>
          </p:nvSpPr>
          <p:spPr bwMode="gray">
            <a:xfrm>
              <a:off x="2086" y="1314"/>
              <a:ext cx="1691" cy="84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6206" name="Oval 14"/>
            <p:cNvSpPr>
              <a:spLocks noChangeArrowheads="1"/>
            </p:cNvSpPr>
            <p:nvPr/>
          </p:nvSpPr>
          <p:spPr bwMode="gray">
            <a:xfrm>
              <a:off x="2108" y="1319"/>
              <a:ext cx="1650" cy="8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34902"/>
                    <a:invGamma/>
                  </a:scheme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6207" name="Oval 15"/>
            <p:cNvSpPr>
              <a:spLocks noChangeArrowheads="1"/>
            </p:cNvSpPr>
            <p:nvPr/>
          </p:nvSpPr>
          <p:spPr bwMode="gray">
            <a:xfrm>
              <a:off x="2125" y="1327"/>
              <a:ext cx="1570" cy="77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79216"/>
                    <a:invGamma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6208" name="Oval 16"/>
            <p:cNvSpPr>
              <a:spLocks noChangeArrowheads="1"/>
            </p:cNvSpPr>
            <p:nvPr/>
          </p:nvSpPr>
          <p:spPr bwMode="gray">
            <a:xfrm>
              <a:off x="2208" y="1344"/>
              <a:ext cx="1382" cy="6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>
                    <a:alpha val="38000"/>
                  </a:schemeClr>
                </a:gs>
              </a:gsLst>
              <a:lin ang="27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97290" name="Text Box 17"/>
          <p:cNvSpPr txBox="1">
            <a:spLocks noChangeArrowheads="1"/>
          </p:cNvSpPr>
          <p:nvPr/>
        </p:nvSpPr>
        <p:spPr bwMode="auto">
          <a:xfrm>
            <a:off x="2987675" y="1773238"/>
            <a:ext cx="307657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b="1"/>
              <a:t>Эволюция </a:t>
            </a:r>
          </a:p>
          <a:p>
            <a:pPr algn="ctr"/>
            <a:r>
              <a:rPr lang="ru-RU" b="1"/>
              <a:t>CASE-средств</a:t>
            </a:r>
            <a:endParaRPr lang="en-US" b="1"/>
          </a:p>
        </p:txBody>
      </p:sp>
      <p:sp>
        <p:nvSpPr>
          <p:cNvPr id="97291" name="Text Box 18"/>
          <p:cNvSpPr txBox="1">
            <a:spLocks noChangeArrowheads="1"/>
          </p:cNvSpPr>
          <p:nvPr/>
        </p:nvSpPr>
        <p:spPr bwMode="auto">
          <a:xfrm>
            <a:off x="5364163" y="3581400"/>
            <a:ext cx="3168650" cy="256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i="1">
                <a:solidFill>
                  <a:srgbClr val="0000FF"/>
                </a:solidFill>
              </a:rPr>
              <a:t>CASE</a:t>
            </a:r>
            <a:r>
              <a:rPr lang="ru-RU" i="1">
                <a:solidFill>
                  <a:srgbClr val="0000FF"/>
                </a:solidFill>
              </a:rPr>
              <a:t>-средства генерации исходных текстов и реализации интегрированного окружения поддержки полного жизненного цикла (ЖЦ) разработки программного обеспечения (ПО)</a:t>
            </a:r>
            <a:endParaRPr lang="en-US" i="1">
              <a:solidFill>
                <a:srgbClr val="0000FF"/>
              </a:solidFill>
            </a:endParaRPr>
          </a:p>
        </p:txBody>
      </p:sp>
      <p:sp>
        <p:nvSpPr>
          <p:cNvPr id="4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18200CFB-83D8-4983-8CB2-9259B386C22C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96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619250" y="2276475"/>
            <a:ext cx="6329363" cy="3711575"/>
            <a:chOff x="864" y="1310"/>
            <a:chExt cx="3987" cy="2338"/>
          </a:xfrm>
        </p:grpSpPr>
        <p:sp>
          <p:nvSpPr>
            <p:cNvPr id="99333" name="Oval 3"/>
            <p:cNvSpPr>
              <a:spLocks noChangeArrowheads="1"/>
            </p:cNvSpPr>
            <p:nvPr/>
          </p:nvSpPr>
          <p:spPr bwMode="gray">
            <a:xfrm>
              <a:off x="1347" y="2813"/>
              <a:ext cx="3504" cy="835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F7F9F2"/>
                </a:gs>
              </a:gsLst>
              <a:lin ang="2700000" scaled="1"/>
            </a:gradFill>
            <a:ln w="3175">
              <a:noFill/>
              <a:round/>
              <a:headEnd/>
              <a:tailEnd type="none" w="sm" len="sm"/>
            </a:ln>
          </p:spPr>
          <p:txBody>
            <a:bodyPr vert="eaVert" wrap="none" lIns="92075" tIns="46038" rIns="92075" bIns="46038" anchor="ctr"/>
            <a:lstStyle/>
            <a:p>
              <a:endParaRPr lang="ru-RU"/>
            </a:p>
          </p:txBody>
        </p:sp>
        <p:sp>
          <p:nvSpPr>
            <p:cNvPr id="99334" name="Oval 4"/>
            <p:cNvSpPr>
              <a:spLocks noChangeArrowheads="1"/>
            </p:cNvSpPr>
            <p:nvPr/>
          </p:nvSpPr>
          <p:spPr bwMode="gray">
            <a:xfrm rot="-998297">
              <a:off x="890" y="1482"/>
              <a:ext cx="3630" cy="1900"/>
            </a:xfrm>
            <a:prstGeom prst="ellipse">
              <a:avLst/>
            </a:prstGeom>
            <a:gradFill rotWithShape="0">
              <a:gsLst>
                <a:gs pos="0">
                  <a:srgbClr val="808080"/>
                </a:gs>
                <a:gs pos="50000">
                  <a:srgbClr val="AEAEAE"/>
                </a:gs>
                <a:gs pos="100000">
                  <a:srgbClr val="808080"/>
                </a:gs>
              </a:gsLst>
              <a:lin ang="0" scaled="1"/>
            </a:gra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9335" name="Oval 5"/>
            <p:cNvSpPr>
              <a:spLocks noChangeArrowheads="1"/>
            </p:cNvSpPr>
            <p:nvPr/>
          </p:nvSpPr>
          <p:spPr bwMode="gray">
            <a:xfrm rot="-998297">
              <a:off x="926" y="1380"/>
              <a:ext cx="3504" cy="1841"/>
            </a:xfrm>
            <a:prstGeom prst="ellipse">
              <a:avLst/>
            </a:prstGeom>
            <a:gradFill rotWithShape="1">
              <a:gsLst>
                <a:gs pos="0">
                  <a:srgbClr val="2791BB"/>
                </a:gs>
                <a:gs pos="100000">
                  <a:srgbClr val="000000"/>
                </a:gs>
              </a:gsLst>
              <a:lin ang="2700000" scaled="1"/>
            </a:gra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37222" name="Arc 6"/>
            <p:cNvSpPr>
              <a:spLocks/>
            </p:cNvSpPr>
            <p:nvPr/>
          </p:nvSpPr>
          <p:spPr bwMode="gray">
            <a:xfrm rot="-998297">
              <a:off x="2599" y="1310"/>
              <a:ext cx="1795" cy="1239"/>
            </a:xfrm>
            <a:custGeom>
              <a:avLst/>
              <a:gdLst>
                <a:gd name="G0" fmla="+- 0 0 0"/>
                <a:gd name="G1" fmla="+- 17105 0 0"/>
                <a:gd name="G2" fmla="+- 21600 0 0"/>
                <a:gd name="T0" fmla="*/ 13190 w 21600"/>
                <a:gd name="T1" fmla="*/ 0 h 29046"/>
                <a:gd name="T2" fmla="*/ 17999 w 21600"/>
                <a:gd name="T3" fmla="*/ 29046 h 29046"/>
                <a:gd name="T4" fmla="*/ 0 w 21600"/>
                <a:gd name="T5" fmla="*/ 17105 h 29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9046" fill="none" extrusionOk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</a:path>
                <a:path w="21600" h="29046" stroke="0" extrusionOk="0">
                  <a:moveTo>
                    <a:pt x="13190" y="-1"/>
                  </a:moveTo>
                  <a:cubicBezTo>
                    <a:pt x="18493" y="4089"/>
                    <a:pt x="21600" y="10407"/>
                    <a:pt x="21600" y="17105"/>
                  </a:cubicBezTo>
                  <a:cubicBezTo>
                    <a:pt x="21600" y="21352"/>
                    <a:pt x="20347" y="25506"/>
                    <a:pt x="17999" y="29046"/>
                  </a:cubicBezTo>
                  <a:lnTo>
                    <a:pt x="0" y="17105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63529"/>
                    <a:invGamma/>
                  </a:schemeClr>
                </a:gs>
              </a:gsLst>
              <a:lin ang="5400000" scaled="1"/>
            </a:gradFill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7223" name="Arc 7"/>
            <p:cNvSpPr>
              <a:spLocks/>
            </p:cNvSpPr>
            <p:nvPr/>
          </p:nvSpPr>
          <p:spPr bwMode="gray">
            <a:xfrm rot="20601703" flipH="1">
              <a:off x="1080" y="2491"/>
              <a:ext cx="2067" cy="930"/>
            </a:xfrm>
            <a:custGeom>
              <a:avLst/>
              <a:gdLst>
                <a:gd name="G0" fmla="+- 3659 0 0"/>
                <a:gd name="G1" fmla="+- 0 0 0"/>
                <a:gd name="G2" fmla="+- 21600 0 0"/>
                <a:gd name="T0" fmla="*/ 25114 w 25114"/>
                <a:gd name="T1" fmla="*/ 2497 h 21600"/>
                <a:gd name="T2" fmla="*/ 0 w 25114"/>
                <a:gd name="T3" fmla="*/ 21288 h 21600"/>
                <a:gd name="T4" fmla="*/ 3659 w 25114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114" h="21600" fill="none" extrusionOk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600"/>
                  </a:cubicBezTo>
                  <a:cubicBezTo>
                    <a:pt x="2432" y="21600"/>
                    <a:pt x="1208" y="21495"/>
                    <a:pt x="0" y="21287"/>
                  </a:cubicBezTo>
                </a:path>
                <a:path w="25114" h="21600" stroke="0" extrusionOk="0">
                  <a:moveTo>
                    <a:pt x="25114" y="2497"/>
                  </a:moveTo>
                  <a:cubicBezTo>
                    <a:pt x="23846" y="13386"/>
                    <a:pt x="14622" y="21599"/>
                    <a:pt x="3659" y="21600"/>
                  </a:cubicBezTo>
                  <a:cubicBezTo>
                    <a:pt x="2432" y="21600"/>
                    <a:pt x="1208" y="21495"/>
                    <a:pt x="0" y="21287"/>
                  </a:cubicBezTo>
                  <a:lnTo>
                    <a:pt x="3659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69804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7224" name="Arc 8"/>
            <p:cNvSpPr>
              <a:spLocks/>
            </p:cNvSpPr>
            <p:nvPr/>
          </p:nvSpPr>
          <p:spPr bwMode="gray">
            <a:xfrm rot="-998297">
              <a:off x="1715" y="1339"/>
              <a:ext cx="2034" cy="893"/>
            </a:xfrm>
            <a:custGeom>
              <a:avLst/>
              <a:gdLst>
                <a:gd name="G0" fmla="+- 9843 0 0"/>
                <a:gd name="G1" fmla="+- 21600 0 0"/>
                <a:gd name="G2" fmla="+- 21600 0 0"/>
                <a:gd name="T0" fmla="*/ 0 w 24549"/>
                <a:gd name="T1" fmla="*/ 2373 h 21600"/>
                <a:gd name="T2" fmla="*/ 24549 w 24549"/>
                <a:gd name="T3" fmla="*/ 5780 h 21600"/>
                <a:gd name="T4" fmla="*/ 9843 w 24549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549" h="21600" fill="none" extrusionOk="0">
                  <a:moveTo>
                    <a:pt x="0" y="2373"/>
                  </a:moveTo>
                  <a:cubicBezTo>
                    <a:pt x="3046" y="813"/>
                    <a:pt x="6420" y="-1"/>
                    <a:pt x="9843" y="0"/>
                  </a:cubicBezTo>
                  <a:cubicBezTo>
                    <a:pt x="15299" y="0"/>
                    <a:pt x="20553" y="2064"/>
                    <a:pt x="24549" y="5779"/>
                  </a:cubicBezTo>
                </a:path>
                <a:path w="24549" h="21600" stroke="0" extrusionOk="0">
                  <a:moveTo>
                    <a:pt x="0" y="2373"/>
                  </a:moveTo>
                  <a:cubicBezTo>
                    <a:pt x="3046" y="813"/>
                    <a:pt x="6420" y="-1"/>
                    <a:pt x="9843" y="0"/>
                  </a:cubicBezTo>
                  <a:cubicBezTo>
                    <a:pt x="15299" y="0"/>
                    <a:pt x="20553" y="2064"/>
                    <a:pt x="24549" y="5779"/>
                  </a:cubicBezTo>
                  <a:lnTo>
                    <a:pt x="9843" y="2160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7225" name="Arc 9"/>
            <p:cNvSpPr>
              <a:spLocks/>
            </p:cNvSpPr>
            <p:nvPr/>
          </p:nvSpPr>
          <p:spPr bwMode="gray">
            <a:xfrm rot="20601703" flipH="1">
              <a:off x="864" y="1713"/>
              <a:ext cx="1796" cy="1302"/>
            </a:xfrm>
            <a:custGeom>
              <a:avLst/>
              <a:gdLst>
                <a:gd name="G0" fmla="+- 0 0 0"/>
                <a:gd name="G1" fmla="+- 19945 0 0"/>
                <a:gd name="G2" fmla="+- 21600 0 0"/>
                <a:gd name="T0" fmla="*/ 8292 w 21600"/>
                <a:gd name="T1" fmla="*/ 0 h 30468"/>
                <a:gd name="T2" fmla="*/ 18863 w 21600"/>
                <a:gd name="T3" fmla="*/ 30468 h 30468"/>
                <a:gd name="T4" fmla="*/ 0 w 21600"/>
                <a:gd name="T5" fmla="*/ 19945 h 30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0468" fill="none" extrusionOk="0">
                  <a:moveTo>
                    <a:pt x="8291" y="0"/>
                  </a:moveTo>
                  <a:cubicBezTo>
                    <a:pt x="16349" y="3349"/>
                    <a:pt x="21600" y="11218"/>
                    <a:pt x="21600" y="19945"/>
                  </a:cubicBezTo>
                  <a:cubicBezTo>
                    <a:pt x="21600" y="23628"/>
                    <a:pt x="20657" y="27251"/>
                    <a:pt x="18863" y="30468"/>
                  </a:cubicBezTo>
                </a:path>
                <a:path w="21600" h="30468" stroke="0" extrusionOk="0">
                  <a:moveTo>
                    <a:pt x="8291" y="0"/>
                  </a:moveTo>
                  <a:cubicBezTo>
                    <a:pt x="16349" y="3349"/>
                    <a:pt x="21600" y="11218"/>
                    <a:pt x="21600" y="19945"/>
                  </a:cubicBezTo>
                  <a:cubicBezTo>
                    <a:pt x="21600" y="23628"/>
                    <a:pt x="20657" y="27251"/>
                    <a:pt x="18863" y="30468"/>
                  </a:cubicBezTo>
                  <a:lnTo>
                    <a:pt x="0" y="19945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7226" name="Freeform 10"/>
            <p:cNvSpPr>
              <a:spLocks/>
            </p:cNvSpPr>
            <p:nvPr/>
          </p:nvSpPr>
          <p:spPr bwMode="gray">
            <a:xfrm>
              <a:off x="3442" y="2282"/>
              <a:ext cx="1105" cy="1120"/>
            </a:xfrm>
            <a:custGeom>
              <a:avLst/>
              <a:gdLst/>
              <a:ahLst/>
              <a:cxnLst>
                <a:cxn ang="0">
                  <a:pos x="9" y="888"/>
                </a:cxn>
                <a:cxn ang="0">
                  <a:pos x="1105" y="0"/>
                </a:cxn>
                <a:cxn ang="0">
                  <a:pos x="1081" y="256"/>
                </a:cxn>
                <a:cxn ang="0">
                  <a:pos x="705" y="704"/>
                </a:cxn>
                <a:cxn ang="0">
                  <a:pos x="17" y="1120"/>
                </a:cxn>
                <a:cxn ang="0">
                  <a:pos x="9" y="888"/>
                </a:cxn>
              </a:cxnLst>
              <a:rect l="0" t="0" r="r" b="b"/>
              <a:pathLst>
                <a:path w="1105" h="1120">
                  <a:moveTo>
                    <a:pt x="9" y="888"/>
                  </a:moveTo>
                  <a:lnTo>
                    <a:pt x="1105" y="0"/>
                  </a:lnTo>
                  <a:lnTo>
                    <a:pt x="1081" y="256"/>
                  </a:lnTo>
                  <a:cubicBezTo>
                    <a:pt x="1014" y="373"/>
                    <a:pt x="882" y="560"/>
                    <a:pt x="705" y="704"/>
                  </a:cubicBezTo>
                  <a:cubicBezTo>
                    <a:pt x="528" y="848"/>
                    <a:pt x="133" y="1089"/>
                    <a:pt x="17" y="1120"/>
                  </a:cubicBezTo>
                  <a:cubicBezTo>
                    <a:pt x="0" y="1038"/>
                    <a:pt x="9" y="888"/>
                    <a:pt x="9" y="88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folHlink">
                    <a:gamma/>
                    <a:shade val="72549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7227" name="Arc 11"/>
            <p:cNvSpPr>
              <a:spLocks/>
            </p:cNvSpPr>
            <p:nvPr/>
          </p:nvSpPr>
          <p:spPr bwMode="gray">
            <a:xfrm rot="-1060795">
              <a:off x="2840" y="1897"/>
              <a:ext cx="1719" cy="1171"/>
            </a:xfrm>
            <a:custGeom>
              <a:avLst/>
              <a:gdLst>
                <a:gd name="G0" fmla="+- 0 0 0"/>
                <a:gd name="G1" fmla="+- 0 0 0"/>
                <a:gd name="G2" fmla="+- 21600 0 0"/>
                <a:gd name="T0" fmla="*/ 18016 w 18016"/>
                <a:gd name="T1" fmla="*/ 11915 h 21282"/>
                <a:gd name="T2" fmla="*/ 3695 w 18016"/>
                <a:gd name="T3" fmla="*/ 21282 h 21282"/>
                <a:gd name="T4" fmla="*/ 0 w 18016"/>
                <a:gd name="T5" fmla="*/ 0 h 2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16" h="21282" fill="none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</a:path>
                <a:path w="18016" h="21282" stroke="0" extrusionOk="0">
                  <a:moveTo>
                    <a:pt x="18016" y="11915"/>
                  </a:moveTo>
                  <a:cubicBezTo>
                    <a:pt x="14735" y="16875"/>
                    <a:pt x="9554" y="20264"/>
                    <a:pt x="3694" y="21281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37228" name="Freeform 12"/>
            <p:cNvSpPr>
              <a:spLocks/>
            </p:cNvSpPr>
            <p:nvPr/>
          </p:nvSpPr>
          <p:spPr bwMode="gray">
            <a:xfrm>
              <a:off x="2819" y="2496"/>
              <a:ext cx="648" cy="928"/>
            </a:xfrm>
            <a:custGeom>
              <a:avLst/>
              <a:gdLst/>
              <a:ahLst/>
              <a:cxnLst>
                <a:cxn ang="0">
                  <a:pos x="648" y="632"/>
                </a:cxn>
                <a:cxn ang="0">
                  <a:pos x="648" y="928"/>
                </a:cxn>
                <a:cxn ang="0">
                  <a:pos x="0" y="64"/>
                </a:cxn>
                <a:cxn ang="0">
                  <a:pos x="96" y="0"/>
                </a:cxn>
                <a:cxn ang="0">
                  <a:pos x="648" y="632"/>
                </a:cxn>
              </a:cxnLst>
              <a:rect l="0" t="0" r="r" b="b"/>
              <a:pathLst>
                <a:path w="648" h="928">
                  <a:moveTo>
                    <a:pt x="648" y="632"/>
                  </a:moveTo>
                  <a:lnTo>
                    <a:pt x="648" y="928"/>
                  </a:lnTo>
                  <a:lnTo>
                    <a:pt x="0" y="64"/>
                  </a:lnTo>
                  <a:lnTo>
                    <a:pt x="96" y="0"/>
                  </a:lnTo>
                  <a:lnTo>
                    <a:pt x="648" y="63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63529"/>
                    <a:invGamma/>
                  </a:schemeClr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99343" name="Oval 13"/>
            <p:cNvSpPr>
              <a:spLocks noChangeArrowheads="1"/>
            </p:cNvSpPr>
            <p:nvPr/>
          </p:nvSpPr>
          <p:spPr bwMode="gray">
            <a:xfrm rot="-998297">
              <a:off x="1846" y="1830"/>
              <a:ext cx="1698" cy="844"/>
            </a:xfrm>
            <a:prstGeom prst="ellipse">
              <a:avLst/>
            </a:prstGeom>
            <a:gradFill rotWithShape="0">
              <a:gsLst>
                <a:gs pos="0">
                  <a:srgbClr val="B2B2B2"/>
                </a:gs>
                <a:gs pos="50000">
                  <a:srgbClr val="ECECEC"/>
                </a:gs>
                <a:gs pos="100000">
                  <a:srgbClr val="B2B2B2"/>
                </a:gs>
              </a:gsLst>
              <a:lin ang="0" scaled="1"/>
            </a:gra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99344" name="Text Box 14"/>
            <p:cNvSpPr txBox="1">
              <a:spLocks noChangeArrowheads="1"/>
            </p:cNvSpPr>
            <p:nvPr/>
          </p:nvSpPr>
          <p:spPr bwMode="gray">
            <a:xfrm>
              <a:off x="1107" y="2258"/>
              <a:ext cx="719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ru-RU" b="1">
                  <a:solidFill>
                    <a:srgbClr val="FFFFFF"/>
                  </a:solidFill>
                  <a:latin typeface="Verdana" pitchFamily="34" charset="0"/>
                </a:rPr>
                <a:t>Анализ</a:t>
              </a:r>
              <a:endParaRPr lang="en-US" b="1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sp>
          <p:nvSpPr>
            <p:cNvPr id="99345" name="Text Box 15"/>
            <p:cNvSpPr txBox="1">
              <a:spLocks noChangeArrowheads="1"/>
            </p:cNvSpPr>
            <p:nvPr/>
          </p:nvSpPr>
          <p:spPr bwMode="gray">
            <a:xfrm>
              <a:off x="1914" y="1490"/>
              <a:ext cx="1509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ru-RU" b="1">
                  <a:solidFill>
                    <a:srgbClr val="FFFFFF"/>
                  </a:solidFill>
                  <a:latin typeface="Verdana" pitchFamily="34" charset="0"/>
                </a:rPr>
                <a:t>Проектирование</a:t>
              </a:r>
              <a:endParaRPr lang="en-US" b="1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sp>
          <p:nvSpPr>
            <p:cNvPr id="99346" name="Text Box 16"/>
            <p:cNvSpPr txBox="1">
              <a:spLocks noChangeArrowheads="1"/>
            </p:cNvSpPr>
            <p:nvPr/>
          </p:nvSpPr>
          <p:spPr bwMode="gray">
            <a:xfrm>
              <a:off x="3206" y="1682"/>
              <a:ext cx="122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ru-RU" b="1">
                  <a:solidFill>
                    <a:srgbClr val="FFFFFF"/>
                  </a:solidFill>
                  <a:latin typeface="Verdana" pitchFamily="34" charset="0"/>
                </a:rPr>
                <a:t>Кодирование</a:t>
              </a:r>
              <a:endParaRPr lang="en-US" b="1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sp>
          <p:nvSpPr>
            <p:cNvPr id="99347" name="Text Box 17"/>
            <p:cNvSpPr txBox="1">
              <a:spLocks noChangeArrowheads="1"/>
            </p:cNvSpPr>
            <p:nvPr/>
          </p:nvSpPr>
          <p:spPr bwMode="gray">
            <a:xfrm>
              <a:off x="2822" y="2450"/>
              <a:ext cx="161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ru-RU" b="1">
                  <a:solidFill>
                    <a:srgbClr val="FFFFFF"/>
                  </a:solidFill>
                  <a:latin typeface="Verdana" pitchFamily="34" charset="0"/>
                </a:rPr>
                <a:t>       Тестирование</a:t>
              </a:r>
              <a:endParaRPr lang="en-US" b="1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sp>
          <p:nvSpPr>
            <p:cNvPr id="99348" name="Text Box 18"/>
            <p:cNvSpPr txBox="1">
              <a:spLocks noChangeArrowheads="1"/>
            </p:cNvSpPr>
            <p:nvPr/>
          </p:nvSpPr>
          <p:spPr bwMode="gray">
            <a:xfrm>
              <a:off x="1504" y="2882"/>
              <a:ext cx="1464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ru-RU" b="1">
                  <a:solidFill>
                    <a:srgbClr val="FFFFFF"/>
                  </a:solidFill>
                  <a:latin typeface="Verdana" pitchFamily="34" charset="0"/>
                </a:rPr>
                <a:t>Сопровождение</a:t>
              </a:r>
              <a:endParaRPr lang="en-US" b="1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sp>
          <p:nvSpPr>
            <p:cNvPr id="137235" name="Freeform 19"/>
            <p:cNvSpPr>
              <a:spLocks/>
            </p:cNvSpPr>
            <p:nvPr/>
          </p:nvSpPr>
          <p:spPr bwMode="gray">
            <a:xfrm>
              <a:off x="2768" y="2632"/>
              <a:ext cx="544" cy="68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256" y="528"/>
                </a:cxn>
                <a:cxn ang="0">
                  <a:pos x="264" y="680"/>
                </a:cxn>
                <a:cxn ang="0">
                  <a:pos x="448" y="624"/>
                </a:cxn>
                <a:cxn ang="0">
                  <a:pos x="544" y="576"/>
                </a:cxn>
                <a:cxn ang="0">
                  <a:pos x="112" y="0"/>
                </a:cxn>
                <a:cxn ang="0">
                  <a:pos x="0" y="16"/>
                </a:cxn>
              </a:cxnLst>
              <a:rect l="0" t="0" r="r" b="b"/>
              <a:pathLst>
                <a:path w="544" h="680">
                  <a:moveTo>
                    <a:pt x="0" y="16"/>
                  </a:moveTo>
                  <a:lnTo>
                    <a:pt x="256" y="528"/>
                  </a:lnTo>
                  <a:lnTo>
                    <a:pt x="264" y="680"/>
                  </a:lnTo>
                  <a:lnTo>
                    <a:pt x="448" y="624"/>
                  </a:lnTo>
                  <a:lnTo>
                    <a:pt x="544" y="576"/>
                  </a:lnTo>
                  <a:lnTo>
                    <a:pt x="112" y="0"/>
                  </a:lnTo>
                  <a:lnTo>
                    <a:pt x="0" y="16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alpha val="19000"/>
                  </a:schemeClr>
                </a:gs>
                <a:gs pos="100000">
                  <a:schemeClr val="hlink">
                    <a:gamma/>
                    <a:tint val="66667"/>
                    <a:invGamma/>
                  </a:scheme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99350" name="Oval 20"/>
            <p:cNvSpPr>
              <a:spLocks noChangeArrowheads="1"/>
            </p:cNvSpPr>
            <p:nvPr/>
          </p:nvSpPr>
          <p:spPr bwMode="gray">
            <a:xfrm rot="-998297">
              <a:off x="1910" y="1989"/>
              <a:ext cx="1629" cy="687"/>
            </a:xfrm>
            <a:prstGeom prst="ellipse">
              <a:avLst/>
            </a:prstGeom>
            <a:solidFill>
              <a:srgbClr val="FFFFFF"/>
            </a:solidFill>
            <a:ln w="12700">
              <a:noFill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99331" name="Rectangle 2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838200" y="228600"/>
            <a:ext cx="7391400" cy="563562"/>
          </a:xfrm>
          <a:noFill/>
        </p:spPr>
        <p:txBody>
          <a:bodyPr anchor="ctr"/>
          <a:lstStyle/>
          <a:p>
            <a:r>
              <a:rPr lang="ru-RU" sz="2500" b="1" dirty="0" smtClean="0">
                <a:latin typeface="Arial" charset="0"/>
              </a:rPr>
              <a:t>М</a:t>
            </a:r>
            <a:r>
              <a:rPr lang="ru-RU" sz="2500" b="1" dirty="0" smtClean="0"/>
              <a:t>одель жизненного цикла программного обеспечения</a:t>
            </a:r>
            <a:endParaRPr lang="en-US" sz="2500" b="1" dirty="0" smtClean="0"/>
          </a:p>
        </p:txBody>
      </p:sp>
      <p:sp>
        <p:nvSpPr>
          <p:cNvPr id="7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0559D35C-C35B-4A7B-8323-D8F81C60DED6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97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/>
          </p:cNvSpPr>
          <p:nvPr>
            <p:ph type="title" idx="4294967295"/>
          </p:nvPr>
        </p:nvSpPr>
        <p:spPr>
          <a:xfrm>
            <a:off x="304800" y="152400"/>
            <a:ext cx="8534400" cy="758825"/>
          </a:xfrm>
        </p:spPr>
        <p:txBody>
          <a:bodyPr/>
          <a:lstStyle/>
          <a:p>
            <a:r>
              <a:rPr lang="en-US" sz="2500" b="1" dirty="0" smtClean="0"/>
              <a:t>Case - </a:t>
            </a:r>
            <a:r>
              <a:rPr lang="ru-RU" sz="2500" b="1" dirty="0" smtClean="0"/>
              <a:t>модель жизненного цикла программного обеспечения</a:t>
            </a:r>
            <a:endParaRPr lang="en-US" sz="2500" b="1" dirty="0" smtClean="0"/>
          </a:p>
        </p:txBody>
      </p:sp>
      <p:sp>
        <p:nvSpPr>
          <p:cNvPr id="141315" name="AutoShape 3"/>
          <p:cNvSpPr>
            <a:spLocks noChangeArrowheads="1"/>
          </p:cNvSpPr>
          <p:nvPr/>
        </p:nvSpPr>
        <p:spPr bwMode="ltGray">
          <a:xfrm rot="5400000">
            <a:off x="-2422526" y="1474788"/>
            <a:ext cx="4824413" cy="4770438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100356" name="AutoShape 4"/>
          <p:cNvSpPr>
            <a:spLocks noChangeArrowheads="1"/>
          </p:cNvSpPr>
          <p:nvPr/>
        </p:nvSpPr>
        <p:spPr bwMode="ltGray">
          <a:xfrm rot="5400000" flipH="1">
            <a:off x="-2016918" y="1910556"/>
            <a:ext cx="4032250" cy="39290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chemeClr val="accent1">
              <a:alpha val="36078"/>
            </a:schemeClr>
          </a:solid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0357" name="AutoShape 5"/>
          <p:cNvSpPr>
            <a:spLocks noChangeArrowheads="1"/>
          </p:cNvSpPr>
          <p:nvPr/>
        </p:nvSpPr>
        <p:spPr bwMode="gray">
          <a:xfrm>
            <a:off x="1822450" y="509905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b="1"/>
              <a:t>Системное тестирование</a:t>
            </a:r>
            <a:endParaRPr lang="en-US" b="1"/>
          </a:p>
        </p:txBody>
      </p:sp>
      <p:sp>
        <p:nvSpPr>
          <p:cNvPr id="100358" name="AutoShape 6"/>
          <p:cNvSpPr>
            <a:spLocks noChangeArrowheads="1"/>
          </p:cNvSpPr>
          <p:nvPr/>
        </p:nvSpPr>
        <p:spPr bwMode="gray">
          <a:xfrm>
            <a:off x="2317750" y="42719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b="1"/>
              <a:t>Автоматическая кодогенерация</a:t>
            </a:r>
            <a:endParaRPr lang="en-US" b="1"/>
          </a:p>
        </p:txBody>
      </p:sp>
      <p:sp>
        <p:nvSpPr>
          <p:cNvPr id="100359" name="AutoShape 7"/>
          <p:cNvSpPr>
            <a:spLocks noChangeArrowheads="1"/>
          </p:cNvSpPr>
          <p:nvPr/>
        </p:nvSpPr>
        <p:spPr bwMode="gray">
          <a:xfrm>
            <a:off x="2438400" y="34591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b="1"/>
              <a:t>Контроль проекта</a:t>
            </a:r>
            <a:endParaRPr lang="en-US" b="1"/>
          </a:p>
        </p:txBody>
      </p:sp>
      <p:sp>
        <p:nvSpPr>
          <p:cNvPr id="100360" name="AutoShape 8"/>
          <p:cNvSpPr>
            <a:spLocks noChangeArrowheads="1"/>
          </p:cNvSpPr>
          <p:nvPr/>
        </p:nvSpPr>
        <p:spPr bwMode="gray">
          <a:xfrm>
            <a:off x="2286000" y="2590800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b="1"/>
              <a:t>Проектирование спецификаций</a:t>
            </a:r>
            <a:endParaRPr lang="en-US" b="1"/>
          </a:p>
        </p:txBody>
      </p:sp>
      <p:sp>
        <p:nvSpPr>
          <p:cNvPr id="100361" name="AutoShape 9"/>
          <p:cNvSpPr>
            <a:spLocks noChangeArrowheads="1"/>
          </p:cNvSpPr>
          <p:nvPr/>
        </p:nvSpPr>
        <p:spPr bwMode="gray">
          <a:xfrm>
            <a:off x="1765300" y="1820863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b="1"/>
              <a:t>Прототипирование</a:t>
            </a:r>
            <a:endParaRPr lang="en-US" b="1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447800" y="1909763"/>
            <a:ext cx="381000" cy="381000"/>
            <a:chOff x="2078" y="1680"/>
            <a:chExt cx="1615" cy="1615"/>
          </a:xfrm>
        </p:grpSpPr>
        <p:sp>
          <p:nvSpPr>
            <p:cNvPr id="100401" name="Oval 1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0402" name="Oval 1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1325" name="Oval 13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0404" name="Oval 14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141327" name="Oval 15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0406" name="Oval 16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981200" y="2697163"/>
            <a:ext cx="381000" cy="381000"/>
            <a:chOff x="2078" y="1680"/>
            <a:chExt cx="1615" cy="1615"/>
          </a:xfrm>
        </p:grpSpPr>
        <p:sp>
          <p:nvSpPr>
            <p:cNvPr id="100395" name="Oval 1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0396" name="Oval 1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1332" name="Oval 20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0398" name="Oval 21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141334" name="Oval 22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0400" name="Oval 23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2133600" y="3535363"/>
            <a:ext cx="381000" cy="381000"/>
            <a:chOff x="2078" y="1680"/>
            <a:chExt cx="1615" cy="1615"/>
          </a:xfrm>
        </p:grpSpPr>
        <p:sp>
          <p:nvSpPr>
            <p:cNvPr id="100389" name="Oval 2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0390" name="Oval 2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1339" name="Oval 27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0392" name="Oval 28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141341" name="Oval 29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0394" name="Oval 30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1981200" y="4373563"/>
            <a:ext cx="381000" cy="381000"/>
            <a:chOff x="2078" y="1680"/>
            <a:chExt cx="1615" cy="1615"/>
          </a:xfrm>
        </p:grpSpPr>
        <p:sp>
          <p:nvSpPr>
            <p:cNvPr id="100383" name="Oval 3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0384" name="Oval 3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1346" name="Oval 34"/>
            <p:cNvSpPr>
              <a:spLocks noChangeArrowheads="1"/>
            </p:cNvSpPr>
            <p:nvPr/>
          </p:nvSpPr>
          <p:spPr bwMode="gray">
            <a:xfrm>
              <a:off x="2253" y="1855"/>
              <a:ext cx="1265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0386" name="Oval 35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141348" name="Oval 36"/>
            <p:cNvSpPr>
              <a:spLocks noChangeArrowheads="1"/>
            </p:cNvSpPr>
            <p:nvPr/>
          </p:nvSpPr>
          <p:spPr bwMode="gray">
            <a:xfrm>
              <a:off x="2334" y="1936"/>
              <a:ext cx="1097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0388" name="Oval 37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45326D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1524000" y="5148263"/>
            <a:ext cx="355600" cy="381000"/>
            <a:chOff x="2078" y="1680"/>
            <a:chExt cx="1615" cy="1615"/>
          </a:xfrm>
        </p:grpSpPr>
        <p:sp>
          <p:nvSpPr>
            <p:cNvPr id="100377" name="Oval 39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0378" name="Oval 40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1353" name="Oval 41"/>
            <p:cNvSpPr>
              <a:spLocks noChangeArrowheads="1"/>
            </p:cNvSpPr>
            <p:nvPr/>
          </p:nvSpPr>
          <p:spPr bwMode="gray">
            <a:xfrm>
              <a:off x="2251" y="1855"/>
              <a:ext cx="1262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0380" name="Oval 42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141355" name="Oval 43"/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0382" name="Oval 44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grpSp>
        <p:nvGrpSpPr>
          <p:cNvPr id="8" name="Group 45"/>
          <p:cNvGrpSpPr>
            <a:grpSpLocks/>
          </p:cNvGrpSpPr>
          <p:nvPr/>
        </p:nvGrpSpPr>
        <p:grpSpPr bwMode="auto">
          <a:xfrm>
            <a:off x="971550" y="5734050"/>
            <a:ext cx="355600" cy="381000"/>
            <a:chOff x="2078" y="1680"/>
            <a:chExt cx="1615" cy="1615"/>
          </a:xfrm>
        </p:grpSpPr>
        <p:sp>
          <p:nvSpPr>
            <p:cNvPr id="100371" name="Oval 46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571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00372" name="Oval 47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1360" name="Oval 48"/>
            <p:cNvSpPr>
              <a:spLocks noChangeArrowheads="1"/>
            </p:cNvSpPr>
            <p:nvPr/>
          </p:nvSpPr>
          <p:spPr bwMode="gray">
            <a:xfrm>
              <a:off x="2251" y="1855"/>
              <a:ext cx="1262" cy="126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0374" name="Oval 49"/>
            <p:cNvSpPr>
              <a:spLocks noChangeArrowheads="1"/>
            </p:cNvSpPr>
            <p:nvPr/>
          </p:nvSpPr>
          <p:spPr bwMode="gray">
            <a:xfrm>
              <a:off x="2254" y="1856"/>
              <a:ext cx="1262" cy="1264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ru-RU"/>
            </a:p>
          </p:txBody>
        </p:sp>
        <p:sp>
          <p:nvSpPr>
            <p:cNvPr id="141362" name="Oval 50"/>
            <p:cNvSpPr>
              <a:spLocks noChangeArrowheads="1"/>
            </p:cNvSpPr>
            <p:nvPr/>
          </p:nvSpPr>
          <p:spPr bwMode="gray">
            <a:xfrm>
              <a:off x="2338" y="1936"/>
              <a:ext cx="1096" cy="110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0376" name="Oval 51"/>
            <p:cNvSpPr>
              <a:spLocks noChangeArrowheads="1"/>
            </p:cNvSpPr>
            <p:nvPr/>
          </p:nvSpPr>
          <p:spPr bwMode="gray">
            <a:xfrm>
              <a:off x="2337" y="1939"/>
              <a:ext cx="1096" cy="1098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ru-RU"/>
            </a:p>
          </p:txBody>
        </p:sp>
      </p:grpSp>
      <p:sp>
        <p:nvSpPr>
          <p:cNvPr id="100368" name="AutoShape 52"/>
          <p:cNvSpPr>
            <a:spLocks noChangeArrowheads="1"/>
          </p:cNvSpPr>
          <p:nvPr/>
        </p:nvSpPr>
        <p:spPr bwMode="gray">
          <a:xfrm>
            <a:off x="1331913" y="5805488"/>
            <a:ext cx="4419600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ru-RU" b="1"/>
              <a:t>Сопровождение</a:t>
            </a:r>
            <a:endParaRPr lang="en-US" b="1"/>
          </a:p>
        </p:txBody>
      </p:sp>
      <p:sp>
        <p:nvSpPr>
          <p:cNvPr id="7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D0E33454-8C80-4A56-A9D2-D14A729D9E3A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98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69725" name="Rectangle 93"/>
          <p:cNvSpPr>
            <a:spLocks noChangeArrowheads="1"/>
          </p:cNvSpPr>
          <p:nvPr/>
        </p:nvSpPr>
        <p:spPr bwMode="auto">
          <a:xfrm rot="16200000">
            <a:off x="-572293" y="3677443"/>
            <a:ext cx="2743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800" b="1" i="1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ЭТАПЫ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 noGrp="1"/>
          </p:cNvSpPr>
          <p:nvPr/>
        </p:nvSpPr>
        <p:spPr>
          <a:xfrm>
            <a:off x="4362450" y="1027113"/>
            <a:ext cx="457200" cy="441325"/>
          </a:xfrm>
          <a:prstGeom prst="rect">
            <a:avLst/>
          </a:prstGeom>
          <a:noFill/>
        </p:spPr>
        <p:txBody>
          <a:bodyPr lIns="45720" rIns="45720" anchor="ctr">
            <a:normAutofit/>
          </a:bodyPr>
          <a:lstStyle/>
          <a:p>
            <a:pPr algn="ctr">
              <a:defRPr/>
            </a:pPr>
            <a:fld id="{F72714C1-CA78-4D12-89B7-0232A7A665D4}" type="slidenum">
              <a:rPr lang="ru-RU" sz="1600">
                <a:solidFill>
                  <a:schemeClr val="accent3">
                    <a:shade val="75000"/>
                  </a:schemeClr>
                </a:solidFill>
                <a:latin typeface="Arial" pitchFamily="34" charset="0"/>
              </a:rPr>
              <a:pPr algn="ctr">
                <a:defRPr/>
              </a:pPr>
              <a:t>99</a:t>
            </a:fld>
            <a:endParaRPr lang="ru-RU" sz="1600">
              <a:solidFill>
                <a:schemeClr val="accent3">
                  <a:shade val="75000"/>
                </a:schemeClr>
              </a:solidFill>
              <a:latin typeface="Arial" pitchFamily="34" charset="0"/>
            </a:endParaRPr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ru-RU" sz="3200" b="1" smtClean="0"/>
              <a:t>ОСНОВЫ С</a:t>
            </a:r>
            <a:r>
              <a:rPr lang="en-US" sz="3200" b="1" smtClean="0"/>
              <a:t>ASE</a:t>
            </a:r>
            <a:r>
              <a:rPr lang="ru-RU" sz="3200" b="1" smtClean="0"/>
              <a:t>-ТЕХНОЛОГИЙ</a:t>
            </a:r>
            <a:endParaRPr lang="ru-RU" smtClean="0"/>
          </a:p>
        </p:txBody>
      </p:sp>
      <p:sp>
        <p:nvSpPr>
          <p:cNvPr id="8197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301625" y="1527175"/>
            <a:ext cx="8504238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ru-RU" sz="1800" i="1" dirty="0" smtClean="0"/>
          </a:p>
          <a:p>
            <a:pPr eaLnBrk="1" hangingPunct="1">
              <a:lnSpc>
                <a:spcPct val="80000"/>
              </a:lnSpc>
            </a:pPr>
            <a:endParaRPr lang="ru-RU" sz="1000" i="1" dirty="0" smtClean="0"/>
          </a:p>
          <a:p>
            <a:pPr eaLnBrk="1" hangingPunct="1">
              <a:lnSpc>
                <a:spcPct val="80000"/>
              </a:lnSpc>
            </a:pPr>
            <a:endParaRPr lang="ru-RU" sz="1000" i="1" dirty="0" smtClean="0"/>
          </a:p>
          <a:p>
            <a:pPr eaLnBrk="1" hangingPunct="1">
              <a:lnSpc>
                <a:spcPct val="80000"/>
              </a:lnSpc>
            </a:pPr>
            <a:endParaRPr lang="ru-RU" sz="1000" i="1" dirty="0" smtClean="0"/>
          </a:p>
          <a:p>
            <a:pPr eaLnBrk="1" hangingPunct="1">
              <a:lnSpc>
                <a:spcPct val="80000"/>
              </a:lnSpc>
            </a:pPr>
            <a:endParaRPr lang="ru-RU" sz="1000" i="1" dirty="0" smtClean="0"/>
          </a:p>
          <a:p>
            <a:pPr eaLnBrk="1" hangingPunct="1">
              <a:lnSpc>
                <a:spcPct val="80000"/>
              </a:lnSpc>
            </a:pPr>
            <a:endParaRPr lang="ru-RU" sz="1000" i="1" dirty="0" smtClean="0"/>
          </a:p>
          <a:p>
            <a:pPr eaLnBrk="1" hangingPunct="1">
              <a:lnSpc>
                <a:spcPct val="80000"/>
              </a:lnSpc>
            </a:pPr>
            <a:endParaRPr lang="ru-RU" sz="1000" i="1" dirty="0" smtClean="0"/>
          </a:p>
          <a:p>
            <a:pPr eaLnBrk="1" hangingPunct="1">
              <a:lnSpc>
                <a:spcPct val="80000"/>
              </a:lnSpc>
            </a:pPr>
            <a:endParaRPr lang="ru-RU" sz="1000" i="1" dirty="0" smtClean="0"/>
          </a:p>
          <a:p>
            <a:pPr eaLnBrk="1" hangingPunct="1">
              <a:lnSpc>
                <a:spcPct val="80000"/>
              </a:lnSpc>
            </a:pPr>
            <a:endParaRPr lang="ru-RU" sz="1000" i="1" dirty="0" smtClean="0"/>
          </a:p>
          <a:p>
            <a:pPr eaLnBrk="1" hangingPunct="1">
              <a:lnSpc>
                <a:spcPct val="80000"/>
              </a:lnSpc>
            </a:pPr>
            <a:endParaRPr lang="ru-RU" sz="1000" dirty="0" smtClean="0"/>
          </a:p>
          <a:p>
            <a:pPr eaLnBrk="1" hangingPunct="1">
              <a:lnSpc>
                <a:spcPct val="80000"/>
              </a:lnSpc>
            </a:pPr>
            <a:endParaRPr lang="ru-RU" sz="1000" dirty="0" smtClean="0"/>
          </a:p>
          <a:p>
            <a:pPr eaLnBrk="1" hangingPunct="1">
              <a:lnSpc>
                <a:spcPct val="80000"/>
              </a:lnSpc>
            </a:pPr>
            <a:endParaRPr lang="ru-RU" sz="1000" dirty="0" smtClean="0"/>
          </a:p>
          <a:p>
            <a:pPr eaLnBrk="1" hangingPunct="1">
              <a:lnSpc>
                <a:spcPct val="80000"/>
              </a:lnSpc>
            </a:pPr>
            <a:endParaRPr lang="ru-RU" sz="1000" dirty="0" smtClean="0"/>
          </a:p>
          <a:p>
            <a:pPr eaLnBrk="1" hangingPunct="1">
              <a:lnSpc>
                <a:spcPct val="80000"/>
              </a:lnSpc>
            </a:pPr>
            <a:endParaRPr lang="ru-RU" sz="1000" dirty="0" smtClean="0"/>
          </a:p>
          <a:p>
            <a:pPr eaLnBrk="1" hangingPunct="1">
              <a:lnSpc>
                <a:spcPct val="80000"/>
              </a:lnSpc>
            </a:pPr>
            <a:endParaRPr lang="ru-RU" sz="1000" dirty="0" smtClean="0"/>
          </a:p>
          <a:p>
            <a:pPr algn="r" eaLnBrk="1" hangingPunct="1">
              <a:lnSpc>
                <a:spcPct val="80000"/>
              </a:lnSpc>
              <a:buFont typeface="Wingdings 2" pitchFamily="18" charset="2"/>
              <a:buNone/>
            </a:pPr>
            <a:endParaRPr lang="ru-RU" sz="1000" dirty="0" smtClean="0"/>
          </a:p>
        </p:txBody>
      </p:sp>
      <p:pic>
        <p:nvPicPr>
          <p:cNvPr id="819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752600"/>
            <a:ext cx="8610600" cy="4502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ple">
  <a:themeElements>
    <a:clrScheme name="sample 3">
      <a:dk1>
        <a:srgbClr val="000066"/>
      </a:dk1>
      <a:lt1>
        <a:srgbClr val="FFFFFF"/>
      </a:lt1>
      <a:dk2>
        <a:srgbClr val="50A834"/>
      </a:dk2>
      <a:lt2>
        <a:srgbClr val="B2B2B2"/>
      </a:lt2>
      <a:accent1>
        <a:srgbClr val="2045AE"/>
      </a:accent1>
      <a:accent2>
        <a:srgbClr val="FF9933"/>
      </a:accent2>
      <a:accent3>
        <a:srgbClr val="FFFFFF"/>
      </a:accent3>
      <a:accent4>
        <a:srgbClr val="000056"/>
      </a:accent4>
      <a:accent5>
        <a:srgbClr val="ABB0D3"/>
      </a:accent5>
      <a:accent6>
        <a:srgbClr val="E78A2D"/>
      </a:accent6>
      <a:hlink>
        <a:srgbClr val="3DC5C5"/>
      </a:hlink>
      <a:folHlink>
        <a:srgbClr val="6B41BF"/>
      </a:folHlink>
    </a:clrScheme>
    <a:fontScheme name="sam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mple 1">
        <a:dk1>
          <a:srgbClr val="4C1A37"/>
        </a:dk1>
        <a:lt1>
          <a:srgbClr val="FFFFFF"/>
        </a:lt1>
        <a:dk2>
          <a:srgbClr val="FFFFE7"/>
        </a:dk2>
        <a:lt2>
          <a:srgbClr val="B2B2B2"/>
        </a:lt2>
        <a:accent1>
          <a:srgbClr val="C06C98"/>
        </a:accent1>
        <a:accent2>
          <a:srgbClr val="FF9966"/>
        </a:accent2>
        <a:accent3>
          <a:srgbClr val="FFFFFF"/>
        </a:accent3>
        <a:accent4>
          <a:srgbClr val="40142D"/>
        </a:accent4>
        <a:accent5>
          <a:srgbClr val="DCBACA"/>
        </a:accent5>
        <a:accent6>
          <a:srgbClr val="E78A5C"/>
        </a:accent6>
        <a:hlink>
          <a:srgbClr val="BD6D45"/>
        </a:hlink>
        <a:folHlink>
          <a:srgbClr val="3AABC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003366"/>
        </a:dk1>
        <a:lt1>
          <a:srgbClr val="FFFFFF"/>
        </a:lt1>
        <a:dk2>
          <a:srgbClr val="FFFFFF"/>
        </a:dk2>
        <a:lt2>
          <a:srgbClr val="B2B2B2"/>
        </a:lt2>
        <a:accent1>
          <a:srgbClr val="2879B0"/>
        </a:accent1>
        <a:accent2>
          <a:srgbClr val="0099CC"/>
        </a:accent2>
        <a:accent3>
          <a:srgbClr val="FFFFFF"/>
        </a:accent3>
        <a:accent4>
          <a:srgbClr val="002A56"/>
        </a:accent4>
        <a:accent5>
          <a:srgbClr val="ACBED4"/>
        </a:accent5>
        <a:accent6>
          <a:srgbClr val="008AB9"/>
        </a:accent6>
        <a:hlink>
          <a:srgbClr val="A9683B"/>
        </a:hlink>
        <a:folHlink>
          <a:srgbClr val="166A8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000066"/>
        </a:dk1>
        <a:lt1>
          <a:srgbClr val="FFFFFF"/>
        </a:lt1>
        <a:dk2>
          <a:srgbClr val="50A834"/>
        </a:dk2>
        <a:lt2>
          <a:srgbClr val="B2B2B2"/>
        </a:lt2>
        <a:accent1>
          <a:srgbClr val="2045AE"/>
        </a:accent1>
        <a:accent2>
          <a:srgbClr val="FF9933"/>
        </a:accent2>
        <a:accent3>
          <a:srgbClr val="FFFFFF"/>
        </a:accent3>
        <a:accent4>
          <a:srgbClr val="000056"/>
        </a:accent4>
        <a:accent5>
          <a:srgbClr val="ABB0D3"/>
        </a:accent5>
        <a:accent6>
          <a:srgbClr val="E78A2D"/>
        </a:accent6>
        <a:hlink>
          <a:srgbClr val="3DC5C5"/>
        </a:hlink>
        <a:folHlink>
          <a:srgbClr val="6B41B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13304</TotalTime>
  <Words>17206</Words>
  <Application>Microsoft Office PowerPoint</Application>
  <PresentationFormat>Экран (4:3)</PresentationFormat>
  <Paragraphs>1868</Paragraphs>
  <Slides>370</Slides>
  <Notes>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370</vt:i4>
      </vt:variant>
    </vt:vector>
  </HeadingPairs>
  <TitlesOfParts>
    <vt:vector size="373" baseType="lpstr">
      <vt:lpstr>sample</vt:lpstr>
      <vt:lpstr>Лист Microsoft Office Excel 97-2003</vt:lpstr>
      <vt:lpstr>Visio</vt:lpstr>
      <vt:lpstr>  Тенденции развития компьютерных технологий Кравченко Ю.А. </vt:lpstr>
      <vt:lpstr>Разделы дисциплины</vt:lpstr>
      <vt:lpstr>  1. Основные этапы, тенденции и риски развития компьютерных технологий  </vt:lpstr>
      <vt:lpstr>средства создания и использования информационных ресурсов</vt:lpstr>
      <vt:lpstr>Развитие глобального процесса информатизации</vt:lpstr>
      <vt:lpstr>Объект исследования и предметная область</vt:lpstr>
      <vt:lpstr>Цикл формирования этого нового научного направления</vt:lpstr>
      <vt:lpstr>Слайд 8</vt:lpstr>
      <vt:lpstr> Креативные технологии</vt:lpstr>
      <vt:lpstr>Новая информационная технология</vt:lpstr>
      <vt:lpstr>Новая информационная технология</vt:lpstr>
      <vt:lpstr>Новая информационная технология</vt:lpstr>
      <vt:lpstr>Новая информационная технология</vt:lpstr>
      <vt:lpstr>Характеристики НИТ</vt:lpstr>
      <vt:lpstr>Два способа внедрения НИТ</vt:lpstr>
      <vt:lpstr>Области применения НИТ</vt:lpstr>
      <vt:lpstr>Составные части и области применения НИТ</vt:lpstr>
      <vt:lpstr>Особенности НИТ</vt:lpstr>
      <vt:lpstr>Новые понятия ИТ</vt:lpstr>
      <vt:lpstr>Проблема семантического сжатия информации</vt:lpstr>
      <vt:lpstr>Информационные конусы</vt:lpstr>
      <vt:lpstr>Методологический аппарат науки как информационная технология</vt:lpstr>
      <vt:lpstr>Эволюция информационных технологий</vt:lpstr>
      <vt:lpstr>Эволюция информационных технологий</vt:lpstr>
      <vt:lpstr>Эволюция информационных технологий</vt:lpstr>
      <vt:lpstr>Эволюция информационных технологий</vt:lpstr>
      <vt:lpstr>Эволюция информационных технологий</vt:lpstr>
      <vt:lpstr>Переворот в сознаний  (IT – commodity input)</vt:lpstr>
      <vt:lpstr>Стратегический подход</vt:lpstr>
      <vt:lpstr>Взгляд в будущее и прошлое</vt:lpstr>
      <vt:lpstr>Анализ современного состояния информационных систем (ИС)</vt:lpstr>
      <vt:lpstr>Развитие поисковых систем</vt:lpstr>
      <vt:lpstr>Развитие поисковых систем</vt:lpstr>
      <vt:lpstr>Word Wide Web Consortium (W3C) стандарты</vt:lpstr>
      <vt:lpstr>Word Wide Web Consortium (W3C) стандарты</vt:lpstr>
      <vt:lpstr>Развитие поисковых систем</vt:lpstr>
      <vt:lpstr>Сеть GGG (IntellectNet)</vt:lpstr>
      <vt:lpstr>Сеть GGG (IntellectNet)</vt:lpstr>
      <vt:lpstr>Свойства сети GGG</vt:lpstr>
      <vt:lpstr>Применение эволюционного моделирования для создания ИС</vt:lpstr>
      <vt:lpstr>Применение эволюционного моделирования для создания ИС</vt:lpstr>
      <vt:lpstr>Применение эволюционного моделирования для создания ИС</vt:lpstr>
      <vt:lpstr>Фундаментальная научная проблема</vt:lpstr>
      <vt:lpstr>  2. Проблемы и тенденции развития программного  обеспечения и вычислительной техники   </vt:lpstr>
      <vt:lpstr>Уровни языков программирования</vt:lpstr>
      <vt:lpstr>Уровни языков программирования</vt:lpstr>
      <vt:lpstr>Уровни языков программирования</vt:lpstr>
      <vt:lpstr>Fortran</vt:lpstr>
      <vt:lpstr>Cobol</vt:lpstr>
      <vt:lpstr>Algol</vt:lpstr>
      <vt:lpstr>Pascal</vt:lpstr>
      <vt:lpstr>Basic</vt:lpstr>
      <vt:lpstr>C</vt:lpstr>
      <vt:lpstr>C++</vt:lpstr>
      <vt:lpstr>Java</vt:lpstr>
      <vt:lpstr>Рейтинг языков программирования</vt:lpstr>
      <vt:lpstr>Рейтинг языков программирования 2010</vt:lpstr>
      <vt:lpstr>Lisp</vt:lpstr>
      <vt:lpstr>SAS</vt:lpstr>
      <vt:lpstr>MATLAB (matrix laboratory)</vt:lpstr>
      <vt:lpstr>RPG (Report Program Generator)</vt:lpstr>
      <vt:lpstr>PERL</vt:lpstr>
      <vt:lpstr>Ada</vt:lpstr>
      <vt:lpstr>Prolog</vt:lpstr>
      <vt:lpstr>Smalltalk</vt:lpstr>
      <vt:lpstr>Популярные языки программирования</vt:lpstr>
      <vt:lpstr>Популярные языки программирования</vt:lpstr>
      <vt:lpstr>Популярные языки программирования</vt:lpstr>
      <vt:lpstr>Популярные языки программирования</vt:lpstr>
      <vt:lpstr>Популярные языки программирования</vt:lpstr>
      <vt:lpstr>Популярные языки программирования</vt:lpstr>
      <vt:lpstr>Популярные языки программирования</vt:lpstr>
      <vt:lpstr>Перспективные языки программирования</vt:lpstr>
      <vt:lpstr>Перспективные языки программирования</vt:lpstr>
      <vt:lpstr>Перспективные языки программирования</vt:lpstr>
      <vt:lpstr>Перспективные языки программирования</vt:lpstr>
      <vt:lpstr>Go (Golang)</vt:lpstr>
      <vt:lpstr>Сверхвысокоуровневый язык программирования</vt:lpstr>
      <vt:lpstr>Другие языки программирования</vt:lpstr>
      <vt:lpstr>Другие языки программирования</vt:lpstr>
      <vt:lpstr>Другие языки программирования</vt:lpstr>
      <vt:lpstr>Другие языки программирования</vt:lpstr>
      <vt:lpstr>Другие языки программирования</vt:lpstr>
      <vt:lpstr>Другие языки программирования</vt:lpstr>
      <vt:lpstr>Другие языки программирования</vt:lpstr>
      <vt:lpstr>СASE (computer-aided software engineering)</vt:lpstr>
      <vt:lpstr>Case- технологии</vt:lpstr>
      <vt:lpstr>Построение UML- диаграмм</vt:lpstr>
      <vt:lpstr>Слайд 89</vt:lpstr>
      <vt:lpstr>Слайд 90</vt:lpstr>
      <vt:lpstr>Слайд 91</vt:lpstr>
      <vt:lpstr>Слайд 92</vt:lpstr>
      <vt:lpstr>Слайд 93</vt:lpstr>
      <vt:lpstr>Слайд 94</vt:lpstr>
      <vt:lpstr>Слайд 95</vt:lpstr>
      <vt:lpstr>ОСНОВЫ СASE-ТЕХНОЛОГИЙ</vt:lpstr>
      <vt:lpstr>Модель жизненного цикла программного обеспечения</vt:lpstr>
      <vt:lpstr>Case - модель жизненного цикла программного обеспечения</vt:lpstr>
      <vt:lpstr>ОСНОВЫ СASE-ТЕХНОЛОГИЙ</vt:lpstr>
      <vt:lpstr>ОСНОВЫ СASE-ТЕХНОЛОГИЙ</vt:lpstr>
      <vt:lpstr>Основные компоненты интегрированного CASE- пакета</vt:lpstr>
      <vt:lpstr>Слайд 102</vt:lpstr>
      <vt:lpstr>Слайд 103</vt:lpstr>
      <vt:lpstr>Слайд 104</vt:lpstr>
      <vt:lpstr>СТРУКТУРНЫЙ ПОДХОД ПРОЕКТИРОВАНИЯ ИНФОРМАЦИОННЫХ СИСТЕМ (ИС)</vt:lpstr>
      <vt:lpstr>КОММУНИКАЦИОННАЯ СВЯЗЬ</vt:lpstr>
      <vt:lpstr>ПОСЛЕДОВАТЕЛЬНАЯ СВЯЗЬ</vt:lpstr>
      <vt:lpstr>ФУНКЦИОНАЛЬНАЯ СВЯЗЬ</vt:lpstr>
      <vt:lpstr>ARIS</vt:lpstr>
      <vt:lpstr>ARIS</vt:lpstr>
      <vt:lpstr>ARIS</vt:lpstr>
      <vt:lpstr>ARIS</vt:lpstr>
      <vt:lpstr>РАСПРЕДЕЛЕНИЕ РЕСУРСОВ</vt:lpstr>
      <vt:lpstr>РАСПРЕДЕЛЕНИЕ РЕСУРСОВ (IDEF0)</vt:lpstr>
      <vt:lpstr>РАСПРЕДЕЛЕНИЕ РЕСУРСОВ (IDEF0)</vt:lpstr>
      <vt:lpstr>РАСПРЕДЕЛЕНИЕ РЕСУРСОВ (ARIS)</vt:lpstr>
      <vt:lpstr>IDEF0 или ARIS</vt:lpstr>
      <vt:lpstr>Тенденции развития ПО</vt:lpstr>
      <vt:lpstr>Интеллектуальность</vt:lpstr>
      <vt:lpstr>Функционал интерфейса</vt:lpstr>
      <vt:lpstr>Производительность</vt:lpstr>
      <vt:lpstr>Кроссплатформеность</vt:lpstr>
      <vt:lpstr>Высокоуровневость</vt:lpstr>
      <vt:lpstr>Стандартизация</vt:lpstr>
      <vt:lpstr>Тенденции развития вычислительной техники</vt:lpstr>
      <vt:lpstr>Оптические компьютеры</vt:lpstr>
      <vt:lpstr>Оптические компьютеры</vt:lpstr>
      <vt:lpstr>Принцип работы</vt:lpstr>
      <vt:lpstr>Гистерезис</vt:lpstr>
      <vt:lpstr>Оптические логические устройства</vt:lpstr>
      <vt:lpstr>Нелинейные резонаторы</vt:lpstr>
      <vt:lpstr>Оптические элементы памяти</vt:lpstr>
      <vt:lpstr>light emitting diode</vt:lpstr>
      <vt:lpstr>light emitting diode</vt:lpstr>
      <vt:lpstr>light emitting diode</vt:lpstr>
      <vt:lpstr>light emitting diode</vt:lpstr>
      <vt:lpstr>Проблема цвета</vt:lpstr>
      <vt:lpstr>Последние разработки</vt:lpstr>
      <vt:lpstr>Последние разработки</vt:lpstr>
      <vt:lpstr>«Диод для света»</vt:lpstr>
      <vt:lpstr>«Диод для света»</vt:lpstr>
      <vt:lpstr>Проблемы создания ОК</vt:lpstr>
      <vt:lpstr>Потенциальные преимущества ОК</vt:lpstr>
      <vt:lpstr>Потенциальные преимущества ОК</vt:lpstr>
      <vt:lpstr>Квантовые компьютеры</vt:lpstr>
      <vt:lpstr>Квантовые компьютеры</vt:lpstr>
      <vt:lpstr>Квантовые компьютеры</vt:lpstr>
      <vt:lpstr>Квантовые компьютеры</vt:lpstr>
      <vt:lpstr>Квантовые компьютеры</vt:lpstr>
      <vt:lpstr>Квантовые компьютеры</vt:lpstr>
      <vt:lpstr>Квантовые компьютеры</vt:lpstr>
      <vt:lpstr>Квантовые компьютеры</vt:lpstr>
      <vt:lpstr>Квантовые компьютеры</vt:lpstr>
      <vt:lpstr>Квантовые компьютеры</vt:lpstr>
      <vt:lpstr>Квантовые алгоритмы</vt:lpstr>
      <vt:lpstr>Квантовые компьютеры  (успешные применения)</vt:lpstr>
      <vt:lpstr>Первые реализации квантовых компьютеров</vt:lpstr>
      <vt:lpstr>Принципы практической реализации квантовых компьютеров (1996 D.P. Divincenzo)</vt:lpstr>
      <vt:lpstr>Квантовые компьютеры  (успешные применения)</vt:lpstr>
      <vt:lpstr>Квантовые компьютеры  (успешные применения)</vt:lpstr>
      <vt:lpstr>Квантовые компьютеры  (успешные применения)</vt:lpstr>
      <vt:lpstr>Квантовые компьютеры  (успешные применения)</vt:lpstr>
      <vt:lpstr>Нейрокомпьютеры</vt:lpstr>
      <vt:lpstr>Формальный нейрон</vt:lpstr>
      <vt:lpstr>Нейрокомпьютеры (основная идея)</vt:lpstr>
      <vt:lpstr>Основные преимущества нейрокомпьютеров</vt:lpstr>
      <vt:lpstr>Иными словами</vt:lpstr>
      <vt:lpstr>Обучение нейросети</vt:lpstr>
      <vt:lpstr>Нейрокомпьютеры (новая идея)</vt:lpstr>
      <vt:lpstr>WetWare</vt:lpstr>
      <vt:lpstr>  3. Интеллектуальный анализ данных и управление знаниями   </vt:lpstr>
      <vt:lpstr>Процесс аналитического исследования больших массивов информации</vt:lpstr>
      <vt:lpstr>Технологии и методы анализа и интерпретации данных</vt:lpstr>
      <vt:lpstr>Технологии и методы анализа и интерпретации данных</vt:lpstr>
      <vt:lpstr>Слайд 175</vt:lpstr>
      <vt:lpstr>Технологии и методы анализа и интерпретации данных</vt:lpstr>
      <vt:lpstr>Технологии и методы анализа и интерпретации данных</vt:lpstr>
      <vt:lpstr>Технологии оперативной аналитической обработки данных OLAP</vt:lpstr>
      <vt:lpstr>Технологии оперативной аналитической обработки данных OLAP</vt:lpstr>
      <vt:lpstr>Технологии оперативной аналитической обработки данных OLAP</vt:lpstr>
      <vt:lpstr>Технологии оперативной аналитической обработки данных OLAP</vt:lpstr>
      <vt:lpstr>Технологии оперативной аналитической обработки данных OLAP</vt:lpstr>
      <vt:lpstr>Технологии оперативной аналитической обработки данных OLAP</vt:lpstr>
      <vt:lpstr>Технологии оперативной аналитической обработки данных OLAP</vt:lpstr>
      <vt:lpstr>Технологии оперативной аналитической обработки данных OLAP</vt:lpstr>
      <vt:lpstr>Технологии оперативной аналитической обработки данных OLAP</vt:lpstr>
      <vt:lpstr>Технологии оперативной аналитической обработки данных OLAP</vt:lpstr>
      <vt:lpstr>Технологии оперативной аналитической обработки данных OLAP</vt:lpstr>
      <vt:lpstr>Глубинный анализ данных (Data mining)</vt:lpstr>
      <vt:lpstr>Глубинный анализ данных (Data mining)</vt:lpstr>
      <vt:lpstr>Методы построения математических моделей в Data mining</vt:lpstr>
      <vt:lpstr>Основные задачи решаемые Data Mining</vt:lpstr>
      <vt:lpstr>Разведочный анализ данных (РАД)</vt:lpstr>
      <vt:lpstr>Разведочный анализ данных (РАД)</vt:lpstr>
      <vt:lpstr>Анализ распределений переменных</vt:lpstr>
      <vt:lpstr>Анализ распределений переменных</vt:lpstr>
      <vt:lpstr>Анализ распределений переменных</vt:lpstr>
      <vt:lpstr>Слайд 198</vt:lpstr>
      <vt:lpstr>Слайд 199</vt:lpstr>
      <vt:lpstr>Слайд 200</vt:lpstr>
      <vt:lpstr>Разведочный анализ корреляционных матриц</vt:lpstr>
      <vt:lpstr>Разведочный анализ корреляционных матриц</vt:lpstr>
      <vt:lpstr>Разведочный анализ корреляционных матриц</vt:lpstr>
      <vt:lpstr>Разведочный анализ корреляционных матриц</vt:lpstr>
      <vt:lpstr>Разведочный анализ корреляционных матриц</vt:lpstr>
      <vt:lpstr>Разведочный анализ корреляционных матриц</vt:lpstr>
      <vt:lpstr>Разведочный анализ корреляционных матриц</vt:lpstr>
      <vt:lpstr>Анализ таблиц частот</vt:lpstr>
      <vt:lpstr>Анализ таблиц частот</vt:lpstr>
      <vt:lpstr>Анализ таблиц частот</vt:lpstr>
      <vt:lpstr>Анализ таблиц частот</vt:lpstr>
      <vt:lpstr>Методы многомерного разведочного анализа</vt:lpstr>
      <vt:lpstr>Кластерный анализ</vt:lpstr>
      <vt:lpstr>Кластерный анализ</vt:lpstr>
      <vt:lpstr>Основные задачи решаемые Кластерным анализом</vt:lpstr>
      <vt:lpstr>Формальная постановка задачи кластеризации </vt:lpstr>
      <vt:lpstr>Кластерный анализ</vt:lpstr>
      <vt:lpstr>Объединение (древовидная кластеризация)</vt:lpstr>
      <vt:lpstr>Объединение (древовидная кластеризация)</vt:lpstr>
      <vt:lpstr>Объединение (древовидная кластеризация)</vt:lpstr>
      <vt:lpstr>Объединение (древовидная кластеризация)</vt:lpstr>
      <vt:lpstr>Объединение (древовидная кластеризация)</vt:lpstr>
      <vt:lpstr>Метод К-средних (C-means)</vt:lpstr>
      <vt:lpstr>Метод К-средних (C-means)</vt:lpstr>
      <vt:lpstr>Метод К-средних (C-means)</vt:lpstr>
      <vt:lpstr>Метод К-средних (C-means)</vt:lpstr>
      <vt:lpstr>Метод К-средних (C-means)</vt:lpstr>
      <vt:lpstr>  3.1. KNOWLEDGE MANAGEMENT   </vt:lpstr>
      <vt:lpstr>Задачи современных IT</vt:lpstr>
      <vt:lpstr>Прогноз</vt:lpstr>
      <vt:lpstr>Информационное переполнение</vt:lpstr>
      <vt:lpstr>Данные</vt:lpstr>
      <vt:lpstr>Информация</vt:lpstr>
      <vt:lpstr>Знание</vt:lpstr>
      <vt:lpstr>Аксиома 1</vt:lpstr>
      <vt:lpstr>KNOWLEDGE MANAGEMENT</vt:lpstr>
      <vt:lpstr>Концепция</vt:lpstr>
      <vt:lpstr>Аксиома 2</vt:lpstr>
      <vt:lpstr>IT как субъект эволюции</vt:lpstr>
      <vt:lpstr>Признаки эволюции</vt:lpstr>
      <vt:lpstr>Фазы эволюционного процесса</vt:lpstr>
      <vt:lpstr>Подобие биологических и информационных «организмов»</vt:lpstr>
      <vt:lpstr>Компоненты эффективности ИС</vt:lpstr>
      <vt:lpstr>«Портрет» активной ИС</vt:lpstr>
      <vt:lpstr>«Портрет» активной ИС</vt:lpstr>
      <vt:lpstr>«Портрет» активной ИС</vt:lpstr>
      <vt:lpstr>«Портрет» активной ИС</vt:lpstr>
      <vt:lpstr>Проблемы реализации</vt:lpstr>
      <vt:lpstr>Синергетика и устойчивость систем</vt:lpstr>
      <vt:lpstr>Самоорганизация как аспект развития</vt:lpstr>
      <vt:lpstr>Составляющие организационного решения для ИС</vt:lpstr>
      <vt:lpstr>Логика эволюционного развития для ИС</vt:lpstr>
      <vt:lpstr>Автоматизация управления знаниями</vt:lpstr>
      <vt:lpstr>СУЗ как развитие концепции ИС</vt:lpstr>
      <vt:lpstr>Особенность и функции СУЗ</vt:lpstr>
      <vt:lpstr>Функции СУЗ</vt:lpstr>
      <vt:lpstr>Функции СУЗ</vt:lpstr>
      <vt:lpstr>Функции СУЗ</vt:lpstr>
      <vt:lpstr>Архитектура СУЗ</vt:lpstr>
      <vt:lpstr> Основные этапы накопления и обработки знаний в СУЗ</vt:lpstr>
      <vt:lpstr>Повышение эффективности процедуры накопления знаний</vt:lpstr>
      <vt:lpstr>  4. Проблемы компьютерного моделирования сложных систем  </vt:lpstr>
      <vt:lpstr>Понятие модели</vt:lpstr>
      <vt:lpstr>Компьютерная модель</vt:lpstr>
      <vt:lpstr>Компьютерное моделирование</vt:lpstr>
      <vt:lpstr>Копия</vt:lpstr>
      <vt:lpstr>Абстракция</vt:lpstr>
      <vt:lpstr>Абстракция</vt:lpstr>
      <vt:lpstr>Абстракция</vt:lpstr>
      <vt:lpstr>Методология компьютерного моделирования</vt:lpstr>
      <vt:lpstr>Методология компьютерного моделирования</vt:lpstr>
      <vt:lpstr>Сложная система</vt:lpstr>
      <vt:lpstr>Циклический сценарий КМ</vt:lpstr>
      <vt:lpstr>Схема процесса КМ</vt:lpstr>
      <vt:lpstr>КМ как метод исследования</vt:lpstr>
      <vt:lpstr>Проблемы компьютерного моделирования</vt:lpstr>
      <vt:lpstr>Имитационное моделирование</vt:lpstr>
      <vt:lpstr>Основные подходы ИМ</vt:lpstr>
      <vt:lpstr>Модель распределения ресурсов</vt:lpstr>
      <vt:lpstr>Модель развития кризисной ситуации</vt:lpstr>
      <vt:lpstr>Математическое моделирование на основе сетей Петри</vt:lpstr>
      <vt:lpstr>Модель производственной линии</vt:lpstr>
      <vt:lpstr>Моделирование открытия переходов при соблюдении условий (защита информации)</vt:lpstr>
      <vt:lpstr>Моделирование программно-аппаратных систем</vt:lpstr>
      <vt:lpstr>Анализ многопоточного программного обеспечения</vt:lpstr>
      <vt:lpstr>Экономические модели</vt:lpstr>
      <vt:lpstr>  5. Развитие технологий проектирования систем  </vt:lpstr>
      <vt:lpstr>Системное мышление</vt:lpstr>
      <vt:lpstr>Системное мышление</vt:lpstr>
      <vt:lpstr>Гештальт</vt:lpstr>
      <vt:lpstr>Слайд 291</vt:lpstr>
      <vt:lpstr>Паттерн</vt:lpstr>
      <vt:lpstr>Паттерн в программировании</vt:lpstr>
      <vt:lpstr>Паттерн в проектировании</vt:lpstr>
      <vt:lpstr>Паттерн в проектировании</vt:lpstr>
      <vt:lpstr>Экология и системное мышление</vt:lpstr>
      <vt:lpstr>Слайд 297</vt:lpstr>
      <vt:lpstr>Понятие динамической «паутины»</vt:lpstr>
      <vt:lpstr>Переход к эпистемиологической науке</vt:lpstr>
      <vt:lpstr>Приблизительность науки</vt:lpstr>
      <vt:lpstr>Процессуальное мышление</vt:lpstr>
      <vt:lpstr>Тектология</vt:lpstr>
      <vt:lpstr>Три типа систем по Богданову</vt:lpstr>
      <vt:lpstr>Общая теория систем</vt:lpstr>
      <vt:lpstr>Общая теория систем</vt:lpstr>
      <vt:lpstr>Основные проблемы при интеграции ИС</vt:lpstr>
      <vt:lpstr>Общая проблема</vt:lpstr>
      <vt:lpstr>Общая проблема</vt:lpstr>
      <vt:lpstr>Аспекты неоднородности</vt:lpstr>
      <vt:lpstr>Аспекты неоднородности</vt:lpstr>
      <vt:lpstr>Аспекты неоднородности</vt:lpstr>
      <vt:lpstr>Аспекты неоднородности</vt:lpstr>
      <vt:lpstr>Интеграция предметных областей</vt:lpstr>
      <vt:lpstr>Уровни неоднородности онтологических спецификаций</vt:lpstr>
      <vt:lpstr>Факторы неоднородности модельной семантики</vt:lpstr>
      <vt:lpstr>Факторы неоднородности понятийной семантики</vt:lpstr>
      <vt:lpstr>Состояние проблемы</vt:lpstr>
      <vt:lpstr>Состояние проблемы</vt:lpstr>
      <vt:lpstr>  6. Направления развития систем поддержки жизненного  цикла наукоёмкой продукции   </vt:lpstr>
      <vt:lpstr> CALS- технологии (ИПИ)</vt:lpstr>
      <vt:lpstr>Поддержка ЖЦИ </vt:lpstr>
      <vt:lpstr>Жизненный цикл </vt:lpstr>
      <vt:lpstr>ТОиР </vt:lpstr>
      <vt:lpstr>Техническое обслуживание и ремонт оборудования (ТОиР)</vt:lpstr>
      <vt:lpstr>Виды ТОиР</vt:lpstr>
      <vt:lpstr>Онтология проблемной области ТОРО</vt:lpstr>
      <vt:lpstr>Управление ЖЦ </vt:lpstr>
      <vt:lpstr>Архитектура управления ЖЦ </vt:lpstr>
      <vt:lpstr>PLM and ERP,MES </vt:lpstr>
      <vt:lpstr>CALS – информационное ядро </vt:lpstr>
      <vt:lpstr>STEP </vt:lpstr>
      <vt:lpstr>Принципы поддержки ЖЦ </vt:lpstr>
      <vt:lpstr>Виртуальное предприятие </vt:lpstr>
      <vt:lpstr>TOGAF архитектура </vt:lpstr>
      <vt:lpstr>TOGAF (проблема) </vt:lpstr>
      <vt:lpstr>ARIS – решение </vt:lpstr>
      <vt:lpstr>ARIS</vt:lpstr>
      <vt:lpstr>SAP PLM – решение </vt:lpstr>
      <vt:lpstr>Компоненты SAP NetWeaver</vt:lpstr>
      <vt:lpstr>SAP PLM – решение </vt:lpstr>
      <vt:lpstr>SAP PLM – решение </vt:lpstr>
      <vt:lpstr>mySAP Business Suite</vt:lpstr>
      <vt:lpstr>mySAP ERP</vt:lpstr>
      <vt:lpstr>SAP PLM – решение  Организационные уровни </vt:lpstr>
      <vt:lpstr>SAP PLM – решение  Организационные уровни </vt:lpstr>
      <vt:lpstr>SAP PLM – решение  Организационные уровни </vt:lpstr>
      <vt:lpstr>SAP PLM – решение  Основные данные </vt:lpstr>
      <vt:lpstr>SAP PLM – решение  Основные данные </vt:lpstr>
      <vt:lpstr>SAP PLM – решение  Компоненты SAP PLM </vt:lpstr>
      <vt:lpstr>SAP PLM – решение  Компоненты SAP PLM </vt:lpstr>
      <vt:lpstr>SAP PLM – решение  Компоненты SAP PLM </vt:lpstr>
      <vt:lpstr>Функциональные возможности инфо-записи документа в SAP ERP</vt:lpstr>
      <vt:lpstr>SAP PLM – решение  Приложения PLM и классификация </vt:lpstr>
      <vt:lpstr>SAP PLM – решение  Приложения PLM и классификация </vt:lpstr>
      <vt:lpstr>SAP PLM – решение  Приложения PLM и классификация </vt:lpstr>
      <vt:lpstr>Цикл определения спецификации для новой позиции </vt:lpstr>
      <vt:lpstr>SAP PLM – решение  Приложения PLM и классификация </vt:lpstr>
      <vt:lpstr>SAP PLM – решение  Приложения PLM и классификация </vt:lpstr>
      <vt:lpstr>SAP PLM – решение  Приложения PLM и классификация </vt:lpstr>
      <vt:lpstr>Конфигурируемые основные данные </vt:lpstr>
      <vt:lpstr>SAP PLM – решение  Браузер структуры изделия </vt:lpstr>
      <vt:lpstr> Инструментальные средства инжиниринга </vt:lpstr>
      <vt:lpstr> Инструментальные средства инжиниринга </vt:lpstr>
      <vt:lpstr>SAP PLM – решение  Служба изменений </vt:lpstr>
      <vt:lpstr>SAP PLM – решение  Служба изменений </vt:lpstr>
      <vt:lpstr>SAP PLM – решение  Служба изменений </vt:lpstr>
      <vt:lpstr>SAP PLM – решение  Служба изменений </vt:lpstr>
      <vt:lpstr>SAP PLM – решение  Служба изменений </vt:lpstr>
      <vt:lpstr>SAP PLM – решение  Служба изменений </vt:lpstr>
      <vt:lpstr>SAP PLM – решение  Служба изменений </vt:lpstr>
    </vt:vector>
  </TitlesOfParts>
  <Company>Guilddesign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Kravchenko</cp:lastModifiedBy>
  <cp:revision>573</cp:revision>
  <dcterms:created xsi:type="dcterms:W3CDTF">2004-08-26T06:30:40Z</dcterms:created>
  <dcterms:modified xsi:type="dcterms:W3CDTF">2016-12-07T10:07:40Z</dcterms:modified>
</cp:coreProperties>
</file>